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22.jpg" ContentType="image/jpe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theme/themeOverride6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9.xml" ContentType="application/vnd.openxmlformats-officedocument.drawingml.chart+xml"/>
  <Override PartName="/ppt/notesSlides/notesSlide14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15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notesSlides/notesSlide16.xml" ContentType="application/vnd.openxmlformats-officedocument.presentationml.notesSlid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notesSlides/notesSlide17.xml" ContentType="application/vnd.openxmlformats-officedocument.presentationml.notesSlide+xml"/>
  <Override PartName="/ppt/charts/chart16.xml" ContentType="application/vnd.openxmlformats-officedocument.drawingml.chart+xml"/>
  <Override PartName="/ppt/theme/themeOverride7.xml" ContentType="application/vnd.openxmlformats-officedocument.themeOverride+xml"/>
  <Override PartName="/ppt/drawings/drawing1.xml" ContentType="application/vnd.openxmlformats-officedocument.drawingml.chartshapes+xml"/>
  <Override PartName="/ppt/media/image47.jpg" ContentType="image/jpeg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7.xml" ContentType="application/vnd.openxmlformats-officedocument.drawingml.chart+xml"/>
  <Override PartName="/ppt/theme/themeOverride8.xml" ContentType="application/vnd.openxmlformats-officedocument.themeOverride+xml"/>
  <Override PartName="/ppt/charts/chart18.xml" ContentType="application/vnd.openxmlformats-officedocument.drawingml.chart+xml"/>
  <Override PartName="/ppt/theme/themeOverride9.xml" ContentType="application/vnd.openxmlformats-officedocument.themeOverride+xml"/>
  <Override PartName="/ppt/charts/chart19.xml" ContentType="application/vnd.openxmlformats-officedocument.drawingml.chart+xml"/>
  <Override PartName="/ppt/theme/themeOverride10.xml" ContentType="application/vnd.openxmlformats-officedocument.themeOverride+xml"/>
  <Override PartName="/ppt/charts/chart20.xml" ContentType="application/vnd.openxmlformats-officedocument.drawingml.chart+xml"/>
  <Override PartName="/ppt/theme/themeOverride11.xml" ContentType="application/vnd.openxmlformats-officedocument.themeOverride+xml"/>
  <Override PartName="/ppt/charts/chart21.xml" ContentType="application/vnd.openxmlformats-officedocument.drawingml.chart+xml"/>
  <Override PartName="/ppt/theme/themeOverride12.xml" ContentType="application/vnd.openxmlformats-officedocument.themeOverride+xml"/>
  <Override PartName="/ppt/charts/chart22.xml" ContentType="application/vnd.openxmlformats-officedocument.drawingml.chart+xml"/>
  <Override PartName="/ppt/theme/themeOverride13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23.xml" ContentType="application/vnd.openxmlformats-officedocument.drawingml.chart+xml"/>
  <Override PartName="/ppt/theme/themeOverride14.xml" ContentType="application/vnd.openxmlformats-officedocument.themeOverride+xml"/>
  <Override PartName="/ppt/charts/chart24.xml" ContentType="application/vnd.openxmlformats-officedocument.drawingml.chart+xml"/>
  <Override PartName="/ppt/theme/themeOverride15.xml" ContentType="application/vnd.openxmlformats-officedocument.themeOverr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drawings/drawing2.xml" ContentType="application/vnd.openxmlformats-officedocument.drawingml.chartshapes+xml"/>
  <Override PartName="/ppt/charts/chart27.xml" ContentType="application/vnd.openxmlformats-officedocument.drawingml.chart+xml"/>
  <Override PartName="/ppt/notesSlides/notesSlide34.xml" ContentType="application/vnd.openxmlformats-officedocument.presentationml.notesSlide+xml"/>
  <Override PartName="/ppt/charts/chart28.xml" ContentType="application/vnd.openxmlformats-officedocument.drawingml.chart+xml"/>
  <Override PartName="/ppt/drawings/drawing3.xml" ContentType="application/vnd.openxmlformats-officedocument.drawingml.chartshapes+xml"/>
  <Override PartName="/ppt/charts/chart29.xml" ContentType="application/vnd.openxmlformats-officedocument.drawingml.chart+xml"/>
  <Override PartName="/ppt/drawings/drawing4.xml" ContentType="application/vnd.openxmlformats-officedocument.drawingml.chartshapes+xml"/>
  <Override PartName="/ppt/notesSlides/notesSlide35.xml" ContentType="application/vnd.openxmlformats-officedocument.presentationml.notesSlide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notesSlides/notesSlide36.xml" ContentType="application/vnd.openxmlformats-officedocument.presentationml.notesSlide+xml"/>
  <Override PartName="/ppt/charts/chart32.xml" ContentType="application/vnd.openxmlformats-officedocument.drawingml.chart+xml"/>
  <Override PartName="/ppt/drawings/drawing5.xml" ContentType="application/vnd.openxmlformats-officedocument.drawingml.chartshapes+xml"/>
  <Override PartName="/ppt/charts/chart33.xml" ContentType="application/vnd.openxmlformats-officedocument.drawingml.chart+xml"/>
  <Override PartName="/ppt/drawings/drawing6.xml" ContentType="application/vnd.openxmlformats-officedocument.drawingml.chartshapes+xml"/>
  <Override PartName="/ppt/notesSlides/notesSlide37.xml" ContentType="application/vnd.openxmlformats-officedocument.presentationml.notesSlide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notesSlides/notesSlide38.xml" ContentType="application/vnd.openxmlformats-officedocument.presentationml.notesSlide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notesSlides/notesSlide39.xml" ContentType="application/vnd.openxmlformats-officedocument.presentationml.notesSlide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notesSlides/notesSlide40.xml" ContentType="application/vnd.openxmlformats-officedocument.presentationml.notesSlide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notesSlides/notesSlide41.xml" ContentType="application/vnd.openxmlformats-officedocument.presentationml.notesSlide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notesSlides/notesSlide42.xml" ContentType="application/vnd.openxmlformats-officedocument.presentationml.notesSlide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notesSlides/notesSlide43.xml" ContentType="application/vnd.openxmlformats-officedocument.presentationml.notesSlide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notesSlides/notesSlide44.xml" ContentType="application/vnd.openxmlformats-officedocument.presentationml.notesSlide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theme/themeOverride16.xml" ContentType="application/vnd.openxmlformats-officedocument.themeOverride+xml"/>
  <Override PartName="/ppt/charts/chart52.xml" ContentType="application/vnd.openxmlformats-officedocument.drawingml.chart+xml"/>
  <Override PartName="/ppt/theme/themeOverride17.xml" ContentType="application/vnd.openxmlformats-officedocument.themeOverride+xml"/>
  <Override PartName="/ppt/charts/chart53.xml" ContentType="application/vnd.openxmlformats-officedocument.drawingml.chart+xml"/>
  <Override PartName="/ppt/theme/themeOverride18.xml" ContentType="application/vnd.openxmlformats-officedocument.themeOverride+xml"/>
  <Override PartName="/ppt/charts/chart54.xml" ContentType="application/vnd.openxmlformats-officedocument.drawingml.chart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harts/chart55.xml" ContentType="application/vnd.openxmlformats-officedocument.drawingml.chart+xml"/>
  <Override PartName="/ppt/notesSlides/notesSlide47.xml" ContentType="application/vnd.openxmlformats-officedocument.presentationml.notesSlide+xml"/>
  <Override PartName="/ppt/charts/chart56.xml" ContentType="application/vnd.openxmlformats-officedocument.drawingml.chart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harts/chart57.xml" ContentType="application/vnd.openxmlformats-officedocument.drawingml.chart+xml"/>
  <Override PartName="/ppt/notesSlides/notesSlide52.xml" ContentType="application/vnd.openxmlformats-officedocument.presentationml.notesSlide+xml"/>
  <Override PartName="/ppt/charts/chart58.xml" ContentType="application/vnd.openxmlformats-officedocument.drawingml.chart+xml"/>
  <Override PartName="/ppt/charts/chart59.xml" ContentType="application/vnd.openxmlformats-officedocument.drawingml.chart+xml"/>
  <Override PartName="/ppt/theme/themeOverride19.xml" ContentType="application/vnd.openxmlformats-officedocument.themeOverride+xml"/>
  <Override PartName="/ppt/charts/chart60.xml" ContentType="application/vnd.openxmlformats-officedocument.drawingml.chart+xml"/>
  <Override PartName="/ppt/notesSlides/notesSlide53.xml" ContentType="application/vnd.openxmlformats-officedocument.presentationml.notesSlide+xml"/>
  <Override PartName="/ppt/charts/chart61.xml" ContentType="application/vnd.openxmlformats-officedocument.drawingml.chart+xml"/>
  <Override PartName="/ppt/drawings/drawing7.xml" ContentType="application/vnd.openxmlformats-officedocument.drawingml.chartshapes+xml"/>
  <Override PartName="/ppt/charts/chart62.xml" ContentType="application/vnd.openxmlformats-officedocument.drawingml.chart+xml"/>
  <Override PartName="/ppt/drawings/drawing8.xml" ContentType="application/vnd.openxmlformats-officedocument.drawingml.chartshapes+xml"/>
  <Override PartName="/ppt/charts/chart63.xml" ContentType="application/vnd.openxmlformats-officedocument.drawingml.chart+xml"/>
  <Override PartName="/ppt/drawings/drawing9.xml" ContentType="application/vnd.openxmlformats-officedocument.drawingml.chartshapes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charts/chart64.xml" ContentType="application/vnd.openxmlformats-officedocument.drawingml.chart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charts/chart65.xml" ContentType="application/vnd.openxmlformats-officedocument.drawingml.chart+xml"/>
  <Override PartName="/ppt/notesSlides/notesSlide60.xml" ContentType="application/vnd.openxmlformats-officedocument.presentationml.notesSlide+xml"/>
  <Override PartName="/ppt/charts/chart66.xml" ContentType="application/vnd.openxmlformats-officedocument.drawingml.chart+xml"/>
  <Override PartName="/ppt/notesSlides/notesSlide61.xml" ContentType="application/vnd.openxmlformats-officedocument.presentationml.notesSlide+xml"/>
  <Override PartName="/ppt/charts/chart67.xml" ContentType="application/vnd.openxmlformats-officedocument.drawingml.chart+xml"/>
  <Override PartName="/ppt/charts/chart68.xml" ContentType="application/vnd.openxmlformats-officedocument.drawingml.chart+xml"/>
  <Override PartName="/ppt/charts/chart69.xml" ContentType="application/vnd.openxmlformats-officedocument.drawingml.chart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media/image213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</p:sldMasterIdLst>
  <p:notesMasterIdLst>
    <p:notesMasterId r:id="rId177"/>
  </p:notesMasterIdLst>
  <p:handoutMasterIdLst>
    <p:handoutMasterId r:id="rId178"/>
  </p:handoutMasterIdLst>
  <p:sldIdLst>
    <p:sldId id="547" r:id="rId2"/>
    <p:sldId id="390" r:id="rId3"/>
    <p:sldId id="391" r:id="rId4"/>
    <p:sldId id="392" r:id="rId5"/>
    <p:sldId id="393" r:id="rId6"/>
    <p:sldId id="394" r:id="rId7"/>
    <p:sldId id="395" r:id="rId8"/>
    <p:sldId id="396" r:id="rId9"/>
    <p:sldId id="397" r:id="rId10"/>
    <p:sldId id="398" r:id="rId11"/>
    <p:sldId id="399" r:id="rId12"/>
    <p:sldId id="400" r:id="rId13"/>
    <p:sldId id="401" r:id="rId14"/>
    <p:sldId id="402" r:id="rId15"/>
    <p:sldId id="403" r:id="rId16"/>
    <p:sldId id="404" r:id="rId17"/>
    <p:sldId id="405" r:id="rId18"/>
    <p:sldId id="257" r:id="rId19"/>
    <p:sldId id="258" r:id="rId20"/>
    <p:sldId id="259" r:id="rId21"/>
    <p:sldId id="262" r:id="rId22"/>
    <p:sldId id="260" r:id="rId23"/>
    <p:sldId id="270" r:id="rId24"/>
    <p:sldId id="407" r:id="rId25"/>
    <p:sldId id="261" r:id="rId26"/>
    <p:sldId id="263" r:id="rId27"/>
    <p:sldId id="504" r:id="rId28"/>
    <p:sldId id="406" r:id="rId29"/>
    <p:sldId id="377" r:id="rId30"/>
    <p:sldId id="272" r:id="rId31"/>
    <p:sldId id="273" r:id="rId32"/>
    <p:sldId id="437" r:id="rId33"/>
    <p:sldId id="438" r:id="rId34"/>
    <p:sldId id="268" r:id="rId35"/>
    <p:sldId id="276" r:id="rId36"/>
    <p:sldId id="277" r:id="rId37"/>
    <p:sldId id="560" r:id="rId38"/>
    <p:sldId id="561" r:id="rId39"/>
    <p:sldId id="378" r:id="rId40"/>
    <p:sldId id="388" r:id="rId41"/>
    <p:sldId id="280" r:id="rId42"/>
    <p:sldId id="281" r:id="rId43"/>
    <p:sldId id="282" r:id="rId44"/>
    <p:sldId id="283" r:id="rId45"/>
    <p:sldId id="387" r:id="rId46"/>
    <p:sldId id="431" r:id="rId47"/>
    <p:sldId id="432" r:id="rId48"/>
    <p:sldId id="284" r:id="rId49"/>
    <p:sldId id="379" r:id="rId50"/>
    <p:sldId id="380" r:id="rId51"/>
    <p:sldId id="381" r:id="rId52"/>
    <p:sldId id="382" r:id="rId53"/>
    <p:sldId id="439" r:id="rId54"/>
    <p:sldId id="440" r:id="rId55"/>
    <p:sldId id="445" r:id="rId56"/>
    <p:sldId id="446" r:id="rId57"/>
    <p:sldId id="448" r:id="rId58"/>
    <p:sldId id="449" r:id="rId59"/>
    <p:sldId id="450" r:id="rId60"/>
    <p:sldId id="604" r:id="rId61"/>
    <p:sldId id="605" r:id="rId62"/>
    <p:sldId id="606" r:id="rId63"/>
    <p:sldId id="607" r:id="rId64"/>
    <p:sldId id="451" r:id="rId65"/>
    <p:sldId id="452" r:id="rId66"/>
    <p:sldId id="453" r:id="rId67"/>
    <p:sldId id="454" r:id="rId68"/>
    <p:sldId id="455" r:id="rId69"/>
    <p:sldId id="456" r:id="rId70"/>
    <p:sldId id="457" r:id="rId71"/>
    <p:sldId id="458" r:id="rId72"/>
    <p:sldId id="459" r:id="rId73"/>
    <p:sldId id="460" r:id="rId74"/>
    <p:sldId id="461" r:id="rId75"/>
    <p:sldId id="462" r:id="rId76"/>
    <p:sldId id="463" r:id="rId77"/>
    <p:sldId id="464" r:id="rId78"/>
    <p:sldId id="465" r:id="rId79"/>
    <p:sldId id="466" r:id="rId80"/>
    <p:sldId id="481" r:id="rId81"/>
    <p:sldId id="482" r:id="rId82"/>
    <p:sldId id="483" r:id="rId83"/>
    <p:sldId id="484" r:id="rId84"/>
    <p:sldId id="485" r:id="rId85"/>
    <p:sldId id="486" r:id="rId86"/>
    <p:sldId id="487" r:id="rId87"/>
    <p:sldId id="488" r:id="rId88"/>
    <p:sldId id="489" r:id="rId89"/>
    <p:sldId id="490" r:id="rId90"/>
    <p:sldId id="491" r:id="rId91"/>
    <p:sldId id="492" r:id="rId92"/>
    <p:sldId id="496" r:id="rId93"/>
    <p:sldId id="497" r:id="rId94"/>
    <p:sldId id="498" r:id="rId95"/>
    <p:sldId id="499" r:id="rId96"/>
    <p:sldId id="500" r:id="rId97"/>
    <p:sldId id="528" r:id="rId98"/>
    <p:sldId id="289" r:id="rId99"/>
    <p:sldId id="506" r:id="rId100"/>
    <p:sldId id="501" r:id="rId101"/>
    <p:sldId id="337" r:id="rId102"/>
    <p:sldId id="291" r:id="rId103"/>
    <p:sldId id="519" r:id="rId104"/>
    <p:sldId id="520" r:id="rId105"/>
    <p:sldId id="434" r:id="rId106"/>
    <p:sldId id="293" r:id="rId107"/>
    <p:sldId id="556" r:id="rId108"/>
    <p:sldId id="589" r:id="rId109"/>
    <p:sldId id="590" r:id="rId110"/>
    <p:sldId id="557" r:id="rId111"/>
    <p:sldId id="558" r:id="rId112"/>
    <p:sldId id="559" r:id="rId113"/>
    <p:sldId id="588" r:id="rId114"/>
    <p:sldId id="591" r:id="rId115"/>
    <p:sldId id="598" r:id="rId116"/>
    <p:sldId id="600" r:id="rId117"/>
    <p:sldId id="601" r:id="rId118"/>
    <p:sldId id="599" r:id="rId119"/>
    <p:sldId id="602" r:id="rId120"/>
    <p:sldId id="603" r:id="rId121"/>
    <p:sldId id="553" r:id="rId122"/>
    <p:sldId id="554" r:id="rId123"/>
    <p:sldId id="555" r:id="rId124"/>
    <p:sldId id="365" r:id="rId125"/>
    <p:sldId id="326" r:id="rId126"/>
    <p:sldId id="327" r:id="rId127"/>
    <p:sldId id="521" r:id="rId128"/>
    <p:sldId id="522" r:id="rId129"/>
    <p:sldId id="299" r:id="rId130"/>
    <p:sldId id="328" r:id="rId131"/>
    <p:sldId id="301" r:id="rId132"/>
    <p:sldId id="302" r:id="rId133"/>
    <p:sldId id="330" r:id="rId134"/>
    <p:sldId id="376" r:id="rId135"/>
    <p:sldId id="408" r:id="rId136"/>
    <p:sldId id="304" r:id="rId137"/>
    <p:sldId id="518" r:id="rId138"/>
    <p:sldId id="527" r:id="rId139"/>
    <p:sldId id="306" r:id="rId140"/>
    <p:sldId id="322" r:id="rId141"/>
    <p:sldId id="308" r:id="rId142"/>
    <p:sldId id="309" r:id="rId143"/>
    <p:sldId id="435" r:id="rId144"/>
    <p:sldId id="310" r:id="rId145"/>
    <p:sldId id="311" r:id="rId146"/>
    <p:sldId id="313" r:id="rId147"/>
    <p:sldId id="585" r:id="rId148"/>
    <p:sldId id="586" r:id="rId149"/>
    <p:sldId id="587" r:id="rId150"/>
    <p:sldId id="565" r:id="rId151"/>
    <p:sldId id="566" r:id="rId152"/>
    <p:sldId id="567" r:id="rId153"/>
    <p:sldId id="568" r:id="rId154"/>
    <p:sldId id="569" r:id="rId155"/>
    <p:sldId id="570" r:id="rId156"/>
    <p:sldId id="571" r:id="rId157"/>
    <p:sldId id="572" r:id="rId158"/>
    <p:sldId id="573" r:id="rId159"/>
    <p:sldId id="574" r:id="rId160"/>
    <p:sldId id="575" r:id="rId161"/>
    <p:sldId id="576" r:id="rId162"/>
    <p:sldId id="577" r:id="rId163"/>
    <p:sldId id="578" r:id="rId164"/>
    <p:sldId id="579" r:id="rId165"/>
    <p:sldId id="580" r:id="rId166"/>
    <p:sldId id="581" r:id="rId167"/>
    <p:sldId id="582" r:id="rId168"/>
    <p:sldId id="583" r:id="rId169"/>
    <p:sldId id="584" r:id="rId170"/>
    <p:sldId id="375" r:id="rId171"/>
    <p:sldId id="505" r:id="rId172"/>
    <p:sldId id="507" r:id="rId173"/>
    <p:sldId id="317" r:id="rId174"/>
    <p:sldId id="478" r:id="rId175"/>
    <p:sldId id="364" r:id="rId176"/>
  </p:sldIdLst>
  <p:sldSz cx="9144000" cy="6858000" type="screen4x3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C35F7AA-E687-4C52-9327-DA7789B4D4E0}">
          <p14:sldIdLst>
            <p14:sldId id="547"/>
            <p14:sldId id="390"/>
            <p14:sldId id="391"/>
            <p14:sldId id="392"/>
            <p14:sldId id="393"/>
            <p14:sldId id="394"/>
            <p14:sldId id="395"/>
            <p14:sldId id="396"/>
            <p14:sldId id="397"/>
            <p14:sldId id="398"/>
            <p14:sldId id="399"/>
            <p14:sldId id="400"/>
            <p14:sldId id="401"/>
            <p14:sldId id="402"/>
            <p14:sldId id="403"/>
            <p14:sldId id="404"/>
            <p14:sldId id="405"/>
            <p14:sldId id="257"/>
            <p14:sldId id="258"/>
            <p14:sldId id="259"/>
            <p14:sldId id="262"/>
            <p14:sldId id="260"/>
            <p14:sldId id="270"/>
            <p14:sldId id="407"/>
            <p14:sldId id="261"/>
            <p14:sldId id="263"/>
            <p14:sldId id="504"/>
            <p14:sldId id="406"/>
            <p14:sldId id="377"/>
            <p14:sldId id="272"/>
            <p14:sldId id="273"/>
            <p14:sldId id="437"/>
            <p14:sldId id="438"/>
            <p14:sldId id="268"/>
            <p14:sldId id="276"/>
            <p14:sldId id="277"/>
            <p14:sldId id="560"/>
            <p14:sldId id="561"/>
            <p14:sldId id="378"/>
            <p14:sldId id="388"/>
            <p14:sldId id="280"/>
            <p14:sldId id="281"/>
            <p14:sldId id="282"/>
            <p14:sldId id="283"/>
            <p14:sldId id="387"/>
            <p14:sldId id="431"/>
            <p14:sldId id="432"/>
            <p14:sldId id="284"/>
            <p14:sldId id="379"/>
            <p14:sldId id="380"/>
            <p14:sldId id="381"/>
            <p14:sldId id="382"/>
            <p14:sldId id="439"/>
            <p14:sldId id="440"/>
            <p14:sldId id="445"/>
            <p14:sldId id="446"/>
            <p14:sldId id="448"/>
            <p14:sldId id="449"/>
            <p14:sldId id="450"/>
            <p14:sldId id="604"/>
            <p14:sldId id="605"/>
            <p14:sldId id="606"/>
            <p14:sldId id="607"/>
            <p14:sldId id="451"/>
            <p14:sldId id="452"/>
            <p14:sldId id="453"/>
            <p14:sldId id="454"/>
            <p14:sldId id="455"/>
            <p14:sldId id="456"/>
            <p14:sldId id="457"/>
            <p14:sldId id="458"/>
            <p14:sldId id="459"/>
            <p14:sldId id="460"/>
            <p14:sldId id="461"/>
            <p14:sldId id="462"/>
            <p14:sldId id="463"/>
            <p14:sldId id="464"/>
            <p14:sldId id="465"/>
            <p14:sldId id="466"/>
            <p14:sldId id="481"/>
            <p14:sldId id="482"/>
            <p14:sldId id="483"/>
            <p14:sldId id="484"/>
            <p14:sldId id="485"/>
            <p14:sldId id="486"/>
            <p14:sldId id="487"/>
            <p14:sldId id="488"/>
            <p14:sldId id="489"/>
            <p14:sldId id="490"/>
            <p14:sldId id="491"/>
            <p14:sldId id="492"/>
            <p14:sldId id="496"/>
            <p14:sldId id="497"/>
            <p14:sldId id="498"/>
            <p14:sldId id="499"/>
            <p14:sldId id="500"/>
            <p14:sldId id="528"/>
            <p14:sldId id="289"/>
            <p14:sldId id="506"/>
            <p14:sldId id="501"/>
            <p14:sldId id="337"/>
            <p14:sldId id="291"/>
            <p14:sldId id="519"/>
            <p14:sldId id="520"/>
            <p14:sldId id="434"/>
            <p14:sldId id="293"/>
            <p14:sldId id="556"/>
            <p14:sldId id="589"/>
            <p14:sldId id="590"/>
            <p14:sldId id="557"/>
            <p14:sldId id="558"/>
            <p14:sldId id="559"/>
            <p14:sldId id="588"/>
            <p14:sldId id="591"/>
            <p14:sldId id="598"/>
            <p14:sldId id="600"/>
            <p14:sldId id="601"/>
            <p14:sldId id="599"/>
            <p14:sldId id="602"/>
            <p14:sldId id="603"/>
            <p14:sldId id="553"/>
            <p14:sldId id="554"/>
            <p14:sldId id="555"/>
            <p14:sldId id="365"/>
            <p14:sldId id="326"/>
            <p14:sldId id="327"/>
            <p14:sldId id="521"/>
            <p14:sldId id="522"/>
            <p14:sldId id="299"/>
            <p14:sldId id="328"/>
            <p14:sldId id="301"/>
            <p14:sldId id="302"/>
            <p14:sldId id="330"/>
            <p14:sldId id="376"/>
            <p14:sldId id="408"/>
            <p14:sldId id="304"/>
            <p14:sldId id="518"/>
            <p14:sldId id="527"/>
            <p14:sldId id="306"/>
            <p14:sldId id="322"/>
            <p14:sldId id="308"/>
            <p14:sldId id="309"/>
            <p14:sldId id="435"/>
            <p14:sldId id="310"/>
            <p14:sldId id="311"/>
            <p14:sldId id="313"/>
            <p14:sldId id="585"/>
            <p14:sldId id="586"/>
            <p14:sldId id="587"/>
            <p14:sldId id="565"/>
            <p14:sldId id="566"/>
            <p14:sldId id="567"/>
            <p14:sldId id="568"/>
            <p14:sldId id="569"/>
            <p14:sldId id="570"/>
            <p14:sldId id="571"/>
            <p14:sldId id="572"/>
            <p14:sldId id="573"/>
            <p14:sldId id="574"/>
            <p14:sldId id="575"/>
            <p14:sldId id="576"/>
            <p14:sldId id="577"/>
            <p14:sldId id="578"/>
            <p14:sldId id="579"/>
            <p14:sldId id="580"/>
            <p14:sldId id="581"/>
            <p14:sldId id="582"/>
            <p14:sldId id="583"/>
            <p14:sldId id="584"/>
            <p14:sldId id="375"/>
            <p14:sldId id="505"/>
            <p14:sldId id="507"/>
            <p14:sldId id="317"/>
            <p14:sldId id="478"/>
            <p14:sldId id="364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BB59"/>
    <a:srgbClr val="DEE7D1"/>
    <a:srgbClr val="C9EFCA"/>
    <a:srgbClr val="365E68"/>
    <a:srgbClr val="ACCCD4"/>
    <a:srgbClr val="D1E3E7"/>
    <a:srgbClr val="457C7F"/>
    <a:srgbClr val="AE1645"/>
    <a:srgbClr val="94123A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3375" autoAdjust="0"/>
    <p:restoredTop sz="86384" autoAdjust="0"/>
  </p:normalViewPr>
  <p:slideViewPr>
    <p:cSldViewPr>
      <p:cViewPr>
        <p:scale>
          <a:sx n="100" d="100"/>
          <a:sy n="100" d="100"/>
        </p:scale>
        <p:origin x="1008" y="-37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19518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6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theme" Target="theme/theme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tableStyles" Target="tableStyles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notesMaster" Target="notesMasters/notesMaster1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viewProps" Target="viewProps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6.xlsx"/><Relationship Id="rId1" Type="http://schemas.openxmlformats.org/officeDocument/2006/relationships/themeOverride" Target="../theme/themeOverride7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7.xlsx"/><Relationship Id="rId1" Type="http://schemas.openxmlformats.org/officeDocument/2006/relationships/themeOverride" Target="../theme/themeOverride8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8.xlsx"/><Relationship Id="rId1" Type="http://schemas.openxmlformats.org/officeDocument/2006/relationships/themeOverride" Target="../theme/themeOverride9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9.xlsx"/><Relationship Id="rId1" Type="http://schemas.openxmlformats.org/officeDocument/2006/relationships/themeOverride" Target="../theme/themeOverride10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0.xlsx"/><Relationship Id="rId1" Type="http://schemas.openxmlformats.org/officeDocument/2006/relationships/themeOverride" Target="../theme/themeOverride11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1.xlsx"/><Relationship Id="rId1" Type="http://schemas.openxmlformats.org/officeDocument/2006/relationships/themeOverride" Target="../theme/themeOverride12.xm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2.xlsx"/><Relationship Id="rId1" Type="http://schemas.openxmlformats.org/officeDocument/2006/relationships/themeOverride" Target="../theme/themeOverride13.xm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3.xlsx"/><Relationship Id="rId1" Type="http://schemas.openxmlformats.org/officeDocument/2006/relationships/themeOverride" Target="../theme/themeOverride14.xm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4.xlsx"/><Relationship Id="rId1" Type="http://schemas.openxmlformats.org/officeDocument/2006/relationships/themeOverride" Target="../theme/themeOverride15.xm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28.xlsx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29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2.xm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32.xlsx"/></Relationships>
</file>

<file path=ppt/charts/_rels/chart3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9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3.xml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5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6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7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8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9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4.xml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0.xlsx"/></Relationships>
</file>

<file path=ppt/charts/_rels/chart5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1.xlsx"/><Relationship Id="rId1" Type="http://schemas.openxmlformats.org/officeDocument/2006/relationships/themeOverride" Target="../theme/themeOverride16.xml"/></Relationships>
</file>

<file path=ppt/charts/_rels/chart5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2.xlsx"/><Relationship Id="rId1" Type="http://schemas.openxmlformats.org/officeDocument/2006/relationships/themeOverride" Target="../theme/themeOverride17.xml"/></Relationships>
</file>

<file path=ppt/charts/_rels/chart5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3.xlsx"/><Relationship Id="rId1" Type="http://schemas.openxmlformats.org/officeDocument/2006/relationships/themeOverride" Target="../theme/themeOverride18.xml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4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5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6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7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8.xlsx"/></Relationships>
</file>

<file path=ppt/charts/_rels/chart5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9.xlsx"/><Relationship Id="rId1" Type="http://schemas.openxmlformats.org/officeDocument/2006/relationships/themeOverride" Target="../theme/themeOverride19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5.xml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0.xlsx"/></Relationships>
</file>

<file path=ppt/charts/_rels/chart6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61.xlsx"/></Relationships>
</file>

<file path=ppt/charts/_rels/chart6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62.xlsx"/></Relationships>
</file>

<file path=ppt/charts/_rels/chart6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63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4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5.xlsx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6.xlsx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7.xlsx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00.3\mbo\&#1041;&#1070;&#1044;&#1046;&#1045;&#1058;%202016\&#1041;&#1070;&#1044;&#1046;&#1045;&#1058;%20&#1044;&#1051;&#1071;%20&#1043;&#1056;&#1040;&#1046;&#1044;&#1040;&#1053;\&#1058;&#1072;&#1073;&#1083;&#1080;&#1094;&#1072;%20&#1087;&#1086;%20&#1076;&#1086;&#1090;&#1072;&#1094;&#1080;&#1080;.xls" TargetMode="External"/></Relationships>
</file>

<file path=ppt/charts/_rels/chart6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8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6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2016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43201088091905626"/>
          <c:y val="2.9386674647089949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203069710697457"/>
          <c:y val="0.14441506633983953"/>
          <c:w val="0.6142361618662181"/>
          <c:h val="0.74956845552585183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overlay val="0"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7"/>
          <c:dLbls>
            <c:dLbl>
              <c:idx val="0"/>
              <c:layout>
                <c:manualLayout>
                  <c:x val="-0.16112055223440122"/>
                  <c:y val="4.9215156487562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465640589053004E-2"/>
                  <c:y val="-0.22351208581190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7617808945065097"/>
                  <c:y val="-6.1920592697219177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0130291158391087E-2"/>
                  <c:y val="-4.6348567751587973E-2"/>
                </c:manualLayout>
              </c:layout>
              <c:spPr/>
              <c:txPr>
                <a:bodyPr/>
                <a:lstStyle/>
                <a:p>
                  <a:pPr>
                    <a:defRPr b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5.3474778304262109E-2"/>
                  <c:y val="-2.2986430185786881E-2"/>
                </c:manualLayout>
              </c:layout>
              <c:spPr/>
              <c:txPr>
                <a:bodyPr/>
                <a:lstStyle/>
                <a:p>
                  <a:pPr>
                    <a:defRPr b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Налог на прибыль организации</c:v>
                </c:pt>
                <c:pt idx="1">
                  <c:v>Налог на доходы физических лиц</c:v>
                </c:pt>
                <c:pt idx="2">
                  <c:v>Акцизы по подакцизным товарам (продукции), производимым на территории РФ</c:v>
                </c:pt>
                <c:pt idx="3">
                  <c:v>Налог на имущество организаций</c:v>
                </c:pt>
                <c:pt idx="4">
                  <c:v>Остальные налоговые доходы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16401819.4</c:v>
                </c:pt>
                <c:pt idx="1">
                  <c:v>15099439.1</c:v>
                </c:pt>
                <c:pt idx="2">
                  <c:v>9974506.9000000004</c:v>
                </c:pt>
                <c:pt idx="3">
                  <c:v>4975740.9000000004</c:v>
                </c:pt>
                <c:pt idx="4">
                  <c:v>1361703.5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overlay val="0"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overlay val="0"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7"/>
          <c:dLbls>
            <c:dLbl>
              <c:idx val="0"/>
              <c:layout>
                <c:manualLayout>
                  <c:x val="-0.18620017399947558"/>
                  <c:y val="3.00867139327190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9.5457692126249452E-2"/>
                  <c:y val="-0.244765910872837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803580264114967"/>
                  <c:y val="2.4885384146152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/>
              <c:txPr>
                <a:bodyPr/>
                <a:lstStyle/>
                <a:p>
                  <a:pPr>
                    <a:defRPr b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5.3474778304262109E-2"/>
                  <c:y val="-1.2359517655318184E-2"/>
                </c:manualLayout>
              </c:layout>
              <c:spPr/>
              <c:txPr>
                <a:bodyPr/>
                <a:lstStyle/>
                <a:p>
                  <a:pPr>
                    <a:defRPr b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Налог на прибыль организации</c:v>
                </c:pt>
                <c:pt idx="1">
                  <c:v>Налог на доходы физических лиц</c:v>
                </c:pt>
                <c:pt idx="2">
                  <c:v>Акцизы по подакцизным товарам (продукции), производимым на территории РФ</c:v>
                </c:pt>
                <c:pt idx="3">
                  <c:v>Налог на имущество организаций</c:v>
                </c:pt>
                <c:pt idx="4">
                  <c:v>Остальные налоговые доходы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19829453</c:v>
                </c:pt>
                <c:pt idx="1">
                  <c:v>16365214.300000001</c:v>
                </c:pt>
                <c:pt idx="2">
                  <c:v>10950369.5</c:v>
                </c:pt>
                <c:pt idx="3">
                  <c:v>4278629.5</c:v>
                </c:pt>
                <c:pt idx="4">
                  <c:v>1414813.5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overlay val="0"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overlay val="0"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7"/>
          <c:dLbls>
            <c:dLbl>
              <c:idx val="0"/>
              <c:layout>
                <c:manualLayout>
                  <c:x val="-0.1722670507966565"/>
                  <c:y val="3.4337478944906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9478385556946433E-2"/>
                  <c:y val="-0.246891293378931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803580264114967"/>
                  <c:y val="2.4885384146152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/>
              <c:txPr>
                <a:bodyPr/>
                <a:lstStyle/>
                <a:p>
                  <a:pPr>
                    <a:defRPr b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5.3474778304262109E-2"/>
                  <c:y val="-1.2359517655318184E-2"/>
                </c:manualLayout>
              </c:layout>
              <c:spPr/>
              <c:txPr>
                <a:bodyPr/>
                <a:lstStyle/>
                <a:p>
                  <a:pPr>
                    <a:defRPr b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Налог на прибыль организации</c:v>
                </c:pt>
                <c:pt idx="1">
                  <c:v>Налог на доходы физических лиц</c:v>
                </c:pt>
                <c:pt idx="2">
                  <c:v>Акцизы по подакцизным товарам (продукции), производимым на территории РФ</c:v>
                </c:pt>
                <c:pt idx="3">
                  <c:v>Налог на имущество организаций</c:v>
                </c:pt>
                <c:pt idx="4">
                  <c:v>Остальные налоговые доходы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18373710.899999999</c:v>
                </c:pt>
                <c:pt idx="1">
                  <c:v>17439235</c:v>
                </c:pt>
                <c:pt idx="2">
                  <c:v>11369057.9</c:v>
                </c:pt>
                <c:pt idx="3">
                  <c:v>4509855</c:v>
                </c:pt>
                <c:pt idx="4">
                  <c:v>1397566.3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overlay val="0"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338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7233064554460338E-2"/>
          <c:y val="0.17442191690144476"/>
          <c:w val="0.40951141296550292"/>
          <c:h val="0.6296225962092778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0"/>
          <c:cat>
            <c:strRef>
              <c:f>Лист1!$A$2:$A$11</c:f>
              <c:strCache>
                <c:ptCount val="10"/>
                <c:pt idx="0">
                  <c:v>ФИЛИАЛ АО "АБ ИНБЕВ ЭФЕС" В ГОРОДЕ КАЛУГА
</c:v>
                </c:pt>
                <c:pt idx="1">
                  <c:v> ОБЩЕСТВО С ОГРАНИЧЕННОЙ ОТВЕТСТВЕННОСТЬЮ "ФОЛЬКСВАГЕН ГРУП РУС"</c:v>
                </c:pt>
                <c:pt idx="2">
                  <c:v>ОБЩЕСТВО С ОГРАНИЧЕННОЙ ОТВЕТСТВЕННОСТЬЮ "САМСУНГ ЭЛЕКТРОНИКС РУС КАЛУГА"
</c:v>
                </c:pt>
                <c:pt idx="3">
                  <c:v>АКЦИОНЕРНОЕ ОБЩЕСТВО "ИНВЕСТ АЛЬЯНС"
</c:v>
                </c:pt>
                <c:pt idx="4">
                  <c:v>АКЦИОНЕРНОЕ ОБЩЕСТВО "ИТЕРА"
</c:v>
                </c:pt>
                <c:pt idx="5">
                  <c:v>КАЛУЖСКОЕ ОТДЕЛЕНИЕ № 8608 ПАО СБЕРБАНК
</c:v>
                </c:pt>
                <c:pt idx="6">
                  <c:v>ОБЩЕСТВО С ОГРАНИЧЕННОЙ ОТВЕТСТВЕННОСТЬЮ "НЕСТЛЕ РОССИЯ"
</c:v>
                </c:pt>
                <c:pt idx="7">
                  <c:v>АКЦИОНЕРНОЕ ОБЩЕСТВО "ЛОРЕАЛЬ"</c:v>
                </c:pt>
                <c:pt idx="8">
                  <c:v>ФИЛИАЛ «КАЛУГАЭНЕРГО» ПАО «МРСК ЦЕНТРА И ПРИВОЛЖЬЯ»</c:v>
                </c:pt>
                <c:pt idx="9">
                  <c:v>ОБЩЕСТВО С ОГРАНИЧЕННОЙ ОТВЕТСТВЕННОСТЬЮ "ХОУМ КРЕДИТ ЭНД ФИНАНС БАНК"
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10.3</c:v>
                </c:pt>
                <c:pt idx="1">
                  <c:v>6.5</c:v>
                </c:pt>
                <c:pt idx="2">
                  <c:v>2.8</c:v>
                </c:pt>
                <c:pt idx="3">
                  <c:v>1.5</c:v>
                </c:pt>
                <c:pt idx="4">
                  <c:v>1.4</c:v>
                </c:pt>
                <c:pt idx="5">
                  <c:v>1.4</c:v>
                </c:pt>
                <c:pt idx="6">
                  <c:v>1.3</c:v>
                </c:pt>
                <c:pt idx="7">
                  <c:v>1.2</c:v>
                </c:pt>
                <c:pt idx="8">
                  <c:v>1.1000000000000001</c:v>
                </c:pt>
                <c:pt idx="9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1114905366802819"/>
          <c:y val="4.1137257348881816E-2"/>
          <c:w val="0.33753497678213273"/>
          <c:h val="0.95886274265111815"/>
        </c:manualLayout>
      </c:layout>
      <c:overlay val="0"/>
      <c:txPr>
        <a:bodyPr/>
        <a:lstStyle/>
        <a:p>
          <a:pPr>
            <a:defRPr sz="9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9641741770086797E-2"/>
          <c:y val="0.16824004336414469"/>
          <c:w val="0.66020096958623231"/>
          <c:h val="0.5966412758187835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3"/>
          <c:dPt>
            <c:idx val="0"/>
            <c:bubble3D val="0"/>
            <c:spPr>
              <a:ln>
                <a:gradFill>
                  <a:gsLst>
                    <a:gs pos="0">
                      <a:srgbClr val="4F81BD">
                        <a:tint val="66000"/>
                        <a:satMod val="160000"/>
                      </a:srgbClr>
                    </a:gs>
                    <a:gs pos="50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</a:ln>
            </c:spPr>
          </c:dPt>
          <c:dLbls>
            <c:dLbl>
              <c:idx val="0"/>
              <c:layout>
                <c:manualLayout>
                  <c:x val="-0.1870805175798668"/>
                  <c:y val="0.1400462170489559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15 942</a:t>
                    </a:r>
                    <a:endParaRPr lang="en-US" sz="1600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9397548612734E-2"/>
                  <c:y val="2.2014663180556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8141474539256883E-2"/>
                  <c:y val="-0.14316689510177597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12 668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4050204282272166"/>
                  <c:y val="-6.7584945920836248E-2"/>
                </c:manualLayout>
              </c:layout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9.1694454965227656E-2"/>
                  <c:y val="1.78910639099050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Национальная экономика</c:v>
                </c:pt>
                <c:pt idx="1">
                  <c:v>Жилищно-коммунальное хозяйство</c:v>
                </c:pt>
                <c:pt idx="2">
                  <c:v>Образование</c:v>
                </c:pt>
                <c:pt idx="3">
                  <c:v>Здравоохранение</c:v>
                </c:pt>
                <c:pt idx="4">
                  <c:v>Социальная политики</c:v>
                </c:pt>
                <c:pt idx="5">
                  <c:v>Культура, кинематография, физическая культура и спорт, средства массовой информации</c:v>
                </c:pt>
              </c:strCache>
            </c:strRef>
          </c:cat>
          <c:val>
            <c:numRef>
              <c:f>Лист1!$B$2:$B$7</c:f>
              <c:numCache>
                <c:formatCode>#,##0</c:formatCode>
                <c:ptCount val="6"/>
                <c:pt idx="0">
                  <c:v>15942</c:v>
                </c:pt>
                <c:pt idx="1">
                  <c:v>3162</c:v>
                </c:pt>
                <c:pt idx="2">
                  <c:v>12668</c:v>
                </c:pt>
                <c:pt idx="3">
                  <c:v>5786</c:v>
                </c:pt>
                <c:pt idx="4">
                  <c:v>12411</c:v>
                </c:pt>
                <c:pt idx="5">
                  <c:v>3016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9641741770086797E-2"/>
          <c:y val="0.16824004336414469"/>
          <c:w val="0.66020096958623231"/>
          <c:h val="0.5966412758187835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3"/>
          <c:dLbls>
            <c:dLbl>
              <c:idx val="0"/>
              <c:layout>
                <c:manualLayout>
                  <c:x val="-0.16302553584681587"/>
                  <c:y val="0.11106042451215334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13 994</a:t>
                    </a:r>
                    <a:endParaRPr lang="en-US" sz="1600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8202171072590176"/>
                  <c:y val="-3.4981741412758185E-2"/>
                </c:manualLayout>
              </c:layout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pPr>
                      <a:defRPr sz="140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14 070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5936425398146248"/>
                  <c:y val="-9.6700330936893689E-2"/>
                </c:manualLayout>
              </c:layout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0.14093914815690539"/>
                  <c:y val="2.74848796074403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Лист1!$A$2:$A$8</c:f>
              <c:strCache>
                <c:ptCount val="6"/>
                <c:pt idx="0">
                  <c:v>Национальная экономика</c:v>
                </c:pt>
                <c:pt idx="1">
                  <c:v>Жилищно-коммунальное хозяйство</c:v>
                </c:pt>
                <c:pt idx="2">
                  <c:v>Образование</c:v>
                </c:pt>
                <c:pt idx="3">
                  <c:v>Здравоохранение</c:v>
                </c:pt>
                <c:pt idx="4">
                  <c:v>Социальная политики</c:v>
                </c:pt>
                <c:pt idx="5">
                  <c:v>Культура, кинематография, физическая культура и спорт, средства массовой информации</c:v>
                </c:pt>
              </c:strCache>
            </c:strRef>
          </c:cat>
          <c:val>
            <c:numRef>
              <c:f>Лист1!$B$2:$B$8</c:f>
              <c:numCache>
                <c:formatCode>#,##0</c:formatCode>
                <c:ptCount val="7"/>
                <c:pt idx="0">
                  <c:v>13994</c:v>
                </c:pt>
                <c:pt idx="1">
                  <c:v>3505</c:v>
                </c:pt>
                <c:pt idx="2">
                  <c:v>14070</c:v>
                </c:pt>
                <c:pt idx="3">
                  <c:v>5301</c:v>
                </c:pt>
                <c:pt idx="4">
                  <c:v>14931</c:v>
                </c:pt>
                <c:pt idx="5">
                  <c:v>2878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9641741770086797E-2"/>
          <c:y val="0.16824004336414469"/>
          <c:w val="0.66020096958623231"/>
          <c:h val="0.5966412758187835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0"/>
              <c:layout>
                <c:manualLayout>
                  <c:x val="-0.18307135395769164"/>
                  <c:y val="0.11830680132374757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19 854</a:t>
                    </a:r>
                    <a:endParaRPr lang="en-US" sz="1600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4427306760681028E-2"/>
                  <c:y val="4.87276047015862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8774294505583312E-2"/>
                  <c:y val="-0.13227176765947735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14 838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2729094500406124"/>
                  <c:y val="-6.7715394271368315E-2"/>
                </c:manualLayout>
              </c:layout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7.6792530202102888E-2"/>
                  <c:y val="2.74820267031838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Национальная экономика</c:v>
                </c:pt>
                <c:pt idx="1">
                  <c:v>Жилищно-коммунальное хозяйство</c:v>
                </c:pt>
                <c:pt idx="2">
                  <c:v>Образование</c:v>
                </c:pt>
                <c:pt idx="3">
                  <c:v>Здравоохранение</c:v>
                </c:pt>
                <c:pt idx="4">
                  <c:v>Социальная политики</c:v>
                </c:pt>
                <c:pt idx="5">
                  <c:v>Культура, кинематография, физическая культура и спорт, средства массовой информации</c:v>
                </c:pt>
              </c:strCache>
            </c:strRef>
          </c:cat>
          <c:val>
            <c:numRef>
              <c:f>Лист1!$B$2:$B$7</c:f>
              <c:numCache>
                <c:formatCode>#,##0</c:formatCode>
                <c:ptCount val="6"/>
                <c:pt idx="0">
                  <c:v>19854</c:v>
                </c:pt>
                <c:pt idx="1">
                  <c:v>2793</c:v>
                </c:pt>
                <c:pt idx="2">
                  <c:v>14838</c:v>
                </c:pt>
                <c:pt idx="3">
                  <c:v>6217</c:v>
                </c:pt>
                <c:pt idx="4">
                  <c:v>13176</c:v>
                </c:pt>
                <c:pt idx="5">
                  <c:v>3844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2018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9656401605286881"/>
          <c:y val="0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9862936639433007E-2"/>
          <c:y val="0.14441506633983953"/>
          <c:w val="0.64610601242296817"/>
          <c:h val="0.7887506883886383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3"/>
          </c:dPt>
          <c:dPt>
            <c:idx val="1"/>
            <c:bubble3D val="0"/>
            <c:explosion val="23"/>
          </c:dPt>
          <c:dPt>
            <c:idx val="2"/>
            <c:bubble3D val="0"/>
            <c:explosion val="34"/>
          </c:dPt>
          <c:dLbls>
            <c:dLbl>
              <c:idx val="0"/>
              <c:layout>
                <c:manualLayout>
                  <c:x val="-0.21368902094104308"/>
                  <c:y val="-0.14061909470530795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7181492316208306E-2"/>
                  <c:y val="0.102183869569442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3145414139715839"/>
                  <c:y val="8.8012319264237887E-2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47813210</c:v>
                </c:pt>
                <c:pt idx="1">
                  <c:v>1065733</c:v>
                </c:pt>
                <c:pt idx="2">
                  <c:v>21736995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9641741770086797E-2"/>
          <c:y val="0.16824004336414469"/>
          <c:w val="0.66020096958623231"/>
          <c:h val="0.5966412758187835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3"/>
          <c:dLbls>
            <c:dLbl>
              <c:idx val="0"/>
              <c:layout>
                <c:manualLayout>
                  <c:x val="-0.17104417877334113"/>
                  <c:y val="0.10381404770055917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15 569</a:t>
                    </a:r>
                    <a:endParaRPr lang="en-US" sz="1600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779613409930044E-2"/>
                  <c:y val="7.46822996950679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3049938078941378"/>
                  <c:y val="-0.13916238731028185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17</a:t>
                    </a:r>
                    <a:r>
                      <a:rPr lang="en-US" sz="1400" baseline="0" dirty="0" smtClean="0">
                        <a:solidFill>
                          <a:schemeClr val="bg1"/>
                        </a:solidFill>
                      </a:rPr>
                      <a:t> 123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2640034741328354"/>
                  <c:y val="-9.35619146444987E-2"/>
                </c:manualLayout>
              </c:layout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5.4155581887865789E-2"/>
                  <c:y val="9.67200983009273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Национальная экономика</c:v>
                </c:pt>
                <c:pt idx="1">
                  <c:v>Жилищно-коммунальное хозяйство</c:v>
                </c:pt>
                <c:pt idx="2">
                  <c:v>Образование</c:v>
                </c:pt>
                <c:pt idx="3">
                  <c:v>Здравоохранение</c:v>
                </c:pt>
                <c:pt idx="4">
                  <c:v>Социальная политики</c:v>
                </c:pt>
                <c:pt idx="5">
                  <c:v>Культура, кинематография, физическая культура и спорт, средства массовой информации</c:v>
                </c:pt>
              </c:strCache>
            </c:strRef>
          </c:cat>
          <c:val>
            <c:numRef>
              <c:f>Лист1!$B$2:$B$7</c:f>
              <c:numCache>
                <c:formatCode>#,##0</c:formatCode>
                <c:ptCount val="6"/>
                <c:pt idx="0">
                  <c:v>15569</c:v>
                </c:pt>
                <c:pt idx="1">
                  <c:v>4317</c:v>
                </c:pt>
                <c:pt idx="2">
                  <c:v>17123</c:v>
                </c:pt>
                <c:pt idx="3">
                  <c:v>6357</c:v>
                </c:pt>
                <c:pt idx="4">
                  <c:v>14709</c:v>
                </c:pt>
                <c:pt idx="5">
                  <c:v>5241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9641741770086797E-2"/>
          <c:y val="0.16824004336414469"/>
          <c:w val="0.66020096958623231"/>
          <c:h val="0.59664127581878357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9641741770086797E-2"/>
          <c:y val="0.16824004336414469"/>
          <c:w val="0.66020096958623231"/>
          <c:h val="0.5966412758187835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3"/>
          <c:dLbls>
            <c:dLbl>
              <c:idx val="0"/>
              <c:layout>
                <c:manualLayout>
                  <c:x val="-0.19108968120204195"/>
                  <c:y val="8.932129407737073E-2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13 539</a:t>
                    </a:r>
                    <a:endParaRPr lang="en-US" sz="1600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6598505623720106"/>
                  <c:y val="-2.7735364601164051E-2"/>
                </c:manualLayout>
              </c:layout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9.9981437888111507E-2"/>
                  <c:y val="-0.15310966563962114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13 346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2729062932188628"/>
                  <c:y val="-9.3077142531096654E-2"/>
                </c:manualLayout>
              </c:layout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0.11688416642385444"/>
                  <c:y val="2.74848796074403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Национальная экономика</c:v>
                </c:pt>
                <c:pt idx="1">
                  <c:v>Жилищно-коммунальное хозяйство</c:v>
                </c:pt>
                <c:pt idx="2">
                  <c:v>Образование</c:v>
                </c:pt>
                <c:pt idx="3">
                  <c:v>Здравоохранение</c:v>
                </c:pt>
                <c:pt idx="4">
                  <c:v>Социальная политики</c:v>
                </c:pt>
                <c:pt idx="5">
                  <c:v>Культура, кинематография, физическая культура и спорт, средства массовой информации</c:v>
                </c:pt>
              </c:strCache>
            </c:strRef>
          </c:cat>
          <c:val>
            <c:numRef>
              <c:f>Лист1!$B$2:$B$7</c:f>
              <c:numCache>
                <c:formatCode>0</c:formatCode>
                <c:ptCount val="6"/>
                <c:pt idx="0">
                  <c:v>13539</c:v>
                </c:pt>
                <c:pt idx="1">
                  <c:v>2952</c:v>
                </c:pt>
                <c:pt idx="2">
                  <c:v>13346</c:v>
                </c:pt>
                <c:pt idx="3">
                  <c:v>4975</c:v>
                </c:pt>
                <c:pt idx="4">
                  <c:v>15267</c:v>
                </c:pt>
                <c:pt idx="5">
                  <c:v>2904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>
                <a:latin typeface="Times New Roman" pitchFamily="18" charset="0"/>
                <a:cs typeface="Times New Roman" pitchFamily="18" charset="0"/>
              </a:defRPr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9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40786511419688826"/>
          <c:y val="8.426970019892957E-2"/>
        </c:manualLayout>
      </c:layout>
      <c:overlay val="0"/>
    </c:title>
    <c:autoTitleDeleted val="0"/>
    <c:view3D>
      <c:rotX val="30"/>
      <c:rotY val="19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9521676169789118E-2"/>
          <c:y val="0.11850417377466918"/>
          <c:w val="0.84246650089791408"/>
          <c:h val="0.749898774273707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5"/>
          <c:dPt>
            <c:idx val="3"/>
            <c:bubble3D val="0"/>
          </c:dPt>
          <c:dLbls>
            <c:dLbl>
              <c:idx val="0"/>
              <c:layout>
                <c:manualLayout>
                  <c:x val="0.18990502831882858"/>
                  <c:y val="-0.11327535463960163"/>
                </c:manualLayout>
              </c:layout>
              <c:tx>
                <c:rich>
                  <a:bodyPr/>
                  <a:lstStyle/>
                  <a:p>
                    <a:pPr>
                      <a:defRPr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</a:defRPr>
                    </a:pPr>
                    <a:r>
                      <a:rPr lang="en-US" baseline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</a:rPr>
                      <a:t>32,9%</a:t>
                    </a:r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numFmt formatCode="0.00%" sourceLinked="0"/>
              <c:spPr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5997214164018972"/>
                  <c:y val="0.12470517273022819"/>
                </c:manualLayout>
              </c:layout>
              <c:tx>
                <c:rich>
                  <a:bodyPr/>
                  <a:lstStyle/>
                  <a:p>
                    <a:pPr>
                      <a:defRPr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</a:defRPr>
                    </a:pPr>
                    <a:r>
                      <a:rPr lang="en-US" baseline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</a:rPr>
                      <a:t>52,7%</a:t>
                    </a:r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numFmt formatCode="0.00%" sourceLinked="0"/>
              <c:spPr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3.0663075010360547E-2"/>
                  <c:y val="0.12665198070837419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>
                        <a:latin typeface="Times New Roman" panose="02020603050405020304" pitchFamily="18" charset="0"/>
                      </a:rPr>
                      <a:t>0,4%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tx>
                <c:rich>
                  <a:bodyPr/>
                  <a:lstStyle/>
                  <a:p>
                    <a:pPr>
                      <a:defRPr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</a:defRPr>
                    </a:pPr>
                    <a:r>
                      <a:rPr lang="en-US" baseline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</a:rPr>
                      <a:t>10,3%</a:t>
                    </a:r>
                    <a:endParaRPr lang="en-US" baseline="0">
                      <a:solidFill>
                        <a:schemeClr val="bg1"/>
                      </a:solidFill>
                    </a:endParaRPr>
                  </a:p>
                </c:rich>
              </c:tx>
              <c:numFmt formatCode="0.00%" sourceLinked="0"/>
              <c:spPr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0.12861997513468712"/>
                  <c:y val="4.2672028709919291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>
                        <a:latin typeface="Times New Roman" panose="02020603050405020304" pitchFamily="18" charset="0"/>
                      </a:rPr>
                      <a:t>1,3%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8.2338030114656666E-2"/>
                  <c:y val="4.0264114673840778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>
                        <a:latin typeface="Times New Roman" panose="02020603050405020304" pitchFamily="18" charset="0"/>
                      </a:rPr>
                      <a:t>2,4%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0.00%" sourceLinked="0"/>
            <c:txPr>
              <a:bodyPr/>
              <a:lstStyle/>
              <a:p>
                <a:pPr>
                  <a:defRPr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Дошкольное</c:v>
                </c:pt>
                <c:pt idx="1">
                  <c:v>Общее</c:v>
                </c:pt>
                <c:pt idx="2">
                  <c:v>Доп</c:v>
                </c:pt>
                <c:pt idx="3">
                  <c:v>Среднее</c:v>
                </c:pt>
                <c:pt idx="4">
                  <c:v>Проф</c:v>
                </c:pt>
                <c:pt idx="5">
                  <c:v>Молод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32.9</c:v>
                </c:pt>
                <c:pt idx="1">
                  <c:v>52.7</c:v>
                </c:pt>
                <c:pt idx="2">
                  <c:v>0.4</c:v>
                </c:pt>
                <c:pt idx="3">
                  <c:v>10.3</c:v>
                </c:pt>
                <c:pt idx="4">
                  <c:v>1.3</c:v>
                </c:pt>
                <c:pt idx="5">
                  <c:v>2.4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Дошкольное</c:v>
                </c:pt>
                <c:pt idx="1">
                  <c:v>Общее</c:v>
                </c:pt>
                <c:pt idx="2">
                  <c:v>Доп</c:v>
                </c:pt>
                <c:pt idx="3">
                  <c:v>Среднее</c:v>
                </c:pt>
                <c:pt idx="4">
                  <c:v>Проф</c:v>
                </c:pt>
                <c:pt idx="5">
                  <c:v>Молод</c:v>
                </c:pt>
              </c:strCache>
            </c:strRef>
          </c:cat>
          <c:val>
            <c:numRef>
              <c:f>Лист1!$C$2:$C$7</c:f>
              <c:numCache>
                <c:formatCode>#,##0.00</c:formatCode>
                <c:ptCount val="6"/>
                <c:pt idx="0">
                  <c:v>4692177597.2600002</c:v>
                </c:pt>
                <c:pt idx="1">
                  <c:v>7514379915.6199999</c:v>
                </c:pt>
                <c:pt idx="2" formatCode="General">
                  <c:v>62606938.359999999</c:v>
                </c:pt>
                <c:pt idx="3">
                  <c:v>1461611333.8399999</c:v>
                </c:pt>
                <c:pt idx="4">
                  <c:v>181807701.72999999</c:v>
                </c:pt>
                <c:pt idx="5" formatCode="General">
                  <c:v>346960572.29000002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Дошкольное</c:v>
                </c:pt>
                <c:pt idx="1">
                  <c:v>Общее</c:v>
                </c:pt>
                <c:pt idx="2">
                  <c:v>Доп</c:v>
                </c:pt>
                <c:pt idx="3">
                  <c:v>Среднее</c:v>
                </c:pt>
                <c:pt idx="4">
                  <c:v>Проф</c:v>
                </c:pt>
                <c:pt idx="5">
                  <c:v>Молод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32.905523330990356</c:v>
                </c:pt>
                <c:pt idx="1">
                  <c:v>52.69719623906596</c:v>
                </c:pt>
                <c:pt idx="2">
                  <c:v>0.43905287644906271</c:v>
                </c:pt>
                <c:pt idx="3">
                  <c:v>10.250056578122107</c:v>
                </c:pt>
                <c:pt idx="4">
                  <c:v>1.2749895857573084</c:v>
                </c:pt>
                <c:pt idx="5">
                  <c:v>2.4331813896151919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>
                <a:latin typeface="Times New Roman" pitchFamily="18" charset="0"/>
                <a:cs typeface="Times New Roman" pitchFamily="18" charset="0"/>
              </a:defRPr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2020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39535107354713694"/>
          <c:y val="0.12746647578143641"/>
        </c:manualLayout>
      </c:layout>
      <c:overlay val="0"/>
    </c:title>
    <c:autoTitleDeleted val="0"/>
    <c:view3D>
      <c:rotX val="30"/>
      <c:rotY val="19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0114937977432804E-2"/>
          <c:y val="0.15915032211882604"/>
          <c:w val="0.81541843578887019"/>
          <c:h val="0.7264705178504753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explosion val="5"/>
          <c:dPt>
            <c:idx val="0"/>
            <c:bubble3D val="0"/>
          </c:dPt>
          <c:dPt>
            <c:idx val="1"/>
            <c:bubble3D val="0"/>
            <c:explosion val="3"/>
          </c:dPt>
          <c:dLbls>
            <c:dLbl>
              <c:idx val="0"/>
              <c:layout>
                <c:manualLayout>
                  <c:x val="0.13095537357331577"/>
                  <c:y val="-0.12412431400620372"/>
                </c:manualLayout>
              </c:layout>
              <c:tx>
                <c:rich>
                  <a:bodyPr/>
                  <a:lstStyle/>
                  <a:p>
                    <a:pPr>
                      <a:defRPr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</a:defRPr>
                    </a:pPr>
                    <a:r>
                      <a:rPr lang="en-US" baseline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</a:rPr>
                      <a:t>28,</a:t>
                    </a:r>
                    <a:r>
                      <a:rPr lang="ru-RU" baseline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</a:rPr>
                      <a:t>5</a:t>
                    </a:r>
                    <a:r>
                      <a:rPr lang="en-US" baseline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</a:rPr>
                      <a:t>%</a:t>
                    </a:r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numFmt formatCode="0.00%" sourceLinked="0"/>
              <c:spPr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0936824387540867"/>
                  <c:y val="0.1440138391791935"/>
                </c:manualLayout>
              </c:layout>
              <c:tx>
                <c:rich>
                  <a:bodyPr/>
                  <a:lstStyle/>
                  <a:p>
                    <a:pPr>
                      <a:defRPr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</a:defRPr>
                    </a:pPr>
                    <a:r>
                      <a:rPr lang="en-US" baseline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</a:rPr>
                      <a:t>57,</a:t>
                    </a:r>
                    <a:r>
                      <a:rPr lang="ru-RU" baseline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</a:rPr>
                      <a:t>2</a:t>
                    </a:r>
                    <a:r>
                      <a:rPr lang="en-US" baseline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</a:rPr>
                      <a:t>%</a:t>
                    </a:r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numFmt formatCode="0.00%" sourceLinked="0"/>
              <c:spPr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4.0146157990280122E-3"/>
                  <c:y val="0.10596397041278931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>
                        <a:latin typeface="Times New Roman" panose="02020603050405020304" pitchFamily="18" charset="0"/>
                      </a:rPr>
                      <a:t>1,3%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tx>
                <c:rich>
                  <a:bodyPr/>
                  <a:lstStyle/>
                  <a:p>
                    <a:pPr>
                      <a:defRPr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</a:defRPr>
                    </a:pPr>
                    <a:r>
                      <a:rPr lang="en-US" baseline="0" smtClean="0">
                        <a:latin typeface="Times New Roman" panose="02020603050405020304" pitchFamily="18" charset="0"/>
                      </a:rPr>
                      <a:t>8,</a:t>
                    </a:r>
                    <a:r>
                      <a:rPr lang="ru-RU" baseline="0" smtClean="0">
                        <a:latin typeface="Times New Roman" panose="02020603050405020304" pitchFamily="18" charset="0"/>
                      </a:rPr>
                      <a:t>6</a:t>
                    </a:r>
                    <a:r>
                      <a:rPr lang="en-US" baseline="0" smtClean="0">
                        <a:latin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numFmt formatCode="0.00%" sourceLinked="0"/>
              <c:spPr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0.11939923988613441"/>
                  <c:y val="3.217967072297781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>
                        <a:latin typeface="Times New Roman" panose="02020603050405020304" pitchFamily="18" charset="0"/>
                      </a:rPr>
                      <a:t>2,</a:t>
                    </a:r>
                    <a:r>
                      <a:rPr lang="ru-RU" baseline="0" dirty="0" smtClean="0">
                        <a:latin typeface="Times New Roman" panose="02020603050405020304" pitchFamily="18" charset="0"/>
                      </a:rPr>
                      <a:t>4</a:t>
                    </a:r>
                    <a:r>
                      <a:rPr lang="en-US" baseline="0" dirty="0" smtClean="0">
                        <a:latin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5.1807165397962367E-2"/>
                  <c:y val="3.5967549510856595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>
                        <a:latin typeface="Times New Roman" panose="02020603050405020304" pitchFamily="18" charset="0"/>
                      </a:rPr>
                      <a:t>2,0%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0.00%" sourceLinked="0"/>
            <c:txPr>
              <a:bodyPr/>
              <a:lstStyle/>
              <a:p>
                <a:pPr>
                  <a:defRPr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Дошкольн</c:v>
                </c:pt>
                <c:pt idx="1">
                  <c:v>Общее</c:v>
                </c:pt>
                <c:pt idx="2">
                  <c:v>Дополнит обр</c:v>
                </c:pt>
                <c:pt idx="3">
                  <c:v>Среднее обр</c:v>
                </c:pt>
                <c:pt idx="4">
                  <c:v>проф</c:v>
                </c:pt>
                <c:pt idx="5">
                  <c:v>молод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4406938637.7299995</c:v>
                </c:pt>
                <c:pt idx="1">
                  <c:v>8846186088.2199993</c:v>
                </c:pt>
                <c:pt idx="2" formatCode="0.00">
                  <c:v>204083201</c:v>
                </c:pt>
                <c:pt idx="3">
                  <c:v>1336328020</c:v>
                </c:pt>
                <c:pt idx="4">
                  <c:v>370156310</c:v>
                </c:pt>
                <c:pt idx="5" formatCode="General">
                  <c:v>315327251.31999999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138879608363914"/>
          <c:y val="0.14498276900552665"/>
          <c:w val="0.80555564365219201"/>
          <c:h val="0.41240681175789184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5860800676860639E-3"/>
          <c:y val="0.12800813271617023"/>
          <c:w val="0.61251296221726848"/>
          <c:h val="0.2578991471878661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4"/>
          <c:dLbls>
            <c:dLbl>
              <c:idx val="0"/>
              <c:layout>
                <c:manualLayout>
                  <c:x val="-3.3132470933325463E-2"/>
                  <c:y val="4.23640063658065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1926451475618307E-2"/>
                  <c:y val="1.10203569510579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4168664345642836E-2"/>
                  <c:y val="1.3833348968472395E-2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Лист1!$A$2:$A$8</c:f>
              <c:strCache>
                <c:ptCount val="7"/>
                <c:pt idx="0">
                  <c:v>Региональный проект «Борьба с сердечно-сосудистыми заболеваниями»
</c:v>
                </c:pt>
                <c:pt idx="1">
                  <c:v>Региональный проект «Развитие системы оказания первичной медико-санитарной помощи»
</c:v>
                </c:pt>
                <c:pt idx="2">
                  <c:v>Региональный проект «Создание единого цифрового контура в здравоохранении на основе единой государственной информационной системы здравоохранения (ЕГИСЗ)»
</c:v>
                </c:pt>
                <c:pt idx="3">
                  <c:v>Региональный проект «Обеспечение медицинских организаций системы здравоохранения Калужской области квалифицированными кадрами»
</c:v>
                </c:pt>
                <c:pt idx="4">
                  <c:v>Региональный проект «Развитие экспорта медицинских услуг в Калужской области»
</c:v>
                </c:pt>
                <c:pt idx="5">
                  <c:v>Региональный проект «Развитие детского здравоохранения, включая создание современной инфраструктуры оказания медицинской помощи детям»
</c:v>
                </c:pt>
                <c:pt idx="6">
                  <c:v>Региональный проект «Борьба с онкологическими заболеваниями»
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94.15</c:v>
                </c:pt>
                <c:pt idx="1">
                  <c:v>97.99</c:v>
                </c:pt>
                <c:pt idx="2">
                  <c:v>86.5</c:v>
                </c:pt>
                <c:pt idx="3">
                  <c:v>219.84</c:v>
                </c:pt>
                <c:pt idx="4">
                  <c:v>6.19</c:v>
                </c:pt>
                <c:pt idx="5">
                  <c:v>98</c:v>
                </c:pt>
                <c:pt idx="6">
                  <c:v>266.74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1.7865638886499086E-2"/>
          <c:y val="0.43228998911760996"/>
          <c:w val="0.89974265864399594"/>
          <c:h val="0.45831398314976041"/>
        </c:manualLayout>
      </c:layout>
      <c:overlay val="0"/>
      <c:spPr>
        <a:ln w="3175"/>
      </c:spPr>
      <c:txPr>
        <a:bodyPr/>
        <a:lstStyle/>
        <a:p>
          <a:pPr>
            <a:defRPr sz="1000" kern="1200" normalizeH="0" baseline="0">
              <a:latin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338055658165877"/>
          <c:w val="0.65001112319871635"/>
          <c:h val="0.274828420317193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4"/>
          <c:dLbls>
            <c:dLbl>
              <c:idx val="0"/>
              <c:layout>
                <c:manualLayout>
                  <c:x val="1.6472003499562553E-2"/>
                  <c:y val="-8.9468066491688539E-3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7.3833934820647417E-3"/>
                  <c:y val="1.4713035870516186E-2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Лист1!$A$2:$A$8</c:f>
              <c:strCache>
                <c:ptCount val="7"/>
                <c:pt idx="0">
                  <c:v>Региональный проект «Борьба с сердечно-сосудистыми заболеваниями»
</c:v>
                </c:pt>
                <c:pt idx="1">
                  <c:v>Региональный проект «Развитие системы оказания первичной медико-санитарной помощи»
</c:v>
                </c:pt>
                <c:pt idx="2">
                  <c:v>Региональный проект «Создание единого цифрового контура в здравоохранении на основе единой государственной информационной системы здравоохранения (ЕГИСЗ)»
</c:v>
                </c:pt>
                <c:pt idx="3">
                  <c:v>Региональный проект «Обеспечение медицинских организаций системы здравоохранения Калужской области квалифицированными кадрами»
</c:v>
                </c:pt>
                <c:pt idx="4">
                  <c:v>Региональный проект «Развитие экспорта медицинских услуг в Калужской области»
</c:v>
                </c:pt>
                <c:pt idx="5">
                  <c:v>Региональный проект «Развитие детского здравоохранения, включая создание современной инфраструктуры оказания медицинской помощи детям»
</c:v>
                </c:pt>
                <c:pt idx="6">
                  <c:v>Региональный проект «Борьба с онкологическими заболеваниями»
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152.01999999999998</c:v>
                </c:pt>
                <c:pt idx="1">
                  <c:v>184.46</c:v>
                </c:pt>
                <c:pt idx="2">
                  <c:v>292.27999999999997</c:v>
                </c:pt>
                <c:pt idx="3">
                  <c:v>240.39</c:v>
                </c:pt>
                <c:pt idx="4">
                  <c:v>8.6999999999999993</c:v>
                </c:pt>
                <c:pt idx="5">
                  <c:v>214.97</c:v>
                </c:pt>
                <c:pt idx="6">
                  <c:v>415.28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331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5554468017767721E-3"/>
          <c:y val="0.24361792221720058"/>
          <c:w val="0.58333339712744936"/>
          <c:h val="0.2990813165785218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7"/>
          <c:dPt>
            <c:idx val="1"/>
            <c:bubble3D val="0"/>
            <c:explosion val="23"/>
          </c:dPt>
          <c:dPt>
            <c:idx val="2"/>
            <c:bubble3D val="0"/>
            <c:explosion val="19"/>
          </c:dPt>
          <c:dLbls>
            <c:dLbl>
              <c:idx val="0"/>
              <c:layout>
                <c:manualLayout>
                  <c:x val="-1.8269030869316586E-2"/>
                  <c:y val="-1.2147376022354437E-2"/>
                </c:manualLayout>
              </c:layout>
              <c:spPr/>
              <c:txPr>
                <a:bodyPr/>
                <a:lstStyle/>
                <a:p>
                  <a:pPr>
                    <a:defRPr sz="1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8441936618759469E-2"/>
                  <c:y val="4.22928170176622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4289759874208208E-2"/>
                  <c:y val="-0.107312865451174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9.3725950757431193E-3"/>
                  <c:y val="1.6518455051932588E-2"/>
                </c:manualLayout>
              </c:layout>
              <c:spPr/>
              <c:txPr>
                <a:bodyPr/>
                <a:lstStyle/>
                <a:p>
                  <a:pPr>
                    <a:defRPr sz="1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10247748277312804"/>
                  <c:y val="2.05995278930599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5"/>
                <c:pt idx="0">
                  <c:v>Региональный проект «Старшее поколение»
</c:v>
                </c:pt>
                <c:pt idx="1">
                  <c:v>Региональный проект   «Финансовая поддержка семей при рождении детей»
</c:v>
                </c:pt>
                <c:pt idx="2">
                  <c:v>Региональный проект «Содействие занятости женщин - создание условий дошкольного образования для детей в возрасте до трех лет»
</c:v>
                </c:pt>
                <c:pt idx="3">
                  <c:v>Региональный проект «Формирование системы мотивации граждан к здоровому образу жизни, включая здоровое питание и отказ от вредных привычек»
</c:v>
                </c:pt>
                <c:pt idx="4">
                  <c:v>Региональный проект «Спорт - норма жизни»
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42.7</c:v>
                </c:pt>
                <c:pt idx="1">
                  <c:v>1611.99</c:v>
                </c:pt>
                <c:pt idx="2">
                  <c:v>1214.3</c:v>
                </c:pt>
                <c:pt idx="3">
                  <c:v>9.8000000000000007</c:v>
                </c:pt>
                <c:pt idx="4">
                  <c:v>1347.2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egendEntry>
        <c:idx val="5"/>
        <c:delete val="1"/>
      </c:legendEntry>
      <c:layout>
        <c:manualLayout>
          <c:xMode val="edge"/>
          <c:yMode val="edge"/>
          <c:x val="3.2199259864311006E-2"/>
          <c:y val="0.61245275006010813"/>
          <c:w val="0.89949036521110737"/>
          <c:h val="0.38058346601185306"/>
        </c:manualLayout>
      </c:layout>
      <c:overlay val="0"/>
      <c:spPr>
        <a:ln w="0"/>
      </c:spPr>
      <c:txPr>
        <a:bodyPr/>
        <a:lstStyle/>
        <a:p>
          <a:pPr>
            <a:defRPr sz="1200" baseline="0">
              <a:latin typeface="Arial" pitchFamily="34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343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9252864243721815E-3"/>
          <c:y val="7.7034582590048459E-2"/>
          <c:w val="0.58333339712744936"/>
          <c:h val="0.2990813165785218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7"/>
          <c:dPt>
            <c:idx val="1"/>
            <c:bubble3D val="0"/>
            <c:explosion val="23"/>
          </c:dPt>
          <c:dPt>
            <c:idx val="2"/>
            <c:bubble3D val="0"/>
            <c:explosion val="19"/>
          </c:dPt>
          <c:dLbls>
            <c:dLbl>
              <c:idx val="0"/>
              <c:layout>
                <c:manualLayout>
                  <c:x val="-1.8269030869316586E-2"/>
                  <c:y val="-1.2147376022354437E-2"/>
                </c:manualLayout>
              </c:layout>
              <c:spPr/>
              <c:txPr>
                <a:bodyPr/>
                <a:lstStyle/>
                <a:p>
                  <a:pPr>
                    <a:defRPr sz="1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0639575374860315"/>
                  <c:y val="2.54109500157103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0989449338634649E-2"/>
                  <c:y val="-0.107312832454155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8976637821262409E-2"/>
                  <c:y val="1.2297968649343644E-2"/>
                </c:manualLayout>
              </c:layout>
              <c:spPr/>
              <c:txPr>
                <a:bodyPr/>
                <a:lstStyle/>
                <a:p>
                  <a:pPr>
                    <a:defRPr sz="1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12557963670382785"/>
                  <c:y val="-4.85858906261241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5"/>
                <c:pt idx="0">
                  <c:v>Региональный проект «Старшее поколение»
</c:v>
                </c:pt>
                <c:pt idx="1">
                  <c:v>Региональный проект   "Финансовая поддержка семей при рождении детей"
</c:v>
                </c:pt>
                <c:pt idx="2">
                  <c:v>Региональный проект «Содействие занятости женщин - создание условий дошкольного образования для детей в возрасте до трех лет»
</c:v>
                </c:pt>
                <c:pt idx="3">
                  <c:v>Региональный проект "Формирование системы мотивации граждан к здоровому образу жизни, включая здоровое питание и отказ от вредных привычек"
</c:v>
                </c:pt>
                <c:pt idx="4">
                  <c:v>Региональный проект  "Спорт - норма жизни«
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29.87</c:v>
                </c:pt>
                <c:pt idx="1">
                  <c:v>2447.2800000000002</c:v>
                </c:pt>
                <c:pt idx="2">
                  <c:v>862.34</c:v>
                </c:pt>
                <c:pt idx="3">
                  <c:v>9.1</c:v>
                </c:pt>
                <c:pt idx="4">
                  <c:v>2537.96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2019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30453147869205638"/>
          <c:y val="0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7993086082683016E-2"/>
          <c:y val="0.14441506633983953"/>
          <c:w val="0.64610601242296817"/>
          <c:h val="0.7887506883886383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10"/>
          </c:dPt>
          <c:dPt>
            <c:idx val="1"/>
            <c:bubble3D val="0"/>
            <c:explosion val="23"/>
          </c:dPt>
          <c:dPt>
            <c:idx val="2"/>
            <c:bubble3D val="0"/>
            <c:explosion val="34"/>
          </c:dPt>
          <c:dLbls>
            <c:dLbl>
              <c:idx val="0"/>
              <c:layout>
                <c:manualLayout>
                  <c:x val="-0.22431230445995978"/>
                  <c:y val="-0.19395668049357273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436684707427873E-3"/>
                  <c:y val="-0.122275176512873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23485424039445"/>
                  <c:y val="9.4617764977562815E-2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52838480</c:v>
                </c:pt>
                <c:pt idx="1">
                  <c:v>1134558</c:v>
                </c:pt>
                <c:pt idx="2">
                  <c:v>15243955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40"/>
      <c:depthPercent val="10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6573818897637799E-2"/>
          <c:y val="9.6875000000000003E-2"/>
          <c:w val="0.74687675250444396"/>
          <c:h val="0.852006877032939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32"/>
          </c:dPt>
          <c:dPt>
            <c:idx val="1"/>
            <c:bubble3D val="0"/>
            <c:explosion val="0"/>
          </c:dPt>
          <c:dPt>
            <c:idx val="2"/>
            <c:bubble3D val="0"/>
            <c:explosion val="16"/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533989386189573E-2"/>
                  <c:y val="7.19108913611410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98409979968833E-2"/>
                  <c:y val="7.0126169816868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5304230014582296E-2"/>
                  <c:y val="9.0072610633152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876187529798515E-2"/>
                  <c:y val="7.31338319017953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0218968308740922E-2"/>
                  <c:y val="-5.4671346421291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Региональный проект "Современная школа"</c:v>
                </c:pt>
                <c:pt idx="1">
                  <c:v>Региональный проект "Молодые профессионалы"</c:v>
                </c:pt>
                <c:pt idx="2">
                  <c:v>Региональный проект "Социальная активность"</c:v>
                </c:pt>
                <c:pt idx="3">
                  <c:v>Региональный проект "Успех каждого ребенка"</c:v>
                </c:pt>
                <c:pt idx="4">
                  <c:v>Региональный проект "Поддержка семей, имеющих детей"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1030.73</c:v>
                </c:pt>
                <c:pt idx="1">
                  <c:v>80.8</c:v>
                </c:pt>
                <c:pt idx="2">
                  <c:v>2</c:v>
                </c:pt>
                <c:pt idx="3">
                  <c:v>6.48</c:v>
                </c:pt>
                <c:pt idx="4">
                  <c:v>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40"/>
      <c:depthPercent val="10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6573818897637799E-2"/>
          <c:y val="9.6875000000000003E-2"/>
          <c:w val="0.74687675250444396"/>
          <c:h val="0.852006877032939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36"/>
          </c:dPt>
          <c:dPt>
            <c:idx val="1"/>
            <c:bubble3D val="0"/>
            <c:explosion val="0"/>
          </c:dPt>
          <c:dPt>
            <c:idx val="2"/>
            <c:bubble3D val="0"/>
            <c:explosion val="16"/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pPr>
                      <a:defRPr sz="14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dirty="0">
                        <a:solidFill>
                          <a:schemeClr val="tx1"/>
                        </a:solidFill>
                      </a:rPr>
                      <a:t>241,43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6770247193297889E-2"/>
                  <c:y val="-6.15845848695598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Региональный проект "Современная школа"</c:v>
                </c:pt>
                <c:pt idx="1">
                  <c:v>Региональный проект "Молодые профессионалы"</c:v>
                </c:pt>
                <c:pt idx="2">
                  <c:v>Региональный проект "Социальная активность"</c:v>
                </c:pt>
                <c:pt idx="3">
                  <c:v>Региональный проект "Успех каждого ребенка"</c:v>
                </c:pt>
                <c:pt idx="4">
                  <c:v>Региональный проект "Цифровая образовательная среда" 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2212.14</c:v>
                </c:pt>
                <c:pt idx="1">
                  <c:v>3</c:v>
                </c:pt>
                <c:pt idx="2">
                  <c:v>2.2000000000000002</c:v>
                </c:pt>
                <c:pt idx="3">
                  <c:v>241.43</c:v>
                </c:pt>
                <c:pt idx="4">
                  <c:v>83.29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30"/>
      <c:depthPercent val="10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1362980992137712E-2"/>
          <c:y val="0.11914755432352156"/>
          <c:w val="0.73906040615427038"/>
          <c:h val="0.8445827884564234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32"/>
          </c:dPt>
          <c:dPt>
            <c:idx val="1"/>
            <c:bubble3D val="0"/>
            <c:explosion val="0"/>
          </c:dPt>
          <c:dPt>
            <c:idx val="2"/>
            <c:bubble3D val="0"/>
            <c:explosion val="16"/>
          </c:dPt>
          <c:dLbls>
            <c:dLbl>
              <c:idx val="0"/>
              <c:layout>
                <c:manualLayout>
                  <c:x val="-0.21109391014778411"/>
                  <c:y val="9.1139468418378944E-2"/>
                </c:manualLayout>
              </c:layout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1787664707316015E-2"/>
                  <c:y val="3.14965647179315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6127707100191119E-2"/>
                  <c:y val="4.97909835610368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3773146419541754E-2"/>
                  <c:y val="4.07910882007867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5.7697310276292241E-2"/>
                  <c:y val="-8.36659104155133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7127000552272658E-2"/>
                  <c:y val="-1.68484611818679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2"/>
                <c:pt idx="0">
                  <c:v>Культурная среда</c:v>
                </c:pt>
                <c:pt idx="1">
                  <c:v>Цифровая культура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218.7</c:v>
                </c:pt>
                <c:pt idx="1">
                  <c:v>13.68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30"/>
      <c:depthPercent val="10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1362980992137712E-2"/>
          <c:y val="0.11914755432352156"/>
          <c:w val="0.73906040615427038"/>
          <c:h val="0.8445827884564234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32"/>
          </c:dPt>
          <c:dPt>
            <c:idx val="1"/>
            <c:bubble3D val="0"/>
            <c:explosion val="0"/>
          </c:dPt>
          <c:dPt>
            <c:idx val="2"/>
            <c:bubble3D val="0"/>
            <c:explosion val="16"/>
          </c:dPt>
          <c:dLbls>
            <c:dLbl>
              <c:idx val="0"/>
              <c:layout>
                <c:manualLayout>
                  <c:x val="-0.21109391014778411"/>
                  <c:y val="9.1139468418378944E-2"/>
                </c:manualLayout>
              </c:layout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1787664707316015E-2"/>
                  <c:y val="3.149656471793157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6127707100191119E-2"/>
                  <c:y val="4.97909835610368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3773146419541754E-2"/>
                  <c:y val="4.07910882007867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5.7697310276292241E-2"/>
                  <c:y val="-8.36659104155133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7127000552272658E-2"/>
                  <c:y val="-1.68484611818679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2"/>
                <c:pt idx="0">
                  <c:v>Культурная среда</c:v>
                </c:pt>
                <c:pt idx="1">
                  <c:v>Цифровая культура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119.72</c:v>
                </c:pt>
                <c:pt idx="1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40"/>
      <c:depthPercent val="10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6573818897637799E-2"/>
          <c:y val="9.6875000000000003E-2"/>
          <c:w val="0.74687675250444396"/>
          <c:h val="0.852006877032939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32"/>
          </c:dPt>
          <c:dPt>
            <c:idx val="1"/>
            <c:bubble3D val="0"/>
            <c:explosion val="0"/>
          </c:dPt>
          <c:dPt>
            <c:idx val="2"/>
            <c:bubble3D val="0"/>
            <c:explosion val="16"/>
          </c:dPt>
          <c:dLbls>
            <c:dLbl>
              <c:idx val="0"/>
              <c:layout>
                <c:manualLayout>
                  <c:x val="-0.27895789926317144"/>
                  <c:y val="3.8377651287741191E-2"/>
                </c:manualLayout>
              </c:layout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533989386189573E-2"/>
                  <c:y val="7.19108913611410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98409979968833E-2"/>
                  <c:y val="7.0126169816868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5304230014582296E-2"/>
                  <c:y val="9.0072610633152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876187529798515E-2"/>
                  <c:y val="7.31338319017953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0218968308740922E-2"/>
                  <c:y val="-5.4671346421291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Региональный проект "Информационная инфраструктура"</c:v>
                </c:pt>
                <c:pt idx="1">
                  <c:v>Региональный проект "Информационная безопасность"</c:v>
                </c:pt>
                <c:pt idx="2">
                  <c:v>Региональный проект "Цифровое государственное управление"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270.68</c:v>
                </c:pt>
                <c:pt idx="1">
                  <c:v>5.88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40"/>
      <c:depthPercent val="10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6573818897637799E-2"/>
          <c:y val="9.6875000000000003E-2"/>
          <c:w val="0.74687675250444396"/>
          <c:h val="0.852006877032939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32"/>
          </c:dPt>
          <c:dPt>
            <c:idx val="1"/>
            <c:bubble3D val="0"/>
            <c:explosion val="0"/>
          </c:dPt>
          <c:dPt>
            <c:idx val="2"/>
            <c:bubble3D val="0"/>
            <c:explosion val="16"/>
          </c:dPt>
          <c:dLbls>
            <c:dLbl>
              <c:idx val="0"/>
              <c:layout>
                <c:manualLayout>
                  <c:x val="-0.19906868404430306"/>
                  <c:y val="9.481042513531765E-2"/>
                </c:manualLayout>
              </c:layout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533989386189573E-2"/>
                  <c:y val="7.19108913611410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98409979968833E-2"/>
                  <c:y val="7.0126169816868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5304230014582296E-2"/>
                  <c:y val="9.0072610633152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876187529798515E-2"/>
                  <c:y val="7.31338319017953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0218968308740922E-2"/>
                  <c:y val="-5.4671346421291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Региональный проект "Информационная инфраструктура"</c:v>
                </c:pt>
                <c:pt idx="1">
                  <c:v>Региональный проект "Информационная безопасность"</c:v>
                </c:pt>
                <c:pt idx="2">
                  <c:v>Региональный проект "Цифровое государственное управление"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169.45</c:v>
                </c:pt>
                <c:pt idx="1">
                  <c:v>20.04</c:v>
                </c:pt>
                <c:pt idx="2">
                  <c:v>7.08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40"/>
      <c:depthPercent val="10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6573818897637799E-2"/>
          <c:y val="9.6875000000000003E-2"/>
          <c:w val="0.74687675250444396"/>
          <c:h val="0.852006877032939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32"/>
          </c:dPt>
          <c:dPt>
            <c:idx val="1"/>
            <c:bubble3D val="0"/>
            <c:explosion val="0"/>
          </c:dPt>
          <c:dPt>
            <c:idx val="2"/>
            <c:bubble3D val="0"/>
            <c:explosion val="16"/>
          </c:dPt>
          <c:dLbls>
            <c:dLbl>
              <c:idx val="0"/>
              <c:layout>
                <c:manualLayout>
                  <c:x val="0.14839260348547229"/>
                  <c:y val="0.11740755311928756"/>
                </c:manualLayout>
              </c:layout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533989386189573E-2"/>
                  <c:y val="7.19108913611410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98409979968833E-2"/>
                  <c:y val="7.0126169816868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5304230014582296E-2"/>
                  <c:y val="9.0072610633152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876187529798515E-2"/>
                  <c:y val="7.31338319017953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0218968308740922E-2"/>
                  <c:y val="-5.4671346421291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Региональный проект "Жилье"</c:v>
                </c:pt>
                <c:pt idx="1">
                  <c:v>Региональный проект "Формирование комфортной городской среды"</c:v>
                </c:pt>
                <c:pt idx="2">
                  <c:v>Региональный проект "Обеспечение устойчивого сокращения непригодного для проживания жилищного фонда"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574.44000000000005</c:v>
                </c:pt>
                <c:pt idx="1">
                  <c:v>329.17</c:v>
                </c:pt>
                <c:pt idx="2">
                  <c:v>187.02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40"/>
      <c:depthPercent val="10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6573818897637799E-2"/>
          <c:y val="9.6875000000000003E-2"/>
          <c:w val="0.74687675250444396"/>
          <c:h val="0.852006877032939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32"/>
          </c:dPt>
          <c:dPt>
            <c:idx val="1"/>
            <c:bubble3D val="0"/>
            <c:explosion val="0"/>
          </c:dPt>
          <c:dPt>
            <c:idx val="2"/>
            <c:bubble3D val="0"/>
            <c:explosion val="16"/>
          </c:dPt>
          <c:dLbls>
            <c:dLbl>
              <c:idx val="0"/>
              <c:layout>
                <c:manualLayout>
                  <c:x val="6.612746912237881E-2"/>
                  <c:y val="0.14224312548995083"/>
                </c:manualLayout>
              </c:layout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533989386189573E-2"/>
                  <c:y val="7.19108913611410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98409979968833E-2"/>
                  <c:y val="7.0126169816868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5304230014582296E-2"/>
                  <c:y val="9.0072610633152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876187529798515E-2"/>
                  <c:y val="7.31338319017953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0218968308740922E-2"/>
                  <c:y val="-5.4671346421291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Региональный проект "Жилье"</c:v>
                </c:pt>
                <c:pt idx="1">
                  <c:v>Региональный проект "Формирование комфортной городской среды"</c:v>
                </c:pt>
                <c:pt idx="2">
                  <c:v>Региональный проект "Обеспечение устойчивого сокращения непригодного для проживания жилищного фонда"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1119.96</c:v>
                </c:pt>
                <c:pt idx="1">
                  <c:v>274.04000000000002</c:v>
                </c:pt>
                <c:pt idx="2">
                  <c:v>395.1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40"/>
      <c:depthPercent val="10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6573818897637799E-2"/>
          <c:y val="9.6875000000000003E-2"/>
          <c:w val="0.74687675250444396"/>
          <c:h val="0.852006877032939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32"/>
          </c:dPt>
          <c:dPt>
            <c:idx val="1"/>
            <c:bubble3D val="0"/>
            <c:explosion val="0"/>
          </c:dPt>
          <c:dPt>
            <c:idx val="2"/>
            <c:bubble3D val="0"/>
            <c:explosion val="16"/>
          </c:dPt>
          <c:dLbls>
            <c:dLbl>
              <c:idx val="0"/>
              <c:layout>
                <c:manualLayout>
                  <c:x val="0.12828296546613699"/>
                  <c:y val="9.5312489952537952E-2"/>
                </c:manualLayout>
              </c:layout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8788914501136953E-2"/>
                  <c:y val="-2.4603201976346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98409979968833E-2"/>
                  <c:y val="7.0126169816868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5304230014582296E-2"/>
                  <c:y val="9.0072610633152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876187529798515E-2"/>
                  <c:y val="7.31338319017953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0218968308740922E-2"/>
                  <c:y val="-5.4671346421291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Региональный проект "Чистая вода"</c:v>
                </c:pt>
                <c:pt idx="1">
                  <c:v>Региональный проект "Чистая страна"</c:v>
                </c:pt>
                <c:pt idx="2">
                  <c:v>Региональный проект "Сохранение лесов"</c:v>
                </c:pt>
                <c:pt idx="3">
                  <c:v>Региональный проект "Чистый воздух"</c:v>
                </c:pt>
                <c:pt idx="4">
                  <c:v>Региональный проект "Сохранение уникальных водных объектов"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63.61</c:v>
                </c:pt>
                <c:pt idx="1">
                  <c:v>0</c:v>
                </c:pt>
                <c:pt idx="2">
                  <c:v>52.26</c:v>
                </c:pt>
                <c:pt idx="3">
                  <c:v>3.62</c:v>
                </c:pt>
                <c:pt idx="4">
                  <c:v>14.58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40"/>
      <c:depthPercent val="10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6573818897637799E-2"/>
          <c:y val="9.6875000000000003E-2"/>
          <c:w val="0.74687675250444396"/>
          <c:h val="0.852006877032939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32"/>
          </c:dPt>
          <c:dPt>
            <c:idx val="1"/>
            <c:bubble3D val="0"/>
            <c:explosion val="0"/>
          </c:dPt>
          <c:dPt>
            <c:idx val="2"/>
            <c:bubble3D val="0"/>
            <c:explosion val="16"/>
          </c:dPt>
          <c:dLbls>
            <c:dLbl>
              <c:idx val="0"/>
              <c:layout>
                <c:manualLayout>
                  <c:x val="0.12828296546613699"/>
                  <c:y val="9.5312489952537952E-2"/>
                </c:manualLayout>
              </c:layout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8788914501136953E-2"/>
                  <c:y val="-2.4603201976346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98409979968833E-2"/>
                  <c:y val="7.0126169816868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5304230014582296E-2"/>
                  <c:y val="9.0072610633152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876187529798515E-2"/>
                  <c:y val="7.31338319017953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0218968308740922E-2"/>
                  <c:y val="-5.4671346421291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Региональный проект "Чистая вода"</c:v>
                </c:pt>
                <c:pt idx="1">
                  <c:v>Региональный проект "Чистая страна"</c:v>
                </c:pt>
                <c:pt idx="2">
                  <c:v>Региональный проект "Сохранение лесов"</c:v>
                </c:pt>
                <c:pt idx="3">
                  <c:v>Региональный проект "Чистый воздух"</c:v>
                </c:pt>
                <c:pt idx="4">
                  <c:v>Региональный проект "Сохранение уникальных водных объектов"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0</c:v>
                </c:pt>
                <c:pt idx="1">
                  <c:v>339.62</c:v>
                </c:pt>
                <c:pt idx="2">
                  <c:v>38.56</c:v>
                </c:pt>
                <c:pt idx="3">
                  <c:v>13.26</c:v>
                </c:pt>
                <c:pt idx="4">
                  <c:v>91.4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30453147869205638"/>
          <c:y val="0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7993086082683016E-2"/>
          <c:y val="0.14441506633983953"/>
          <c:w val="0.64610601242296817"/>
          <c:h val="0.7887506883886383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10"/>
          </c:dPt>
          <c:dPt>
            <c:idx val="1"/>
            <c:bubble3D val="0"/>
            <c:explosion val="23"/>
          </c:dPt>
          <c:dPt>
            <c:idx val="2"/>
            <c:bubble3D val="0"/>
            <c:explosion val="34"/>
          </c:dPt>
          <c:dLbls>
            <c:dLbl>
              <c:idx val="0"/>
              <c:layout>
                <c:manualLayout>
                  <c:x val="-0.20964169251570827"/>
                  <c:y val="-0.2086500178171177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026037500609061E-2"/>
                  <c:y val="-9.28877305619873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2601069752644559"/>
                  <c:y val="8.9719600217816151E-2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53089425</c:v>
                </c:pt>
                <c:pt idx="1">
                  <c:v>724622</c:v>
                </c:pt>
                <c:pt idx="2">
                  <c:v>15536383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40"/>
      <c:depthPercent val="10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6573818897637799E-2"/>
          <c:y val="9.6875000000000003E-2"/>
          <c:w val="0.74687675250444396"/>
          <c:h val="0.852006877032939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32"/>
          </c:dPt>
          <c:dPt>
            <c:idx val="1"/>
            <c:bubble3D val="0"/>
            <c:explosion val="0"/>
          </c:dPt>
          <c:dPt>
            <c:idx val="2"/>
            <c:bubble3D val="0"/>
            <c:explosion val="16"/>
          </c:dPt>
          <c:dLbls>
            <c:dLbl>
              <c:idx val="0"/>
              <c:layout>
                <c:manualLayout>
                  <c:x val="0.12828296546613699"/>
                  <c:y val="9.5312489952537952E-2"/>
                </c:manualLayout>
              </c:layout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8788914501136953E-2"/>
                  <c:y val="-2.4603201976346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98409979968833E-2"/>
                  <c:y val="7.0126169816868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5304230014582296E-2"/>
                  <c:y val="9.0072610633152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876187529798515E-2"/>
                  <c:y val="7.31338319017953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0218968308740922E-2"/>
                  <c:y val="-5.4671346421291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Региональный проект "Расширение доступа субъектов малого и среднего предпринимательства к финансовым ресурсам, в том числе к льготному финансированию"</c:v>
                </c:pt>
                <c:pt idx="1">
                  <c:v>Региональный проект "Акселерация субъектов малого и среднего предпринимательства"</c:v>
                </c:pt>
                <c:pt idx="2">
                  <c:v>Региональный проект "Популяризация предпринимательства"</c:v>
                </c:pt>
                <c:pt idx="3">
                  <c:v>Региональный проект "Создание системы поддержки фермеров и сельскохозяйственных кооперативов"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292.58999999999997</c:v>
                </c:pt>
                <c:pt idx="1">
                  <c:v>146.57</c:v>
                </c:pt>
                <c:pt idx="2">
                  <c:v>9.5500000000000007</c:v>
                </c:pt>
                <c:pt idx="3">
                  <c:v>82.41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40"/>
      <c:depthPercent val="10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6573818897637799E-2"/>
          <c:y val="9.6875000000000003E-2"/>
          <c:w val="0.74687675250444396"/>
          <c:h val="0.852006877032939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32"/>
          </c:dPt>
          <c:dPt>
            <c:idx val="1"/>
            <c:bubble3D val="0"/>
            <c:explosion val="0"/>
          </c:dPt>
          <c:dPt>
            <c:idx val="2"/>
            <c:bubble3D val="0"/>
            <c:explosion val="16"/>
          </c:dPt>
          <c:dLbls>
            <c:dLbl>
              <c:idx val="0"/>
              <c:layout>
                <c:manualLayout>
                  <c:x val="0.14912653936768475"/>
                  <c:y val="4.3343362770813881E-2"/>
                </c:manualLayout>
              </c:layout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8788914501136953E-2"/>
                  <c:y val="-2.4603201976346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98409979968833E-2"/>
                  <c:y val="7.0126169816868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5304230014582296E-2"/>
                  <c:y val="9.0072610633152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876187529798515E-2"/>
                  <c:y val="7.31338319017953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0218968308740922E-2"/>
                  <c:y val="-5.4671346421291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Региональный проект "Расширение доступа субъектов малого и среднего предпринимательства к финансовым ресурсам, в том числе к льготному финансированию"</c:v>
                </c:pt>
                <c:pt idx="1">
                  <c:v>Региональный проект "Акселерация субъектов малого и среднего предпринимательства"</c:v>
                </c:pt>
                <c:pt idx="2">
                  <c:v>Региональный проект "Популяризация предпринимательства"</c:v>
                </c:pt>
                <c:pt idx="3">
                  <c:v>Региональный проект "Создание системы поддержки фермеров и сельскохозяйственных кооперативов"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83.34</c:v>
                </c:pt>
                <c:pt idx="1">
                  <c:v>129.16999999999999</c:v>
                </c:pt>
                <c:pt idx="2">
                  <c:v>9.7200000000000006</c:v>
                </c:pt>
                <c:pt idx="3">
                  <c:v>76.75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31"/>
      <c:depthPercent val="10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6573818897637799E-2"/>
          <c:y val="9.6875000000000003E-2"/>
          <c:w val="0.74687675250444396"/>
          <c:h val="0.852006877032939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3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Lbls>
            <c:dLbl>
              <c:idx val="0"/>
              <c:layout>
                <c:manualLayout>
                  <c:x val="0.14839260348547229"/>
                  <c:y val="0.11740755311928756"/>
                </c:manualLayout>
              </c:layout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533989386189573E-2"/>
                  <c:y val="7.19108913611410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98409979968833E-2"/>
                  <c:y val="7.0126169816868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5304230014582296E-2"/>
                  <c:y val="9.0072610633152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876187529798515E-2"/>
                  <c:y val="7.31338319017953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0218968308740922E-2"/>
                  <c:y val="-5.4671346421291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Региональный проект "Поддержка занятости и повышение эффективности рынка труда для обеспечения роста производительности труда"</c:v>
                </c:pt>
                <c:pt idx="1">
                  <c:v>Региональный проект "Системные меры по повышению производительности труда"</c:v>
                </c:pt>
                <c:pt idx="2">
                  <c:v>Региональный проект "Адресная поддержка повышения производительности труда на предприятиях"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73.819999999999993</c:v>
                </c:pt>
                <c:pt idx="1">
                  <c:v>10</c:v>
                </c:pt>
                <c:pt idx="2">
                  <c:v>60.22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31"/>
      <c:depthPercent val="10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6573818897637799E-2"/>
          <c:y val="9.6875000000000003E-2"/>
          <c:w val="0.74687675250444396"/>
          <c:h val="0.852006877032939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3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Lbls>
            <c:dLbl>
              <c:idx val="0"/>
              <c:layout>
                <c:manualLayout>
                  <c:x val="0.15620904627519591"/>
                  <c:y val="1.7181379268819519E-2"/>
                </c:manualLayout>
              </c:layout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8366922397076646E-2"/>
                  <c:y val="-3.94515240282679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98409979968833E-2"/>
                  <c:y val="7.0126169816868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5304230014582296E-2"/>
                  <c:y val="9.0072610633152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876187529798515E-2"/>
                  <c:y val="7.31338319017953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0218968308740922E-2"/>
                  <c:y val="-5.4671346421291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Региональный проект "Поддержка занятости и повышение эффективности рынка труда для обеспечения роста производительности труда"</c:v>
                </c:pt>
                <c:pt idx="1">
                  <c:v>Региональный проект "Системные меры по повышению производительности труда"</c:v>
                </c:pt>
                <c:pt idx="2">
                  <c:v>Региональный проект "Адресная поддержка повышения производительности труда на предприятиях"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30.66</c:v>
                </c:pt>
                <c:pt idx="1">
                  <c:v>50</c:v>
                </c:pt>
                <c:pt idx="2">
                  <c:v>48.57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31"/>
      <c:depthPercent val="10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6573818897637799E-2"/>
          <c:y val="9.6875000000000003E-2"/>
          <c:w val="0.74687675250444396"/>
          <c:h val="0.852006877032939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3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Lbls>
            <c:dLbl>
              <c:idx val="0"/>
              <c:layout>
                <c:manualLayout>
                  <c:x val="-0.2710842187065331"/>
                  <c:y val="0.10255923106736636"/>
                </c:manualLayout>
              </c:layout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533989386189573E-2"/>
                  <c:y val="7.19108913611410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98409979968833E-2"/>
                  <c:y val="7.0126169816868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5304230014582296E-2"/>
                  <c:y val="9.0072610633152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876187529798515E-2"/>
                  <c:y val="7.31338319017953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0218968308740922E-2"/>
                  <c:y val="-5.4671346421291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Региональный проект "Дорожная сеть"</c:v>
                </c:pt>
                <c:pt idx="1">
                  <c:v>Региональный проект "Общесистемные меры развития дорожного хозяйства"</c:v>
                </c:pt>
                <c:pt idx="2">
                  <c:v>Региональный проект "Безопасность дорожного движения"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4867.3500000000004</c:v>
                </c:pt>
                <c:pt idx="1">
                  <c:v>168.2</c:v>
                </c:pt>
                <c:pt idx="2">
                  <c:v>137.72999999999999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31"/>
      <c:depthPercent val="10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6573818897637799E-2"/>
          <c:y val="9.6875000000000003E-2"/>
          <c:w val="0.74687675250444396"/>
          <c:h val="0.852006877032939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3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Lbls>
            <c:dLbl>
              <c:idx val="0"/>
              <c:layout>
                <c:manualLayout>
                  <c:x val="-0.19292102172901548"/>
                  <c:y val="0.14710390493332579"/>
                </c:manualLayout>
              </c:layout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533989386189573E-2"/>
                  <c:y val="7.19108913611410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98409979968833E-2"/>
                  <c:y val="7.0126169816868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5304230014582296E-2"/>
                  <c:y val="9.0072610633152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876187529798515E-2"/>
                  <c:y val="7.31338319017953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0218968308740922E-2"/>
                  <c:y val="-5.4671346421291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Региональный проект "Дорожная сеть"</c:v>
                </c:pt>
                <c:pt idx="1">
                  <c:v>Региональный проект "Общесистемные меры развития дорожного хозяйства"</c:v>
                </c:pt>
                <c:pt idx="2">
                  <c:v>Региональный проект "Безопасность дорожного движения"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2252.9499999999998</c:v>
                </c:pt>
                <c:pt idx="1">
                  <c:v>129.44999999999999</c:v>
                </c:pt>
                <c:pt idx="2">
                  <c:v>217.67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31"/>
      <c:depthPercent val="10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6573818897637799E-2"/>
          <c:y val="9.6875000000000003E-2"/>
          <c:w val="0.74687675250444396"/>
          <c:h val="0.85200687703293987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483146653574203"/>
          <c:y val="6.8519902285737497E-2"/>
          <c:w val="0.58473253343332088"/>
          <c:h val="0.8374835495481692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дополнительное образование детей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49676167.899999999</c:v>
                </c:pt>
                <c:pt idx="1">
                  <c:v>204083201</c:v>
                </c:pt>
                <c:pt idx="2">
                  <c:v>65803410</c:v>
                </c:pt>
                <c:pt idx="3">
                  <c:v>111253830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дошкольное образование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4688547197.2600002</c:v>
                </c:pt>
                <c:pt idx="1">
                  <c:v>4406938637.7299995</c:v>
                </c:pt>
                <c:pt idx="2">
                  <c:v>3990883807</c:v>
                </c:pt>
                <c:pt idx="3">
                  <c:v>3560944652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 общее образование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7510836556.9099998</c:v>
                </c:pt>
                <c:pt idx="1">
                  <c:v>8846186088.2199993</c:v>
                </c:pt>
                <c:pt idx="2">
                  <c:v>7081660036</c:v>
                </c:pt>
                <c:pt idx="3">
                  <c:v>7138979166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5953024"/>
        <c:axId val="89152832"/>
        <c:axId val="186180864"/>
      </c:bar3DChart>
      <c:catAx>
        <c:axId val="205953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89152832"/>
        <c:crosses val="autoZero"/>
        <c:auto val="1"/>
        <c:lblAlgn val="ctr"/>
        <c:lblOffset val="100"/>
        <c:noMultiLvlLbl val="0"/>
      </c:catAx>
      <c:valAx>
        <c:axId val="8915283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05953024"/>
        <c:crosses val="autoZero"/>
        <c:crossBetween val="between"/>
      </c:valAx>
      <c:serAx>
        <c:axId val="1861808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89152832"/>
        <c:crosses val="autoZero"/>
      </c:ser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598379310977738"/>
          <c:y val="6.4564870367636848E-2"/>
          <c:w val="0.38310087550245026"/>
          <c:h val="0.7386095607877283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Поддержка добровольчества в Калужской области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2000000</c:v>
                </c:pt>
                <c:pt idx="1">
                  <c:v>2200000</c:v>
                </c:pt>
                <c:pt idx="2">
                  <c:v>2200000</c:v>
                </c:pt>
                <c:pt idx="3">
                  <c:v>2200000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Повышение эффективности реализации молодежной политики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80938289.739999995</c:v>
                </c:pt>
                <c:pt idx="1">
                  <c:v>93726530</c:v>
                </c:pt>
                <c:pt idx="2">
                  <c:v>93726530</c:v>
                </c:pt>
                <c:pt idx="3">
                  <c:v>93726530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Развитие системы отдыха и оздоровления детей в Калужской области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279939522.54000002</c:v>
                </c:pt>
                <c:pt idx="1">
                  <c:v>265246821.31999999</c:v>
                </c:pt>
                <c:pt idx="2">
                  <c:v>576860496</c:v>
                </c:pt>
                <c:pt idx="3">
                  <c:v>261362370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5952512"/>
        <c:axId val="89179840"/>
        <c:axId val="21273728"/>
      </c:bar3DChart>
      <c:catAx>
        <c:axId val="205952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89179840"/>
        <c:crosses val="autoZero"/>
        <c:auto val="1"/>
        <c:lblAlgn val="ctr"/>
        <c:lblOffset val="100"/>
        <c:noMultiLvlLbl val="0"/>
      </c:catAx>
      <c:valAx>
        <c:axId val="89179840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05952512"/>
        <c:crosses val="autoZero"/>
        <c:crossBetween val="between"/>
      </c:valAx>
      <c:serAx>
        <c:axId val="212737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89179840"/>
        <c:crosses val="autoZero"/>
      </c:ser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015628728227153"/>
          <c:y val="6.8519829918054498E-2"/>
          <c:w val="0.47400996641154119"/>
          <c:h val="0.8374835495481692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Поддержка научно-исследовательской деятельности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73560799.189999998</c:v>
                </c:pt>
                <c:pt idx="1">
                  <c:v>133229282</c:v>
                </c:pt>
                <c:pt idx="2">
                  <c:v>78192036</c:v>
                </c:pt>
                <c:pt idx="3">
                  <c:v>77417882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Развитие профессионального образования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1419477498.03</c:v>
                </c:pt>
                <c:pt idx="1">
                  <c:v>1426154270</c:v>
                </c:pt>
                <c:pt idx="2">
                  <c:v>1382554271</c:v>
                </c:pt>
                <c:pt idx="3">
                  <c:v>1371554270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6157312"/>
        <c:axId val="89182144"/>
        <c:axId val="204392320"/>
      </c:bar3DChart>
      <c:catAx>
        <c:axId val="206157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89182144"/>
        <c:crosses val="autoZero"/>
        <c:auto val="1"/>
        <c:lblAlgn val="ctr"/>
        <c:lblOffset val="100"/>
        <c:noMultiLvlLbl val="0"/>
      </c:catAx>
      <c:valAx>
        <c:axId val="89182144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06157312"/>
        <c:crosses val="autoZero"/>
        <c:crossBetween val="between"/>
      </c:valAx>
      <c:serAx>
        <c:axId val="2043923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89182144"/>
        <c:crosses val="autoZero"/>
      </c:ser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30453147869205638"/>
          <c:y val="0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7993086082683016E-2"/>
          <c:y val="0.14441506633983953"/>
          <c:w val="0.64610601242296817"/>
          <c:h val="0.7887506883886383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10"/>
          </c:dPt>
          <c:dPt>
            <c:idx val="1"/>
            <c:bubble3D val="0"/>
            <c:explosion val="23"/>
          </c:dPt>
          <c:dPt>
            <c:idx val="2"/>
            <c:bubble3D val="0"/>
            <c:explosion val="34"/>
          </c:dPt>
          <c:dLbls>
            <c:dLbl>
              <c:idx val="0"/>
              <c:layout>
                <c:manualLayout>
                  <c:x val="-0.19775409566266808"/>
                  <c:y val="-0.25273002978775272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5746410093457708E-2"/>
                  <c:y val="-8.30921723462907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25627646802590331"/>
                  <c:y val="6.45774103629292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54949272</c:v>
                </c:pt>
                <c:pt idx="1">
                  <c:v>729371</c:v>
                </c:pt>
                <c:pt idx="2">
                  <c:v>9947496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500">
                <a:latin typeface="Times New Roman" pitchFamily="18" charset="0"/>
                <a:cs typeface="Times New Roman" pitchFamily="18" charset="0"/>
              </a:defRPr>
            </a:pPr>
            <a:r>
              <a:rPr lang="ru-RU" dirty="0" smtClean="0"/>
              <a:t>20</a:t>
            </a:r>
            <a:r>
              <a:rPr lang="en-US" dirty="0" smtClean="0"/>
              <a:t>20 </a:t>
            </a:r>
            <a:r>
              <a:rPr lang="ru-RU" dirty="0" smtClean="0"/>
              <a:t>год</a:t>
            </a:r>
            <a:endParaRPr lang="ru-RU" dirty="0"/>
          </a:p>
        </c:rich>
      </c:tx>
      <c:layout>
        <c:manualLayout>
          <c:xMode val="edge"/>
          <c:yMode val="edge"/>
          <c:x val="0.34965765311443053"/>
          <c:y val="0.12345882515043506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год</c:v>
                </c:pt>
              </c:strCache>
            </c:strRef>
          </c:tx>
          <c:dLbls>
            <c:dLbl>
              <c:idx val="3"/>
              <c:layout>
                <c:manualLayout>
                  <c:x val="0.21687860138172382"/>
                  <c:y val="3.8142764921387046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122,0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83.4</c:v>
                </c:pt>
                <c:pt idx="1">
                  <c:v>277.10000000000002</c:v>
                </c:pt>
                <c:pt idx="2">
                  <c:v>93.9</c:v>
                </c:pt>
                <c:pt idx="3">
                  <c:v>122</c:v>
                </c:pt>
                <c:pt idx="4">
                  <c:v>86.8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500">
                <a:latin typeface="Times New Roman" pitchFamily="18" charset="0"/>
                <a:cs typeface="Times New Roman" pitchFamily="18" charset="0"/>
              </a:defRPr>
            </a:pPr>
            <a:r>
              <a:rPr lang="ru-RU" dirty="0" smtClean="0"/>
              <a:t>202</a:t>
            </a:r>
            <a:r>
              <a:rPr lang="en-US" dirty="0" smtClean="0"/>
              <a:t>1</a:t>
            </a:r>
            <a:r>
              <a:rPr lang="ru-RU" dirty="0" smtClean="0"/>
              <a:t> </a:t>
            </a:r>
            <a:r>
              <a:rPr lang="ru-RU" dirty="0"/>
              <a:t>год</a:t>
            </a:r>
          </a:p>
        </c:rich>
      </c:tx>
      <c:layout>
        <c:manualLayout>
          <c:xMode val="edge"/>
          <c:yMode val="edge"/>
          <c:x val="0.34965772350339658"/>
          <c:y val="6.5873666568149664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год</c:v>
                </c:pt>
              </c:strCache>
            </c:strRef>
          </c:tx>
          <c:dLbls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122,0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83.3</c:v>
                </c:pt>
                <c:pt idx="1">
                  <c:v>265.39999999999998</c:v>
                </c:pt>
                <c:pt idx="2">
                  <c:v>93.9</c:v>
                </c:pt>
                <c:pt idx="3">
                  <c:v>122</c:v>
                </c:pt>
                <c:pt idx="4">
                  <c:v>86.8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500">
                <a:latin typeface="Times New Roman" pitchFamily="18" charset="0"/>
                <a:cs typeface="Times New Roman" pitchFamily="18" charset="0"/>
              </a:defRPr>
            </a:pPr>
            <a:r>
              <a:rPr lang="ru-RU" dirty="0" smtClean="0"/>
              <a:t>201</a:t>
            </a:r>
            <a:r>
              <a:rPr lang="en-US" dirty="0" smtClean="0"/>
              <a:t>9</a:t>
            </a:r>
            <a:r>
              <a:rPr lang="ru-RU" dirty="0" smtClean="0"/>
              <a:t> </a:t>
            </a:r>
            <a:r>
              <a:rPr lang="ru-RU" dirty="0"/>
              <a:t>год</a:t>
            </a:r>
          </a:p>
        </c:rich>
      </c:tx>
      <c:layout>
        <c:manualLayout>
          <c:xMode val="edge"/>
          <c:yMode val="edge"/>
          <c:x val="0.34965765311443053"/>
          <c:y val="0.12345882515043506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</c:v>
                </c:pt>
              </c:strCache>
            </c:strRef>
          </c:tx>
          <c:dLbls>
            <c:dLbl>
              <c:idx val="1"/>
              <c:layout>
                <c:manualLayout>
                  <c:x val="-0.20501080657192586"/>
                  <c:y val="-9.05396849358682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11639576917927433"/>
                  <c:y val="0.133031628064210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0.0</c:formatCode>
                <c:ptCount val="5"/>
                <c:pt idx="0">
                  <c:v>83.6</c:v>
                </c:pt>
                <c:pt idx="1">
                  <c:v>272.60000000000002</c:v>
                </c:pt>
                <c:pt idx="2">
                  <c:v>105.9</c:v>
                </c:pt>
                <c:pt idx="3">
                  <c:v>119.3</c:v>
                </c:pt>
                <c:pt idx="4">
                  <c:v>78.599999999999994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500">
                <a:latin typeface="Times New Roman" pitchFamily="18" charset="0"/>
                <a:cs typeface="Times New Roman" pitchFamily="18" charset="0"/>
              </a:defRPr>
            </a:pPr>
            <a:r>
              <a:rPr lang="ru-RU" dirty="0" smtClean="0"/>
              <a:t>201</a:t>
            </a:r>
            <a:r>
              <a:rPr lang="en-US" dirty="0" smtClean="0"/>
              <a:t>8</a:t>
            </a:r>
            <a:r>
              <a:rPr lang="ru-RU" dirty="0" smtClean="0"/>
              <a:t> </a:t>
            </a:r>
            <a:r>
              <a:rPr lang="ru-RU" dirty="0"/>
              <a:t>год</a:t>
            </a:r>
          </a:p>
        </c:rich>
      </c:tx>
      <c:layout>
        <c:manualLayout>
          <c:xMode val="edge"/>
          <c:yMode val="edge"/>
          <c:x val="0.34965765311443053"/>
          <c:y val="0.12345882515043506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год</c:v>
                </c:pt>
              </c:strCache>
            </c:strRef>
          </c:tx>
          <c:dLbls>
            <c:dLbl>
              <c:idx val="0"/>
              <c:layout>
                <c:manualLayout>
                  <c:x val="-9.9992982443513165E-2"/>
                  <c:y val="0.165120601140789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7849136930520793"/>
                  <c:y val="-8.18827886271138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11188828050072964"/>
                  <c:y val="0.159258065202544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75</c:v>
                </c:pt>
                <c:pt idx="1">
                  <c:v>236.4</c:v>
                </c:pt>
                <c:pt idx="2">
                  <c:v>95.5</c:v>
                </c:pt>
                <c:pt idx="3">
                  <c:v>113.7</c:v>
                </c:pt>
                <c:pt idx="4">
                  <c:v>69.099999999999994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500">
                <a:latin typeface="Times New Roman" pitchFamily="18" charset="0"/>
                <a:cs typeface="Times New Roman" pitchFamily="18" charset="0"/>
              </a:defRPr>
            </a:pPr>
            <a:r>
              <a:rPr lang="ru-RU" dirty="0" smtClean="0"/>
              <a:t>20</a:t>
            </a:r>
            <a:r>
              <a:rPr lang="en-US" dirty="0" smtClean="0"/>
              <a:t>22</a:t>
            </a:r>
            <a:r>
              <a:rPr lang="ru-RU" dirty="0" smtClean="0"/>
              <a:t> </a:t>
            </a:r>
            <a:r>
              <a:rPr lang="ru-RU" dirty="0"/>
              <a:t>год</a:t>
            </a:r>
          </a:p>
        </c:rich>
      </c:tx>
      <c:layout>
        <c:manualLayout>
          <c:xMode val="edge"/>
          <c:yMode val="edge"/>
          <c:x val="0.34965758590521007"/>
          <c:y val="6.6235671732761847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год</c:v>
                </c:pt>
              </c:strCache>
            </c:strRef>
          </c:tx>
          <c:dLbls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122,0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83.3</c:v>
                </c:pt>
                <c:pt idx="1">
                  <c:v>265.39999999999998</c:v>
                </c:pt>
                <c:pt idx="2">
                  <c:v>93.9</c:v>
                </c:pt>
                <c:pt idx="3">
                  <c:v>122</c:v>
                </c:pt>
                <c:pt idx="4">
                  <c:v>86.8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184290629796285E-2"/>
          <c:y val="1.5099090874510248E-2"/>
          <c:w val="0.92963141874040744"/>
          <c:h val="0.8667206816539236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3.1985718754360256E-3"/>
                  <c:y val="-0.286665682414698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251.2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-1.2794287501744045E-2"/>
                  <c:y val="-0.433999671916010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1">
                  <c:v>414.8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-2.5185605318393904E-7"/>
                  <c:y val="-0.4366868438320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2">
                  <c:v>415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207199744"/>
        <c:axId val="205854336"/>
      </c:barChart>
      <c:catAx>
        <c:axId val="207199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05854336"/>
        <c:crosses val="autoZero"/>
        <c:auto val="1"/>
        <c:lblAlgn val="ctr"/>
        <c:lblOffset val="100"/>
        <c:noMultiLvlLbl val="0"/>
      </c:catAx>
      <c:valAx>
        <c:axId val="2058543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719974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3.6693915812580809E-2"/>
          <c:y val="0.90083076571950249"/>
          <c:w val="0.92195585366357369"/>
          <c:h val="4.8915515995283196E-2"/>
        </c:manualLayout>
      </c:layout>
      <c:overlay val="0"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368473650976746E-2"/>
          <c:y val="9.4464129483814538E-2"/>
          <c:w val="0.92963141874040744"/>
          <c:h val="0.7873556430446195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6245584392816045E-3"/>
                  <c:y val="-0.24425915510561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-9.061979225326157E-4"/>
                  <c:y val="-0.224777966943321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1">
                  <c:v>3.2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-5.0662343779758591E-3"/>
                  <c:y val="-0.420991438570178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2" formatCode="0.0">
                  <c:v>7.4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207236096"/>
        <c:axId val="205855488"/>
      </c:barChart>
      <c:catAx>
        <c:axId val="207236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05855488"/>
        <c:crosses val="autoZero"/>
        <c:auto val="1"/>
        <c:lblAlgn val="ctr"/>
        <c:lblOffset val="100"/>
        <c:noMultiLvlLbl val="0"/>
      </c:catAx>
      <c:valAx>
        <c:axId val="2058554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723609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3.6693915812580809E-2"/>
          <c:y val="0.90083076571950249"/>
          <c:w val="0.7654681089452241"/>
          <c:h val="4.8915515995283196E-2"/>
        </c:manualLayout>
      </c:layout>
      <c:overlay val="0"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0"/>
                  <c:y val="-2.20856121801281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ЖКХ</c:v>
                </c:pt>
                <c:pt idx="1">
                  <c:v>Охрана окружающей среды</c:v>
                </c:pt>
                <c:pt idx="2">
                  <c:v>Дороги</c:v>
                </c:pt>
                <c:pt idx="3">
                  <c:v>Сельское хозяйство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2819.2</c:v>
                </c:pt>
                <c:pt idx="1">
                  <c:v>50.9</c:v>
                </c:pt>
                <c:pt idx="2">
                  <c:v>10281.6</c:v>
                </c:pt>
                <c:pt idx="3">
                  <c:v>3485.1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0"/>
                  <c:y val="-3.3128418270192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4.41715141976865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ЖКХ</c:v>
                </c:pt>
                <c:pt idx="1">
                  <c:v>Охрана окружающей среды</c:v>
                </c:pt>
                <c:pt idx="2">
                  <c:v>Дороги</c:v>
                </c:pt>
                <c:pt idx="3">
                  <c:v>Сельское хозяйство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4316.8999999999996</c:v>
                </c:pt>
                <c:pt idx="1">
                  <c:v>135.80000000000001</c:v>
                </c:pt>
                <c:pt idx="2">
                  <c:v>6635.4</c:v>
                </c:pt>
                <c:pt idx="3">
                  <c:v>2866.1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0"/>
                  <c:y val="-3.6809353633546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ЖКХ</c:v>
                </c:pt>
                <c:pt idx="1">
                  <c:v>Охрана окружающей среды</c:v>
                </c:pt>
                <c:pt idx="2">
                  <c:v>Дороги</c:v>
                </c:pt>
                <c:pt idx="3">
                  <c:v>Сельское хозяйство</c:v>
                </c:pt>
              </c:strCache>
            </c:strRef>
          </c:cat>
          <c:val>
            <c:numRef>
              <c:f>Лист1!$D$2:$D$5</c:f>
              <c:numCache>
                <c:formatCode>#,##0.0</c:formatCode>
                <c:ptCount val="4"/>
                <c:pt idx="0">
                  <c:v>3505.7</c:v>
                </c:pt>
                <c:pt idx="1">
                  <c:v>123.3</c:v>
                </c:pt>
                <c:pt idx="2">
                  <c:v>5522</c:v>
                </c:pt>
                <c:pt idx="3">
                  <c:v>2339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9563136"/>
        <c:axId val="202658880"/>
      </c:barChart>
      <c:catAx>
        <c:axId val="8956313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2658880"/>
        <c:crosses val="autoZero"/>
        <c:auto val="1"/>
        <c:lblAlgn val="ctr"/>
        <c:lblOffset val="100"/>
        <c:noMultiLvlLbl val="0"/>
      </c:catAx>
      <c:valAx>
        <c:axId val="20265888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895631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648692244273714"/>
          <c:y val="0.11890854528435996"/>
          <c:w val="0.42295851106623811"/>
          <c:h val="0.6377657819995735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1"/>
          <c:dLbls>
            <c:dLbl>
              <c:idx val="1"/>
              <c:layout>
                <c:manualLayout>
                  <c:x val="-4.4851005042285626E-2"/>
                  <c:y val="-2.02443150486480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0254248114141296E-2"/>
                  <c:y val="-1.42964960324507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3687754908470072E-2"/>
                  <c:y val="-0.119389336459506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2.3398890780091625E-2"/>
                  <c:y val="-4.69032536581520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2.6078445883055575E-2"/>
                  <c:y val="-0.118348212381556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9.5441241572156981E-3"/>
                  <c:y val="-1.44977358331853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Лист1!$A$2:$A$9</c:f>
              <c:strCache>
                <c:ptCount val="8"/>
                <c:pt idx="0">
                  <c:v>Животноводство</c:v>
                </c:pt>
                <c:pt idx="1">
                  <c:v>Предупреждение и ликвидация болезней животных, их лечение, защита населения от болезней, общих для человека и животных</c:v>
                </c:pt>
                <c:pt idx="2">
                  <c:v>Растениеводство</c:v>
                </c:pt>
                <c:pt idx="3">
                  <c:v>Прочие расходы</c:v>
                </c:pt>
                <c:pt idx="4">
                  <c:v>Поддержка малых форм хозяйствования</c:v>
                </c:pt>
                <c:pt idx="5">
                  <c:v>Экономически значимые программы в области молочного скотоводства</c:v>
                </c:pt>
                <c:pt idx="6">
                  <c:v>Устойчивое развитие сельских территорий</c:v>
                </c:pt>
                <c:pt idx="7">
                  <c:v>техническая и технологическая модернизация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2053.6</c:v>
                </c:pt>
                <c:pt idx="1">
                  <c:v>190.3</c:v>
                </c:pt>
                <c:pt idx="2">
                  <c:v>1260.7</c:v>
                </c:pt>
                <c:pt idx="3">
                  <c:v>54</c:v>
                </c:pt>
                <c:pt idx="4">
                  <c:v>158.9</c:v>
                </c:pt>
                <c:pt idx="5">
                  <c:v>88.5</c:v>
                </c:pt>
                <c:pt idx="6">
                  <c:v>135.69999999999999</c:v>
                </c:pt>
                <c:pt idx="7">
                  <c:v>85.6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46153605799275"/>
          <c:y val="0.21583962390128847"/>
          <c:w val="0.83347987751531061"/>
          <c:h val="0.7740051991307594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explosion val="11"/>
          <c:dLbls>
            <c:dLbl>
              <c:idx val="2"/>
              <c:layout>
                <c:manualLayout>
                  <c:x val="-3.4809112092518076E-4"/>
                  <c:y val="5.70550762654755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0656696029129604E-2"/>
                  <c:y val="4.59024427870061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7.2474126422867311E-4"/>
                  <c:y val="-4.86900456675502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.10246468848835151"/>
                  <c:y val="-4.81326520603724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Лист1!$A$2:$A$9</c:f>
              <c:strCache>
                <c:ptCount val="8"/>
                <c:pt idx="0">
                  <c:v>животноводство</c:v>
                </c:pt>
                <c:pt idx="1">
                  <c:v>предупреждение и ликвидация болезней животных, их лечение , защита населения от болезней, общих для человека и животных</c:v>
                </c:pt>
                <c:pt idx="2">
                  <c:v>растениеводство</c:v>
                </c:pt>
                <c:pt idx="3">
                  <c:v>прочие расходы</c:v>
                </c:pt>
                <c:pt idx="4">
                  <c:v>поддержка малых форм хозяйствования</c:v>
                </c:pt>
                <c:pt idx="5">
                  <c:v>экономически значимые программы в области молочного скотоводства</c:v>
                </c:pt>
                <c:pt idx="6">
                  <c:v>устойчивое развитие сельских территорий</c:v>
                </c:pt>
                <c:pt idx="7">
                  <c:v>техническая и технологическая модернизация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1394.1</c:v>
                </c:pt>
                <c:pt idx="1">
                  <c:v>226.7</c:v>
                </c:pt>
                <c:pt idx="2">
                  <c:v>259.7</c:v>
                </c:pt>
                <c:pt idx="3">
                  <c:v>55.3</c:v>
                </c:pt>
                <c:pt idx="4">
                  <c:v>153.80000000000001</c:v>
                </c:pt>
                <c:pt idx="5">
                  <c:v>84.1</c:v>
                </c:pt>
                <c:pt idx="6">
                  <c:v>606.4</c:v>
                </c:pt>
                <c:pt idx="7">
                  <c:v>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30453147869205638"/>
          <c:y val="0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7993086082683016E-2"/>
          <c:y val="0.14441506633983953"/>
          <c:w val="0.64610601242296817"/>
          <c:h val="0.7887506883886383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10"/>
          </c:dPt>
          <c:dPt>
            <c:idx val="1"/>
            <c:bubble3D val="0"/>
            <c:explosion val="23"/>
          </c:dPt>
          <c:dPt>
            <c:idx val="2"/>
            <c:bubble3D val="0"/>
            <c:explosion val="34"/>
          </c:dPt>
          <c:dLbls>
            <c:dLbl>
              <c:idx val="0"/>
              <c:layout>
                <c:manualLayout>
                  <c:x val="-0.18447499126402223"/>
                  <c:y val="-0.29191226265053921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2591740313416144E-3"/>
                  <c:y val="-1.94210439442625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24034133362777393"/>
                  <c:y val="1.62532992519895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56464964</c:v>
                </c:pt>
                <c:pt idx="1">
                  <c:v>735612</c:v>
                </c:pt>
                <c:pt idx="2">
                  <c:v>8524913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5091551056117982E-2"/>
          <c:y val="0.21583962390128847"/>
          <c:w val="0.83347987751531061"/>
          <c:h val="0.7740051991307594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explosion val="10"/>
          <c:dLbls>
            <c:dLbl>
              <c:idx val="1"/>
              <c:layout>
                <c:manualLayout>
                  <c:x val="-1.1599591717701955E-2"/>
                  <c:y val="1.59670806337059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3.6663750364537766E-3"/>
                  <c:y val="-2.86953765516083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6.2074074074074073E-2"/>
                  <c:y val="-3.80374142362126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.17602303878681833"/>
                  <c:y val="-3.02215738394269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Лист1!$A$2:$A$9</c:f>
              <c:strCache>
                <c:ptCount val="8"/>
                <c:pt idx="0">
                  <c:v>животноводство</c:v>
                </c:pt>
                <c:pt idx="1">
                  <c:v>предупреждение и ликвидация болезней животных, их лечение , защита населения от болезней, общих для человека и животных</c:v>
                </c:pt>
                <c:pt idx="2">
                  <c:v>растениеводство</c:v>
                </c:pt>
                <c:pt idx="3">
                  <c:v>прочие расходы</c:v>
                </c:pt>
                <c:pt idx="4">
                  <c:v>поддержка малых форм хозяйствования</c:v>
                </c:pt>
                <c:pt idx="5">
                  <c:v>экономически значимые программы в области молочного скотоводства</c:v>
                </c:pt>
                <c:pt idx="6">
                  <c:v>устойчивое развитие сельских территорий</c:v>
                </c:pt>
                <c:pt idx="7">
                  <c:v>техническая и технологическая модернизация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2172.1</c:v>
                </c:pt>
                <c:pt idx="1">
                  <c:v>216.6</c:v>
                </c:pt>
                <c:pt idx="2">
                  <c:v>474.3</c:v>
                </c:pt>
                <c:pt idx="3">
                  <c:v>53.2</c:v>
                </c:pt>
                <c:pt idx="4">
                  <c:v>211.7</c:v>
                </c:pt>
                <c:pt idx="5">
                  <c:v>42.6</c:v>
                </c:pt>
                <c:pt idx="6">
                  <c:v>146.69999999999999</c:v>
                </c:pt>
                <c:pt idx="7">
                  <c:v>167.9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0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0.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Жилищное хозяйство</c:v>
                </c:pt>
                <c:pt idx="1">
                  <c:v>Коммунальное хозяйство</c:v>
                </c:pt>
                <c:pt idx="2">
                  <c:v>Благоустройство</c:v>
                </c:pt>
                <c:pt idx="3">
                  <c:v>Другие вопросы в области ЖКХ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790.6</c:v>
                </c:pt>
                <c:pt idx="1">
                  <c:v>1995.7</c:v>
                </c:pt>
                <c:pt idx="2">
                  <c:v>1348.8</c:v>
                </c:pt>
                <c:pt idx="3">
                  <c:v>181.8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1"/>
              <c:layout>
                <c:manualLayout>
                  <c:x val="-7.158268758609649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3860895862032123E-2"/>
                  <c:y val="-0.16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Жилищное хозяйство</c:v>
                </c:pt>
                <c:pt idx="1">
                  <c:v>Коммунальное хозяйство</c:v>
                </c:pt>
                <c:pt idx="2">
                  <c:v>Благоустройство</c:v>
                </c:pt>
                <c:pt idx="3">
                  <c:v>Другие вопросы в области ЖКХ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277.2</c:v>
                </c:pt>
                <c:pt idx="1">
                  <c:v>2347.3000000000002</c:v>
                </c:pt>
                <c:pt idx="2">
                  <c:v>424.4</c:v>
                </c:pt>
                <c:pt idx="3">
                  <c:v>151.19999999999999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585646337183392"/>
          <c:y val="0.21657392825896762"/>
          <c:w val="0.5996543739840331"/>
          <c:h val="0.7446299212598425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1"/>
              <c:layout>
                <c:manualLayout>
                  <c:x val="-8.1127045930909372E-2"/>
                  <c:y val="-1.18518518518518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3860895862032123E-2"/>
                  <c:y val="-0.16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Жилищное хозяйство</c:v>
                </c:pt>
                <c:pt idx="1">
                  <c:v>Коммунальное хозяйство</c:v>
                </c:pt>
                <c:pt idx="2">
                  <c:v>Благоустройство</c:v>
                </c:pt>
                <c:pt idx="3">
                  <c:v>Другие вопросы в области ЖКХ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372.5</c:v>
                </c:pt>
                <c:pt idx="1">
                  <c:v>1756.9</c:v>
                </c:pt>
                <c:pt idx="2">
                  <c:v>507.6</c:v>
                </c:pt>
                <c:pt idx="3">
                  <c:v>182.2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6573818897637799E-2"/>
          <c:y val="9.6875000000000003E-2"/>
          <c:w val="0.74687675250444396"/>
          <c:h val="0.852006877032939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11"/>
          </c:dPt>
          <c:dPt>
            <c:idx val="1"/>
            <c:bubble3D val="0"/>
            <c:explosion val="0"/>
          </c:dPt>
          <c:dPt>
            <c:idx val="2"/>
            <c:bubble3D val="0"/>
            <c:explosion val="16"/>
          </c:dPt>
          <c:cat>
            <c:strRef>
              <c:f>Лист1!$A$2:$A$4</c:f>
              <c:strCache>
                <c:ptCount val="2"/>
                <c:pt idx="0">
                  <c:v>Кв. 1</c:v>
                </c:pt>
                <c:pt idx="1">
                  <c:v>Кв. 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27</c:v>
                </c:pt>
                <c:pt idx="1">
                  <c:v>18.2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4144054184869247E-3"/>
          <c:y val="0"/>
          <c:w val="0.71436639426183512"/>
          <c:h val="0.9220282358297082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Государственные займы, осуществляемые путем выпуска государственных ценных бумаг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smtClean="0"/>
                      <a:t>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ru-RU" smtClean="0"/>
                      <a:t>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ru-RU" smtClean="0"/>
                      <a:t>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ru-RU" smtClean="0"/>
                      <a:t>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ru-RU" smtClean="0"/>
                      <a:t>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0;[Red]0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Кредиты от кредитных организаций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1137050541860171E-7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ru-RU" smtClean="0"/>
                      <a:t>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 smtClean="0"/>
                      <a:t>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Лист1!$C$2:$C$6</c:f>
              <c:numCache>
                <c:formatCode>0;[Red]0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Кредиты, полученные от других бюджетов бюджетной системы Российской Федерации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Лист1!$D$2:$D$6</c:f>
              <c:numCache>
                <c:formatCode>#,##0;[Red]#,##0</c:formatCode>
                <c:ptCount val="5"/>
                <c:pt idx="0">
                  <c:v>28377998</c:v>
                </c:pt>
                <c:pt idx="1">
                  <c:v>27048374</c:v>
                </c:pt>
                <c:pt idx="2">
                  <c:v>24389126</c:v>
                </c:pt>
                <c:pt idx="3">
                  <c:v>19070629</c:v>
                </c:pt>
                <c:pt idx="4">
                  <c:v>13752133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Государственные гарантии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9801675858816946E-2"/>
                  <c:y val="-8.93616849110508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4864325109215485E-3"/>
                  <c:y val="-1.11702106138813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9801675858816946E-2"/>
                  <c:y val="-1.11702106138813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3.2531324625199268E-2"/>
                  <c:y val="-1.56382948594339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0" sourceLinked="0"/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Лист1!$E$2:$E$6</c:f>
              <c:numCache>
                <c:formatCode>#,##0.00;[Red]#,##0.00</c:formatCode>
                <c:ptCount val="5"/>
                <c:pt idx="0">
                  <c:v>366000</c:v>
                </c:pt>
                <c:pt idx="1">
                  <c:v>1424208</c:v>
                </c:pt>
                <c:pt idx="2">
                  <c:v>786208</c:v>
                </c:pt>
                <c:pt idx="3">
                  <c:v>213408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9265152"/>
        <c:axId val="90465984"/>
        <c:axId val="204391040"/>
      </c:bar3DChart>
      <c:catAx>
        <c:axId val="2092651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0465984"/>
        <c:crosses val="autoZero"/>
        <c:auto val="1"/>
        <c:lblAlgn val="ctr"/>
        <c:lblOffset val="100"/>
        <c:noMultiLvlLbl val="0"/>
      </c:catAx>
      <c:valAx>
        <c:axId val="90465984"/>
        <c:scaling>
          <c:orientation val="minMax"/>
        </c:scaling>
        <c:delete val="1"/>
        <c:axPos val="l"/>
        <c:numFmt formatCode="0;[Red]0" sourceLinked="1"/>
        <c:majorTickMark val="out"/>
        <c:minorTickMark val="none"/>
        <c:tickLblPos val="nextTo"/>
        <c:crossAx val="209265152"/>
        <c:crosses val="autoZero"/>
        <c:crossBetween val="between"/>
      </c:valAx>
      <c:serAx>
        <c:axId val="204391040"/>
        <c:scaling>
          <c:orientation val="minMax"/>
        </c:scaling>
        <c:delete val="1"/>
        <c:axPos val="b"/>
        <c:majorTickMark val="out"/>
        <c:minorTickMark val="none"/>
        <c:tickLblPos val="nextTo"/>
        <c:crossAx val="90465984"/>
        <c:crosses val="autoZero"/>
      </c:serAx>
    </c:plotArea>
    <c:legend>
      <c:legendPos val="r"/>
      <c:layout>
        <c:manualLayout>
          <c:xMode val="edge"/>
          <c:yMode val="edge"/>
          <c:x val="0.69456471840301826"/>
          <c:y val="0.27672411321281121"/>
          <c:w val="0.30543528159698174"/>
          <c:h val="0.40633883945557625"/>
        </c:manualLayout>
      </c:layout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536646981627297"/>
          <c:y val="5.6210875984251958E-2"/>
          <c:w val="0.87171686351706035"/>
          <c:h val="0.825346456692913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5353112398007785E-3"/>
                  <c:y val="-1.85185185185185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9.0423734877609335E-3"/>
                  <c:y val="-1.8518518518518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5353112398007785E-3"/>
                  <c:y val="-2.11640211640211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3563560231641401E-2"/>
                  <c:y val="-2.64550264550264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6.0282489918406226E-3"/>
                  <c:y val="-4.23280423280423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59</c:v>
                </c:pt>
                <c:pt idx="1">
                  <c:v>53</c:v>
                </c:pt>
                <c:pt idx="2">
                  <c:v>47</c:v>
                </c:pt>
                <c:pt idx="3">
                  <c:v>35</c:v>
                </c:pt>
                <c:pt idx="4">
                  <c:v>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09266176"/>
        <c:axId val="90468288"/>
        <c:axId val="206324992"/>
      </c:bar3DChart>
      <c:catAx>
        <c:axId val="2092661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0468288"/>
        <c:crosses val="autoZero"/>
        <c:auto val="1"/>
        <c:lblAlgn val="ctr"/>
        <c:lblOffset val="100"/>
        <c:noMultiLvlLbl val="0"/>
      </c:catAx>
      <c:valAx>
        <c:axId val="904682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9266176"/>
        <c:crosses val="autoZero"/>
        <c:crossBetween val="between"/>
      </c:valAx>
      <c:serAx>
        <c:axId val="206324992"/>
        <c:scaling>
          <c:orientation val="minMax"/>
        </c:scaling>
        <c:delete val="1"/>
        <c:axPos val="b"/>
        <c:majorTickMark val="out"/>
        <c:minorTickMark val="none"/>
        <c:tickLblPos val="nextTo"/>
        <c:crossAx val="90468288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Инные МБТ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2.1</c:v>
                </c:pt>
                <c:pt idx="1">
                  <c:v>6.9</c:v>
                </c:pt>
                <c:pt idx="2">
                  <c:v>3.3</c:v>
                </c:pt>
                <c:pt idx="3">
                  <c:v>3.8</c:v>
                </c:pt>
                <c:pt idx="4">
                  <c:v>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33.1</c:v>
                </c:pt>
                <c:pt idx="1">
                  <c:v>31.6</c:v>
                </c:pt>
                <c:pt idx="2">
                  <c:v>31.5</c:v>
                </c:pt>
                <c:pt idx="3">
                  <c:v>19.3</c:v>
                </c:pt>
                <c:pt idx="4">
                  <c:v>15.2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61.5</c:v>
                </c:pt>
                <c:pt idx="1">
                  <c:v>58.2</c:v>
                </c:pt>
                <c:pt idx="2">
                  <c:v>61.8</c:v>
                </c:pt>
                <c:pt idx="3">
                  <c:v>73.3</c:v>
                </c:pt>
                <c:pt idx="4">
                  <c:v>77.3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Дотации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3.8</c:v>
                </c:pt>
                <c:pt idx="1">
                  <c:v>3.3</c:v>
                </c:pt>
                <c:pt idx="2">
                  <c:v>3.4</c:v>
                </c:pt>
                <c:pt idx="3">
                  <c:v>3.6</c:v>
                </c:pt>
                <c:pt idx="4">
                  <c:v>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1038208"/>
        <c:axId val="90471744"/>
        <c:axId val="0"/>
      </c:bar3DChart>
      <c:catAx>
        <c:axId val="211038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90471744"/>
        <c:crosses val="autoZero"/>
        <c:auto val="1"/>
        <c:lblAlgn val="ctr"/>
        <c:lblOffset val="100"/>
        <c:noMultiLvlLbl val="0"/>
      </c:catAx>
      <c:valAx>
        <c:axId val="904717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1103820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tx1">
                <a:lumMod val="65000"/>
                <a:lumOff val="35000"/>
              </a:schemeClr>
            </a:solidFill>
            <a:ln w="50800"/>
            <a:effectLst>
              <a:innerShdw blurRad="63500" dist="50800" dir="13500000">
                <a:prstClr val="black">
                  <a:alpha val="50000"/>
                </a:prstClr>
              </a:innerShdw>
            </a:effectLst>
          </c:spPr>
          <c:invertIfNegative val="0"/>
          <c:dLbls>
            <c:dLbl>
              <c:idx val="2"/>
              <c:layout>
                <c:manualLayout>
                  <c:x val="1.020318219922301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4575974570318632E-3"/>
                  <c:y val="-2.23252268735260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4575974570318632E-3"/>
                  <c:y val="6.69756806205780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1.8948652169960913E-2"/>
                  <c:y val="-4.465045374705180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1.6033572027350444E-2"/>
                  <c:y val="-4.465045374705180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2.186396185547795E-2"/>
                  <c:y val="-1.56276588114682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1.3118377113286769E-2"/>
                  <c:y val="-6.69756806205780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1.4575974570318632E-3"/>
                  <c:y val="-8.93009074941040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1.894876694141422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1.3118377113286769E-2"/>
                  <c:y val="4.46504537470520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1.7491169484382466E-2"/>
                  <c:y val="-8.93009074941040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Дотация!$A$4:$A$27</c:f>
              <c:strCache>
                <c:ptCount val="24"/>
                <c:pt idx="0">
                  <c:v>Бабынинский район</c:v>
                </c:pt>
                <c:pt idx="1">
                  <c:v>Барятинский район</c:v>
                </c:pt>
                <c:pt idx="2">
                  <c:v>Боровский район</c:v>
                </c:pt>
                <c:pt idx="3">
                  <c:v>Дзержинский район</c:v>
                </c:pt>
                <c:pt idx="4">
                  <c:v>Думиничский район</c:v>
                </c:pt>
                <c:pt idx="5">
                  <c:v>Жиздринский район</c:v>
                </c:pt>
                <c:pt idx="6">
                  <c:v>Жуковский район</c:v>
                </c:pt>
                <c:pt idx="7">
                  <c:v>Износковский район</c:v>
                </c:pt>
                <c:pt idx="8">
                  <c:v>г. Киров и Кировский район</c:v>
                </c:pt>
                <c:pt idx="9">
                  <c:v>Козельский район</c:v>
                </c:pt>
                <c:pt idx="10">
                  <c:v>Куйбышевский район</c:v>
                </c:pt>
                <c:pt idx="11">
                  <c:v>г.Людиново и Людиновский район</c:v>
                </c:pt>
                <c:pt idx="12">
                  <c:v>Малоярославецкий район</c:v>
                </c:pt>
                <c:pt idx="13">
                  <c:v>Медынский район</c:v>
                </c:pt>
                <c:pt idx="14">
                  <c:v>Мещовский район</c:v>
                </c:pt>
                <c:pt idx="15">
                  <c:v>Мосальский район</c:v>
                </c:pt>
                <c:pt idx="16">
                  <c:v>Перемышльский район</c:v>
                </c:pt>
                <c:pt idx="17">
                  <c:v>Спас-Деменский район</c:v>
                </c:pt>
                <c:pt idx="18">
                  <c:v>Сухиничский район</c:v>
                </c:pt>
                <c:pt idx="19">
                  <c:v>Тарусский район</c:v>
                </c:pt>
                <c:pt idx="20">
                  <c:v>Ульяновский район</c:v>
                </c:pt>
                <c:pt idx="21">
                  <c:v>Ферзиковский район</c:v>
                </c:pt>
                <c:pt idx="22">
                  <c:v>Хвастовичский район</c:v>
                </c:pt>
                <c:pt idx="23">
                  <c:v>Юхновский район</c:v>
                </c:pt>
              </c:strCache>
            </c:strRef>
          </c:cat>
          <c:val>
            <c:numRef>
              <c:f>Дотация!$B$4:$B$27</c:f>
              <c:numCache>
                <c:formatCode>#,##0.0</c:formatCode>
                <c:ptCount val="24"/>
                <c:pt idx="0">
                  <c:v>215.92429999999999</c:v>
                </c:pt>
                <c:pt idx="1">
                  <c:v>83.294899999999998</c:v>
                </c:pt>
                <c:pt idx="2">
                  <c:v>80.222100000000012</c:v>
                </c:pt>
                <c:pt idx="3">
                  <c:v>212.8091</c:v>
                </c:pt>
                <c:pt idx="4">
                  <c:v>120.09</c:v>
                </c:pt>
                <c:pt idx="5">
                  <c:v>122.2698</c:v>
                </c:pt>
                <c:pt idx="6">
                  <c:v>190.36770000000001</c:v>
                </c:pt>
                <c:pt idx="7">
                  <c:v>67.465999999999994</c:v>
                </c:pt>
                <c:pt idx="8">
                  <c:v>255.27160000000001</c:v>
                </c:pt>
                <c:pt idx="9">
                  <c:v>190.3236</c:v>
                </c:pt>
                <c:pt idx="10">
                  <c:v>113.8087</c:v>
                </c:pt>
                <c:pt idx="11">
                  <c:v>291.53609999999998</c:v>
                </c:pt>
                <c:pt idx="12">
                  <c:v>140.80289999999999</c:v>
                </c:pt>
                <c:pt idx="13">
                  <c:v>90.492199999999997</c:v>
                </c:pt>
                <c:pt idx="14">
                  <c:v>148.42349999999999</c:v>
                </c:pt>
                <c:pt idx="15">
                  <c:v>141.05620000000002</c:v>
                </c:pt>
                <c:pt idx="16">
                  <c:v>134.88929999999999</c:v>
                </c:pt>
                <c:pt idx="17">
                  <c:v>100.62589999999999</c:v>
                </c:pt>
                <c:pt idx="18">
                  <c:v>217.01920000000001</c:v>
                </c:pt>
                <c:pt idx="19">
                  <c:v>98.122699999999995</c:v>
                </c:pt>
                <c:pt idx="20">
                  <c:v>84.87060000000001</c:v>
                </c:pt>
                <c:pt idx="21">
                  <c:v>167.97910000000002</c:v>
                </c:pt>
                <c:pt idx="22">
                  <c:v>124.28619999999999</c:v>
                </c:pt>
                <c:pt idx="23">
                  <c:v>137.6566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1379712"/>
        <c:axId val="211307328"/>
        <c:axId val="0"/>
      </c:bar3DChart>
      <c:catAx>
        <c:axId val="2113797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11307328"/>
        <c:crosses val="autoZero"/>
        <c:auto val="1"/>
        <c:lblAlgn val="ctr"/>
        <c:lblOffset val="100"/>
        <c:noMultiLvlLbl val="0"/>
      </c:catAx>
      <c:valAx>
        <c:axId val="21130732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113797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46355344195838"/>
          <c:y val="8.2961154049495223E-2"/>
          <c:w val="0.82991790409760424"/>
          <c:h val="0.456025459317585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 prstMaterial="matte"/>
          </c:spPr>
          <c:invertIfNegative val="0"/>
          <c:dLbls>
            <c:dLbl>
              <c:idx val="0"/>
              <c:layout>
                <c:manualLayout>
                  <c:x val="4.5662100456621002E-3"/>
                  <c:y val="1.810000000000000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220700152207001E-3"/>
                  <c:y val="-2.523333333333333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0441400304414001E-3"/>
                  <c:y val="1.143333333333333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5220700152206723E-3"/>
                  <c:y val="1.143333333333336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5662100456621002E-3"/>
                  <c:y val="1.143333333333333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4.5662100456621002E-3"/>
                  <c:y val="2.143333333333333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5220700152207001E-3"/>
                  <c:y val="1.433333333333363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4.5662100456621002E-3"/>
                  <c:y val="4.766666666666666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6.0882800608828003E-3"/>
                  <c:y val="2.476666666666666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1.5220700152207001E-3"/>
                  <c:y val="4.766666666666666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1.522070015220756E-3"/>
                  <c:y val="8.099999999999999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3.0441400304414001E-3"/>
                  <c:y val="1.143333333333333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0"/>
                  <c:y val="4.766666666666666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0"/>
                  <c:y val="4.766666666666666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3.0441400304414001E-3"/>
                  <c:y val="1.143333333333333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1.5220700152207001E-3"/>
                  <c:y val="-3.18999999999999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0"/>
                  <c:y val="1.143333333333330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1.5220700152207001E-3"/>
                  <c:y val="1.433333333333333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3.0441400304414001E-3"/>
                  <c:y val="1.476666666666666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0"/>
                  <c:y val="1.433333333333333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3.0441400304414001E-3"/>
                  <c:y val="-8.566666666666666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0"/>
                  <c:y val="-8.566666666666696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1.5220700152207001E-3"/>
                  <c:y val="4.766666666666666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1.06544901065449E-2"/>
                  <c:y val="8.099999999999999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Лист1!$A$2:$A$25</c:f>
              <c:strCache>
                <c:ptCount val="24"/>
                <c:pt idx="0">
                  <c:v>Бабынинский район</c:v>
                </c:pt>
                <c:pt idx="1">
                  <c:v>Барятинский район</c:v>
                </c:pt>
                <c:pt idx="2">
                  <c:v>Боровский район</c:v>
                </c:pt>
                <c:pt idx="3">
                  <c:v>Дзержинский район</c:v>
                </c:pt>
                <c:pt idx="4">
                  <c:v>Думиничский район</c:v>
                </c:pt>
                <c:pt idx="5">
                  <c:v>Жиздринский район</c:v>
                </c:pt>
                <c:pt idx="6">
                  <c:v>Жуковский район</c:v>
                </c:pt>
                <c:pt idx="7">
                  <c:v>Износковский район</c:v>
                </c:pt>
                <c:pt idx="8">
                  <c:v>г. Киров и Кировский р-н</c:v>
                </c:pt>
                <c:pt idx="9">
                  <c:v>Козельский район</c:v>
                </c:pt>
                <c:pt idx="10">
                  <c:v>Куйбышевский район</c:v>
                </c:pt>
                <c:pt idx="11">
                  <c:v>г. Людиново и Людиновский р-н</c:v>
                </c:pt>
                <c:pt idx="12">
                  <c:v>Малоярославецкий район</c:v>
                </c:pt>
                <c:pt idx="13">
                  <c:v>Медынский район</c:v>
                </c:pt>
                <c:pt idx="14">
                  <c:v>Мещовский район</c:v>
                </c:pt>
                <c:pt idx="15">
                  <c:v>Мосальский район</c:v>
                </c:pt>
                <c:pt idx="16">
                  <c:v>Перемышльский район</c:v>
                </c:pt>
                <c:pt idx="17">
                  <c:v>Спас-Деменский район</c:v>
                </c:pt>
                <c:pt idx="18">
                  <c:v>Сухиничский район</c:v>
                </c:pt>
                <c:pt idx="19">
                  <c:v>Тарусский район</c:v>
                </c:pt>
                <c:pt idx="20">
                  <c:v>Ульяновский район</c:v>
                </c:pt>
                <c:pt idx="21">
                  <c:v>Ферзиковский район</c:v>
                </c:pt>
                <c:pt idx="22">
                  <c:v>Хвастовичский район</c:v>
                </c:pt>
                <c:pt idx="23">
                  <c:v>Юхновский район</c:v>
                </c:pt>
              </c:strCache>
            </c:strRef>
          </c:cat>
          <c:val>
            <c:numRef>
              <c:f>Лист1!$B$2:$B$25</c:f>
              <c:numCache>
                <c:formatCode>#,##0.0</c:formatCode>
                <c:ptCount val="24"/>
                <c:pt idx="0">
                  <c:v>121.091461</c:v>
                </c:pt>
                <c:pt idx="1">
                  <c:v>75.501863</c:v>
                </c:pt>
                <c:pt idx="2">
                  <c:v>72.705547999999993</c:v>
                </c:pt>
                <c:pt idx="3">
                  <c:v>185.582819</c:v>
                </c:pt>
                <c:pt idx="4">
                  <c:v>126.765974</c:v>
                </c:pt>
                <c:pt idx="5">
                  <c:v>125.300613</c:v>
                </c:pt>
                <c:pt idx="6">
                  <c:v>190.283299</c:v>
                </c:pt>
                <c:pt idx="7">
                  <c:v>65.895841000000004</c:v>
                </c:pt>
                <c:pt idx="8">
                  <c:v>179.85137399999999</c:v>
                </c:pt>
                <c:pt idx="9">
                  <c:v>193.67321999999999</c:v>
                </c:pt>
                <c:pt idx="10">
                  <c:v>115.682096</c:v>
                </c:pt>
                <c:pt idx="11">
                  <c:v>211.301875</c:v>
                </c:pt>
                <c:pt idx="12">
                  <c:v>137.745115</c:v>
                </c:pt>
                <c:pt idx="13">
                  <c:v>79.255966999999998</c:v>
                </c:pt>
                <c:pt idx="14">
                  <c:v>140.30033</c:v>
                </c:pt>
                <c:pt idx="15">
                  <c:v>139.112954</c:v>
                </c:pt>
                <c:pt idx="16">
                  <c:v>135.77849800000001</c:v>
                </c:pt>
                <c:pt idx="17">
                  <c:v>99.391850000000005</c:v>
                </c:pt>
                <c:pt idx="18">
                  <c:v>215.209519</c:v>
                </c:pt>
                <c:pt idx="19">
                  <c:v>96.017731999999995</c:v>
                </c:pt>
                <c:pt idx="20">
                  <c:v>88.714080999999993</c:v>
                </c:pt>
                <c:pt idx="21">
                  <c:v>142.78779399999999</c:v>
                </c:pt>
                <c:pt idx="22">
                  <c:v>124.241587</c:v>
                </c:pt>
                <c:pt idx="23">
                  <c:v>114.815697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211387904"/>
        <c:axId val="211310784"/>
      </c:barChart>
      <c:catAx>
        <c:axId val="21138790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200" baseline="0">
                <a:latin typeface="Times New Roman" pitchFamily="18" charset="0"/>
              </a:defRPr>
            </a:pPr>
            <a:endParaRPr lang="ru-RU"/>
          </a:p>
        </c:txPr>
        <c:crossAx val="211310784"/>
        <c:crosses val="autoZero"/>
        <c:auto val="1"/>
        <c:lblAlgn val="ctr"/>
        <c:lblOffset val="100"/>
        <c:noMultiLvlLbl val="0"/>
      </c:catAx>
      <c:valAx>
        <c:axId val="211310784"/>
        <c:scaling>
          <c:orientation val="minMax"/>
        </c:scaling>
        <c:delete val="0"/>
        <c:axPos val="l"/>
        <c:majorGridlines/>
        <c:numFmt formatCode="#,##0.0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113879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Столбец5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1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2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3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4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5"/>
            <c:invertIfNegative val="0"/>
            <c:bubble3D val="0"/>
            <c:spPr>
              <a:solidFill>
                <a:srgbClr val="9BBB59"/>
              </a:solidFill>
            </c:spPr>
          </c:dPt>
          <c:dPt>
            <c:idx val="6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7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8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9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10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11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12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13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14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15"/>
            <c:invertIfNegative val="0"/>
            <c:bubble3D val="0"/>
            <c:spPr>
              <a:solidFill>
                <a:srgbClr val="365E68"/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1</a:t>
                    </a:r>
                    <a:r>
                      <a:rPr lang="ru-RU" smtClean="0"/>
                      <a:t>23</a:t>
                    </a:r>
                    <a:r>
                      <a:rPr lang="ru-RU" baseline="0" smtClean="0"/>
                      <a:t> 221,5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004345768254378E-3"/>
                  <c:y val="3.12475393700786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0756852114797125E-7"/>
                  <c:y val="1.8749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5.0090496031554069E-17"/>
                  <c:y val="-5.72910048360899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"/>
                  <c:y val="-2.50002460629921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"/>
                  <c:y val="1.24999999999999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1.0018099206310814E-16"/>
                  <c:y val="6.25000000000000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0"/>
                  <c:y val="2.1874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0"/>
                  <c:y val="6.25000000000005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0"/>
                  <c:y val="6.25000000000000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0"/>
                  <c:y val="-4.06250000000000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1.0270656329158986E-16"/>
                  <c:y val="-3.75000000000000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5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Лист1!$A$2:$A$18</c:f>
              <c:strCache>
                <c:ptCount val="16"/>
                <c:pt idx="0">
                  <c:v>Белгородская область</c:v>
                </c:pt>
                <c:pt idx="1">
                  <c:v>Брянская область</c:v>
                </c:pt>
                <c:pt idx="2">
                  <c:v>Владимирская область</c:v>
                </c:pt>
                <c:pt idx="3">
                  <c:v>Воронежская область</c:v>
                </c:pt>
                <c:pt idx="4">
                  <c:v>Ивановская область</c:v>
                </c:pt>
                <c:pt idx="5">
                  <c:v>Калужская область</c:v>
                </c:pt>
                <c:pt idx="6">
                  <c:v>Костромская область</c:v>
                </c:pt>
                <c:pt idx="7">
                  <c:v>Курская область</c:v>
                </c:pt>
                <c:pt idx="8">
                  <c:v>Липецкая область</c:v>
                </c:pt>
                <c:pt idx="9">
                  <c:v>Орловская область</c:v>
                </c:pt>
                <c:pt idx="10">
                  <c:v>Рязанская область</c:v>
                </c:pt>
                <c:pt idx="11">
                  <c:v>Смоленская область</c:v>
                </c:pt>
                <c:pt idx="12">
                  <c:v>Тамбовская область</c:v>
                </c:pt>
                <c:pt idx="13">
                  <c:v>Тверская область</c:v>
                </c:pt>
                <c:pt idx="14">
                  <c:v>Тульская область</c:v>
                </c:pt>
                <c:pt idx="15">
                  <c:v>Ярославская область</c:v>
                </c:pt>
              </c:strCache>
            </c:strRef>
          </c:cat>
          <c:val>
            <c:numRef>
              <c:f>Лист1!$B$2:$B$18</c:f>
              <c:numCache>
                <c:formatCode>#,##0.0</c:formatCode>
                <c:ptCount val="17"/>
                <c:pt idx="0">
                  <c:v>123221.5</c:v>
                </c:pt>
                <c:pt idx="1">
                  <c:v>74255.399999999994</c:v>
                </c:pt>
                <c:pt idx="2">
                  <c:v>78339</c:v>
                </c:pt>
                <c:pt idx="3">
                  <c:v>142042.4</c:v>
                </c:pt>
                <c:pt idx="4">
                  <c:v>51289.3</c:v>
                </c:pt>
                <c:pt idx="5">
                  <c:v>84430.7</c:v>
                </c:pt>
                <c:pt idx="6">
                  <c:v>41926.1</c:v>
                </c:pt>
                <c:pt idx="7">
                  <c:v>76576</c:v>
                </c:pt>
                <c:pt idx="8">
                  <c:v>75943.199999999997</c:v>
                </c:pt>
                <c:pt idx="9">
                  <c:v>41378.400000000001</c:v>
                </c:pt>
                <c:pt idx="10">
                  <c:v>71127.3</c:v>
                </c:pt>
                <c:pt idx="11">
                  <c:v>53997.7</c:v>
                </c:pt>
                <c:pt idx="12">
                  <c:v>54575.5</c:v>
                </c:pt>
                <c:pt idx="13">
                  <c:v>80161.8</c:v>
                </c:pt>
                <c:pt idx="14">
                  <c:v>100697.60000000001</c:v>
                </c:pt>
                <c:pt idx="15">
                  <c:v>82011.399999999994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4152448"/>
        <c:axId val="176154304"/>
      </c:barChart>
      <c:stockChart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cat>
            <c:strRef>
              <c:f>Лист1!$A$2:$A$18</c:f>
              <c:strCache>
                <c:ptCount val="16"/>
                <c:pt idx="0">
                  <c:v>Белгородская область</c:v>
                </c:pt>
                <c:pt idx="1">
                  <c:v>Брянская область</c:v>
                </c:pt>
                <c:pt idx="2">
                  <c:v>Владимирская область</c:v>
                </c:pt>
                <c:pt idx="3">
                  <c:v>Воронежская область</c:v>
                </c:pt>
                <c:pt idx="4">
                  <c:v>Ивановская область</c:v>
                </c:pt>
                <c:pt idx="5">
                  <c:v>Калужская область</c:v>
                </c:pt>
                <c:pt idx="6">
                  <c:v>Костромская область</c:v>
                </c:pt>
                <c:pt idx="7">
                  <c:v>Курская область</c:v>
                </c:pt>
                <c:pt idx="8">
                  <c:v>Липецкая область</c:v>
                </c:pt>
                <c:pt idx="9">
                  <c:v>Орловская область</c:v>
                </c:pt>
                <c:pt idx="10">
                  <c:v>Рязанская область</c:v>
                </c:pt>
                <c:pt idx="11">
                  <c:v>Смоленская область</c:v>
                </c:pt>
                <c:pt idx="12">
                  <c:v>Тамбовская область</c:v>
                </c:pt>
                <c:pt idx="13">
                  <c:v>Тверская область</c:v>
                </c:pt>
                <c:pt idx="14">
                  <c:v>Тульская область</c:v>
                </c:pt>
                <c:pt idx="15">
                  <c:v>Ярославская область</c:v>
                </c:pt>
              </c:strCache>
            </c:strRef>
          </c:cat>
          <c:val>
            <c:numRef>
              <c:f>Лист1!$C$2:$C$18</c:f>
              <c:numCache>
                <c:formatCode>General</c:formatCode>
                <c:ptCount val="17"/>
              </c:numCache>
            </c:numRef>
          </c:val>
          <c:smooth val="0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cat>
            <c:strRef>
              <c:f>Лист1!$A$2:$A$18</c:f>
              <c:strCache>
                <c:ptCount val="16"/>
                <c:pt idx="0">
                  <c:v>Белгородская область</c:v>
                </c:pt>
                <c:pt idx="1">
                  <c:v>Брянская область</c:v>
                </c:pt>
                <c:pt idx="2">
                  <c:v>Владимирская область</c:v>
                </c:pt>
                <c:pt idx="3">
                  <c:v>Воронежская область</c:v>
                </c:pt>
                <c:pt idx="4">
                  <c:v>Ивановская область</c:v>
                </c:pt>
                <c:pt idx="5">
                  <c:v>Калужская область</c:v>
                </c:pt>
                <c:pt idx="6">
                  <c:v>Костромская область</c:v>
                </c:pt>
                <c:pt idx="7">
                  <c:v>Курская область</c:v>
                </c:pt>
                <c:pt idx="8">
                  <c:v>Липецкая область</c:v>
                </c:pt>
                <c:pt idx="9">
                  <c:v>Орловская область</c:v>
                </c:pt>
                <c:pt idx="10">
                  <c:v>Рязанская область</c:v>
                </c:pt>
                <c:pt idx="11">
                  <c:v>Смоленская область</c:v>
                </c:pt>
                <c:pt idx="12">
                  <c:v>Тамбовская область</c:v>
                </c:pt>
                <c:pt idx="13">
                  <c:v>Тверская область</c:v>
                </c:pt>
                <c:pt idx="14">
                  <c:v>Тульская область</c:v>
                </c:pt>
                <c:pt idx="15">
                  <c:v>Ярославская область</c:v>
                </c:pt>
              </c:strCache>
            </c:strRef>
          </c:cat>
          <c:val>
            <c:numRef>
              <c:f>Лист1!$D$2:$D$18</c:f>
              <c:numCache>
                <c:formatCode>General</c:formatCode>
                <c:ptCount val="17"/>
              </c:numCache>
            </c:numRef>
          </c:val>
          <c:smooth val="0"/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Столбец3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cat>
            <c:strRef>
              <c:f>Лист1!$A$2:$A$18</c:f>
              <c:strCache>
                <c:ptCount val="16"/>
                <c:pt idx="0">
                  <c:v>Белгородская область</c:v>
                </c:pt>
                <c:pt idx="1">
                  <c:v>Брянская область</c:v>
                </c:pt>
                <c:pt idx="2">
                  <c:v>Владимирская область</c:v>
                </c:pt>
                <c:pt idx="3">
                  <c:v>Воронежская область</c:v>
                </c:pt>
                <c:pt idx="4">
                  <c:v>Ивановская область</c:v>
                </c:pt>
                <c:pt idx="5">
                  <c:v>Калужская область</c:v>
                </c:pt>
                <c:pt idx="6">
                  <c:v>Костромская область</c:v>
                </c:pt>
                <c:pt idx="7">
                  <c:v>Курская область</c:v>
                </c:pt>
                <c:pt idx="8">
                  <c:v>Липецкая область</c:v>
                </c:pt>
                <c:pt idx="9">
                  <c:v>Орловская область</c:v>
                </c:pt>
                <c:pt idx="10">
                  <c:v>Рязанская область</c:v>
                </c:pt>
                <c:pt idx="11">
                  <c:v>Смоленская область</c:v>
                </c:pt>
                <c:pt idx="12">
                  <c:v>Тамбовская область</c:v>
                </c:pt>
                <c:pt idx="13">
                  <c:v>Тверская область</c:v>
                </c:pt>
                <c:pt idx="14">
                  <c:v>Тульская область</c:v>
                </c:pt>
                <c:pt idx="15">
                  <c:v>Ярославская область</c:v>
                </c:pt>
              </c:strCache>
            </c:strRef>
          </c:cat>
          <c:val>
            <c:numRef>
              <c:f>Лист1!$E$2:$E$18</c:f>
              <c:numCache>
                <c:formatCode>General</c:formatCode>
                <c:ptCount val="17"/>
              </c:numCache>
            </c:numRef>
          </c:val>
          <c:smooth val="0"/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Столбец4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cat>
            <c:strRef>
              <c:f>Лист1!$A$2:$A$18</c:f>
              <c:strCache>
                <c:ptCount val="16"/>
                <c:pt idx="0">
                  <c:v>Белгородская область</c:v>
                </c:pt>
                <c:pt idx="1">
                  <c:v>Брянская область</c:v>
                </c:pt>
                <c:pt idx="2">
                  <c:v>Владимирская область</c:v>
                </c:pt>
                <c:pt idx="3">
                  <c:v>Воронежская область</c:v>
                </c:pt>
                <c:pt idx="4">
                  <c:v>Ивановская область</c:v>
                </c:pt>
                <c:pt idx="5">
                  <c:v>Калужская область</c:v>
                </c:pt>
                <c:pt idx="6">
                  <c:v>Костромская область</c:v>
                </c:pt>
                <c:pt idx="7">
                  <c:v>Курская область</c:v>
                </c:pt>
                <c:pt idx="8">
                  <c:v>Липецкая область</c:v>
                </c:pt>
                <c:pt idx="9">
                  <c:v>Орловская область</c:v>
                </c:pt>
                <c:pt idx="10">
                  <c:v>Рязанская область</c:v>
                </c:pt>
                <c:pt idx="11">
                  <c:v>Смоленская область</c:v>
                </c:pt>
                <c:pt idx="12">
                  <c:v>Тамбовская область</c:v>
                </c:pt>
                <c:pt idx="13">
                  <c:v>Тверская область</c:v>
                </c:pt>
                <c:pt idx="14">
                  <c:v>Тульская область</c:v>
                </c:pt>
                <c:pt idx="15">
                  <c:v>Ярославская область</c:v>
                </c:pt>
              </c:strCache>
            </c:strRef>
          </c:cat>
          <c:val>
            <c:numRef>
              <c:f>Лист1!$F$2:$F$18</c:f>
              <c:numCache>
                <c:formatCode>General</c:formatCode>
                <c:ptCount val="17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/>
        <c:upDownBars>
          <c:gapWidth val="150"/>
          <c:upBars/>
          <c:downBars/>
        </c:upDownBars>
        <c:axId val="194153472"/>
        <c:axId val="176154880"/>
      </c:stockChart>
      <c:catAx>
        <c:axId val="194152448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6154304"/>
        <c:crosses val="autoZero"/>
        <c:auto val="1"/>
        <c:lblAlgn val="ctr"/>
        <c:lblOffset val="100"/>
        <c:noMultiLvlLbl val="0"/>
      </c:catAx>
      <c:valAx>
        <c:axId val="17615430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94152448"/>
        <c:crosses val="autoZero"/>
        <c:crossBetween val="between"/>
      </c:valAx>
      <c:valAx>
        <c:axId val="176154880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194153472"/>
        <c:crosses val="max"/>
        <c:crossBetween val="between"/>
      </c:valAx>
      <c:catAx>
        <c:axId val="194153472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176154880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3092917688567622E-2"/>
          <c:y val="3.4375000000000003E-2"/>
          <c:w val="0.88958467793984775"/>
          <c:h val="0.661377460629921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Столбец5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1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2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3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4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5"/>
            <c:invertIfNegative val="0"/>
            <c:bubble3D val="0"/>
            <c:spPr>
              <a:solidFill>
                <a:srgbClr val="9BBB59"/>
              </a:solidFill>
            </c:spPr>
          </c:dPt>
          <c:dPt>
            <c:idx val="6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7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8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9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10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11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12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13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14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15"/>
            <c:invertIfNegative val="0"/>
            <c:bubble3D val="0"/>
            <c:spPr>
              <a:solidFill>
                <a:srgbClr val="365E68"/>
              </a:solidFill>
            </c:spPr>
          </c:dPt>
          <c:dLbls>
            <c:dLbl>
              <c:idx val="2"/>
              <c:layout>
                <c:manualLayout>
                  <c:x val="-2.6978185103910942E-3"/>
                  <c:y val="9.37475393700787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1.2500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732348005679668E-3"/>
                  <c:y val="5.72910048360899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1.0018099206310814E-16"/>
                  <c:y val="3.12475393700781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0"/>
                  <c:y val="3.12500000000000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1.0018099206310814E-16"/>
                  <c:y val="1.2500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7322404371584699E-3"/>
                  <c:y val="6.25000000000000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8.1967213114754103E-3"/>
                  <c:y val="9.37499999999999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0"/>
                  <c:y val="-4.06250000000000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1.0270656329158986E-16"/>
                  <c:y val="-3.75000000000000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5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Лист1!$A$2:$A$17</c:f>
              <c:strCache>
                <c:ptCount val="16"/>
                <c:pt idx="0">
                  <c:v>Белгородская область</c:v>
                </c:pt>
                <c:pt idx="1">
                  <c:v>Брянская область</c:v>
                </c:pt>
                <c:pt idx="2">
                  <c:v>Владимирская область</c:v>
                </c:pt>
                <c:pt idx="3">
                  <c:v>Воронежская область</c:v>
                </c:pt>
                <c:pt idx="4">
                  <c:v>Ивановская область</c:v>
                </c:pt>
                <c:pt idx="5">
                  <c:v>Калужская область</c:v>
                </c:pt>
                <c:pt idx="6">
                  <c:v>Костромская область</c:v>
                </c:pt>
                <c:pt idx="7">
                  <c:v>Курская область</c:v>
                </c:pt>
                <c:pt idx="8">
                  <c:v>Липецкая область</c:v>
                </c:pt>
                <c:pt idx="9">
                  <c:v>Орловская область</c:v>
                </c:pt>
                <c:pt idx="10">
                  <c:v>Рязанская область</c:v>
                </c:pt>
                <c:pt idx="11">
                  <c:v>Смоленская область</c:v>
                </c:pt>
                <c:pt idx="12">
                  <c:v>Тамбовская область</c:v>
                </c:pt>
                <c:pt idx="13">
                  <c:v>Тверская область</c:v>
                </c:pt>
                <c:pt idx="14">
                  <c:v>Тульская область</c:v>
                </c:pt>
                <c:pt idx="15">
                  <c:v>Ярославская область</c:v>
                </c:pt>
              </c:strCache>
            </c:strRef>
          </c:cat>
          <c:val>
            <c:numRef>
              <c:f>Лист1!$B$2:$B$17</c:f>
              <c:numCache>
                <c:formatCode>#,##0.0</c:formatCode>
                <c:ptCount val="16"/>
                <c:pt idx="0">
                  <c:v>124172.5</c:v>
                </c:pt>
                <c:pt idx="1">
                  <c:v>73285.399999999994</c:v>
                </c:pt>
                <c:pt idx="2">
                  <c:v>77967.600000000006</c:v>
                </c:pt>
                <c:pt idx="3">
                  <c:v>140467.6</c:v>
                </c:pt>
                <c:pt idx="4">
                  <c:v>49764.5</c:v>
                </c:pt>
                <c:pt idx="5">
                  <c:v>83236.600000000006</c:v>
                </c:pt>
                <c:pt idx="6">
                  <c:v>40013.199999999997</c:v>
                </c:pt>
                <c:pt idx="7">
                  <c:v>75430.2</c:v>
                </c:pt>
                <c:pt idx="8">
                  <c:v>79814.600000000006</c:v>
                </c:pt>
                <c:pt idx="9">
                  <c:v>41477.800000000003</c:v>
                </c:pt>
                <c:pt idx="10">
                  <c:v>70702.5</c:v>
                </c:pt>
                <c:pt idx="11">
                  <c:v>53476.1</c:v>
                </c:pt>
                <c:pt idx="12">
                  <c:v>57294.7</c:v>
                </c:pt>
                <c:pt idx="13">
                  <c:v>76369.899999999994</c:v>
                </c:pt>
                <c:pt idx="14">
                  <c:v>102234.4</c:v>
                </c:pt>
                <c:pt idx="15">
                  <c:v>82756.2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4955264"/>
        <c:axId val="184681024"/>
      </c:barChart>
      <c:stockChart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cat>
            <c:strRef>
              <c:f>Лист1!$A$2:$A$17</c:f>
              <c:strCache>
                <c:ptCount val="16"/>
                <c:pt idx="0">
                  <c:v>Белгородская область</c:v>
                </c:pt>
                <c:pt idx="1">
                  <c:v>Брянская область</c:v>
                </c:pt>
                <c:pt idx="2">
                  <c:v>Владимирская область</c:v>
                </c:pt>
                <c:pt idx="3">
                  <c:v>Воронежская область</c:v>
                </c:pt>
                <c:pt idx="4">
                  <c:v>Ивановская область</c:v>
                </c:pt>
                <c:pt idx="5">
                  <c:v>Калужская область</c:v>
                </c:pt>
                <c:pt idx="6">
                  <c:v>Костромская область</c:v>
                </c:pt>
                <c:pt idx="7">
                  <c:v>Курская область</c:v>
                </c:pt>
                <c:pt idx="8">
                  <c:v>Липецкая область</c:v>
                </c:pt>
                <c:pt idx="9">
                  <c:v>Орловская область</c:v>
                </c:pt>
                <c:pt idx="10">
                  <c:v>Рязанская область</c:v>
                </c:pt>
                <c:pt idx="11">
                  <c:v>Смоленская область</c:v>
                </c:pt>
                <c:pt idx="12">
                  <c:v>Тамбовская область</c:v>
                </c:pt>
                <c:pt idx="13">
                  <c:v>Тверская область</c:v>
                </c:pt>
                <c:pt idx="14">
                  <c:v>Тульская область</c:v>
                </c:pt>
                <c:pt idx="15">
                  <c:v>Ярославская область</c:v>
                </c:pt>
              </c:strCache>
            </c:strRef>
          </c:cat>
          <c:val>
            <c:numRef>
              <c:f>Лист1!$C$2:$C$17</c:f>
              <c:numCache>
                <c:formatCode>General</c:formatCode>
                <c:ptCount val="16"/>
              </c:numCache>
            </c:numRef>
          </c:val>
          <c:smooth val="0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cat>
            <c:strRef>
              <c:f>Лист1!$A$2:$A$17</c:f>
              <c:strCache>
                <c:ptCount val="16"/>
                <c:pt idx="0">
                  <c:v>Белгородская область</c:v>
                </c:pt>
                <c:pt idx="1">
                  <c:v>Брянская область</c:v>
                </c:pt>
                <c:pt idx="2">
                  <c:v>Владимирская область</c:v>
                </c:pt>
                <c:pt idx="3">
                  <c:v>Воронежская область</c:v>
                </c:pt>
                <c:pt idx="4">
                  <c:v>Ивановская область</c:v>
                </c:pt>
                <c:pt idx="5">
                  <c:v>Калужская область</c:v>
                </c:pt>
                <c:pt idx="6">
                  <c:v>Костромская область</c:v>
                </c:pt>
                <c:pt idx="7">
                  <c:v>Курская область</c:v>
                </c:pt>
                <c:pt idx="8">
                  <c:v>Липецкая область</c:v>
                </c:pt>
                <c:pt idx="9">
                  <c:v>Орловская область</c:v>
                </c:pt>
                <c:pt idx="10">
                  <c:v>Рязанская область</c:v>
                </c:pt>
                <c:pt idx="11">
                  <c:v>Смоленская область</c:v>
                </c:pt>
                <c:pt idx="12">
                  <c:v>Тамбовская область</c:v>
                </c:pt>
                <c:pt idx="13">
                  <c:v>Тверская область</c:v>
                </c:pt>
                <c:pt idx="14">
                  <c:v>Тульская область</c:v>
                </c:pt>
                <c:pt idx="15">
                  <c:v>Ярославская область</c:v>
                </c:pt>
              </c:strCache>
            </c:strRef>
          </c:cat>
          <c:val>
            <c:numRef>
              <c:f>Лист1!$D$2:$D$17</c:f>
              <c:numCache>
                <c:formatCode>General</c:formatCode>
                <c:ptCount val="16"/>
              </c:numCache>
            </c:numRef>
          </c:val>
          <c:smooth val="0"/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Столбец3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cat>
            <c:strRef>
              <c:f>Лист1!$A$2:$A$17</c:f>
              <c:strCache>
                <c:ptCount val="16"/>
                <c:pt idx="0">
                  <c:v>Белгородская область</c:v>
                </c:pt>
                <c:pt idx="1">
                  <c:v>Брянская область</c:v>
                </c:pt>
                <c:pt idx="2">
                  <c:v>Владимирская область</c:v>
                </c:pt>
                <c:pt idx="3">
                  <c:v>Воронежская область</c:v>
                </c:pt>
                <c:pt idx="4">
                  <c:v>Ивановская область</c:v>
                </c:pt>
                <c:pt idx="5">
                  <c:v>Калужская область</c:v>
                </c:pt>
                <c:pt idx="6">
                  <c:v>Костромская область</c:v>
                </c:pt>
                <c:pt idx="7">
                  <c:v>Курская область</c:v>
                </c:pt>
                <c:pt idx="8">
                  <c:v>Липецкая область</c:v>
                </c:pt>
                <c:pt idx="9">
                  <c:v>Орловская область</c:v>
                </c:pt>
                <c:pt idx="10">
                  <c:v>Рязанская область</c:v>
                </c:pt>
                <c:pt idx="11">
                  <c:v>Смоленская область</c:v>
                </c:pt>
                <c:pt idx="12">
                  <c:v>Тамбовская область</c:v>
                </c:pt>
                <c:pt idx="13">
                  <c:v>Тверская область</c:v>
                </c:pt>
                <c:pt idx="14">
                  <c:v>Тульская область</c:v>
                </c:pt>
                <c:pt idx="15">
                  <c:v>Ярославская область</c:v>
                </c:pt>
              </c:strCache>
            </c:strRef>
          </c:cat>
          <c:val>
            <c:numRef>
              <c:f>Лист1!$E$2:$E$17</c:f>
              <c:numCache>
                <c:formatCode>General</c:formatCode>
                <c:ptCount val="16"/>
              </c:numCache>
            </c:numRef>
          </c:val>
          <c:smooth val="0"/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Столбец4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cat>
            <c:strRef>
              <c:f>Лист1!$A$2:$A$17</c:f>
              <c:strCache>
                <c:ptCount val="16"/>
                <c:pt idx="0">
                  <c:v>Белгородская область</c:v>
                </c:pt>
                <c:pt idx="1">
                  <c:v>Брянская область</c:v>
                </c:pt>
                <c:pt idx="2">
                  <c:v>Владимирская область</c:v>
                </c:pt>
                <c:pt idx="3">
                  <c:v>Воронежская область</c:v>
                </c:pt>
                <c:pt idx="4">
                  <c:v>Ивановская область</c:v>
                </c:pt>
                <c:pt idx="5">
                  <c:v>Калужская область</c:v>
                </c:pt>
                <c:pt idx="6">
                  <c:v>Костромская область</c:v>
                </c:pt>
                <c:pt idx="7">
                  <c:v>Курская область</c:v>
                </c:pt>
                <c:pt idx="8">
                  <c:v>Липецкая область</c:v>
                </c:pt>
                <c:pt idx="9">
                  <c:v>Орловская область</c:v>
                </c:pt>
                <c:pt idx="10">
                  <c:v>Рязанская область</c:v>
                </c:pt>
                <c:pt idx="11">
                  <c:v>Смоленская область</c:v>
                </c:pt>
                <c:pt idx="12">
                  <c:v>Тамбовская область</c:v>
                </c:pt>
                <c:pt idx="13">
                  <c:v>Тверская область</c:v>
                </c:pt>
                <c:pt idx="14">
                  <c:v>Тульская область</c:v>
                </c:pt>
                <c:pt idx="15">
                  <c:v>Ярославская область</c:v>
                </c:pt>
              </c:strCache>
            </c:strRef>
          </c:cat>
          <c:val>
            <c:numRef>
              <c:f>Лист1!$F$2:$F$17</c:f>
              <c:numCache>
                <c:formatCode>General</c:formatCode>
                <c:ptCount val="16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/>
        <c:upDownBars>
          <c:gapWidth val="150"/>
          <c:upBars/>
          <c:downBars/>
        </c:upDownBars>
        <c:axId val="194956800"/>
        <c:axId val="184681600"/>
      </c:stockChart>
      <c:catAx>
        <c:axId val="194955264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84681024"/>
        <c:crosses val="autoZero"/>
        <c:auto val="1"/>
        <c:lblAlgn val="ctr"/>
        <c:lblOffset val="100"/>
        <c:noMultiLvlLbl val="0"/>
      </c:catAx>
      <c:valAx>
        <c:axId val="18468102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94955264"/>
        <c:crosses val="autoZero"/>
        <c:crossBetween val="between"/>
      </c:valAx>
      <c:valAx>
        <c:axId val="184681600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194956800"/>
        <c:crosses val="max"/>
        <c:crossBetween val="between"/>
      </c:valAx>
      <c:catAx>
        <c:axId val="194956800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184681600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9.2053633201063609E-3"/>
                  <c:y val="-0.35647368873972718"/>
                </c:manualLayout>
              </c:layout>
              <c:dLblPos val="ctr"/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0.3776498429499591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</a:t>
                    </a:r>
                    <a:r>
                      <a:rPr lang="en-US" dirty="0" smtClean="0"/>
                      <a:t>9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429,6</a:t>
                    </a:r>
                    <a:endParaRPr lang="en-US" dirty="0"/>
                  </a:p>
                </c:rich>
              </c:tx>
              <c:dLblPos val="ctr"/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1369088800709076E-3"/>
                  <c:y val="-0.38504819069747431"/>
                </c:manualLayout>
              </c:layout>
              <c:dLblPos val="ctr"/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5342272200177269E-3"/>
                  <c:y val="-0.39199969880814078"/>
                </c:manualLayout>
              </c:layout>
              <c:dLblPos val="ctr"/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5342272200177269E-2"/>
                  <c:y val="-0.4089008648509100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73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400,3</a:t>
                    </a:r>
                    <a:endParaRPr lang="ru-RU" dirty="0" smtClean="0"/>
                  </a:p>
                </c:rich>
              </c:tx>
              <c:dLblPos val="ctr"/>
              <c:showLegendKey val="1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inEnd"/>
            <c:showLegendKey val="1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63577.7</c:v>
                </c:pt>
                <c:pt idx="1">
                  <c:v>69429.600000000006</c:v>
                </c:pt>
                <c:pt idx="2">
                  <c:v>69281.5</c:v>
                </c:pt>
                <c:pt idx="3">
                  <c:v>71263.899999999994</c:v>
                </c:pt>
                <c:pt idx="4">
                  <c:v>73400.3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3715712"/>
        <c:axId val="164052992"/>
      </c:barChart>
      <c:catAx>
        <c:axId val="193715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4052992"/>
        <c:crosses val="autoZero"/>
        <c:auto val="1"/>
        <c:lblAlgn val="ctr"/>
        <c:lblOffset val="100"/>
        <c:noMultiLvlLbl val="0"/>
      </c:catAx>
      <c:valAx>
        <c:axId val="16405299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93715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tx1">
        <a:lumMod val="65000"/>
        <a:lumOff val="35000"/>
      </a:schemeClr>
    </a:solidFill>
    <a:ln>
      <a:noFill/>
    </a:ln>
    <a:effectLst>
      <a:outerShdw blurRad="50800" dist="50800" dir="5400000" algn="ctr" rotWithShape="0">
        <a:srgbClr val="000000">
          <a:alpha val="0"/>
        </a:srgbClr>
      </a:outerShdw>
    </a:effectLst>
    <a:scene3d>
      <a:camera prst="orthographicFront"/>
      <a:lightRig rig="threePt" dir="t"/>
    </a:scene3d>
    <a:sp3d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097AF6-E85C-4A49-A4F0-8F00E574C765}" type="doc">
      <dgm:prSet loTypeId="urn:microsoft.com/office/officeart/2005/8/layout/chevron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16726BD-7D84-417D-9608-AA35F0AEFB66}">
      <dgm:prSet phldrT="[Текст]" custT="1"/>
      <dgm:spPr/>
      <dgm:t>
        <a:bodyPr/>
        <a:lstStyle/>
        <a:p>
          <a:endParaRPr lang="ru-RU" sz="1100" dirty="0"/>
        </a:p>
      </dgm:t>
    </dgm:pt>
    <dgm:pt modelId="{75A6D295-67BD-449F-9828-BA3EEECB968D}" type="parTrans" cxnId="{20CE3BC5-4503-4E26-A4D0-659FCA7A4AB1}">
      <dgm:prSet/>
      <dgm:spPr/>
      <dgm:t>
        <a:bodyPr/>
        <a:lstStyle/>
        <a:p>
          <a:endParaRPr lang="ru-RU" sz="2800"/>
        </a:p>
      </dgm:t>
    </dgm:pt>
    <dgm:pt modelId="{2E6248AF-A266-4058-8344-F3CA985213D3}" type="sibTrans" cxnId="{20CE3BC5-4503-4E26-A4D0-659FCA7A4AB1}">
      <dgm:prSet/>
      <dgm:spPr/>
      <dgm:t>
        <a:bodyPr/>
        <a:lstStyle/>
        <a:p>
          <a:endParaRPr lang="ru-RU" sz="2800"/>
        </a:p>
      </dgm:t>
    </dgm:pt>
    <dgm:pt modelId="{CC484F74-B388-47AC-B3A9-76C473DFB70F}">
      <dgm:prSet phldrT="[Текст]" custT="1"/>
      <dgm:spPr/>
      <dgm:t>
        <a:bodyPr/>
        <a:lstStyle/>
        <a:p>
          <a:r>
            <a:rPr lang="ru-RU" sz="1100" dirty="0" smtClean="0"/>
            <a:t>сохранение устойчивости бюджетной системы Калужской области и обеспечение долгосрочной сбалансированности областного и местных бюджетов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dgm:t>
    </dgm:pt>
    <dgm:pt modelId="{8E30D0C9-E496-400D-B7D0-61593D2E70D4}" type="parTrans" cxnId="{FC2C2D74-83ED-4F9C-9F0F-E02D8F12392E}">
      <dgm:prSet/>
      <dgm:spPr/>
      <dgm:t>
        <a:bodyPr/>
        <a:lstStyle/>
        <a:p>
          <a:endParaRPr lang="ru-RU" sz="2800"/>
        </a:p>
      </dgm:t>
    </dgm:pt>
    <dgm:pt modelId="{14030BEF-0B10-455E-97D5-CC6BEDFA1D5C}" type="sibTrans" cxnId="{FC2C2D74-83ED-4F9C-9F0F-E02D8F12392E}">
      <dgm:prSet/>
      <dgm:spPr/>
      <dgm:t>
        <a:bodyPr/>
        <a:lstStyle/>
        <a:p>
          <a:endParaRPr lang="ru-RU" sz="2800"/>
        </a:p>
      </dgm:t>
    </dgm:pt>
    <dgm:pt modelId="{BA37EC5B-8A6D-46E9-99E4-74EE5849627C}">
      <dgm:prSet phldrT="[Текст]" custT="1"/>
      <dgm:spPr/>
      <dgm:t>
        <a:bodyPr/>
        <a:lstStyle/>
        <a:p>
          <a:endParaRPr lang="ru-RU" sz="1100" dirty="0"/>
        </a:p>
      </dgm:t>
    </dgm:pt>
    <dgm:pt modelId="{1A571237-F774-425F-86A3-40B5AAFD0C1C}" type="parTrans" cxnId="{5997A4F7-3C81-4A94-A420-CA2B74397428}">
      <dgm:prSet/>
      <dgm:spPr/>
      <dgm:t>
        <a:bodyPr/>
        <a:lstStyle/>
        <a:p>
          <a:endParaRPr lang="ru-RU" sz="2800"/>
        </a:p>
      </dgm:t>
    </dgm:pt>
    <dgm:pt modelId="{0E21BCDB-2F96-4F31-87A8-6C7DB3C94BE6}" type="sibTrans" cxnId="{5997A4F7-3C81-4A94-A420-CA2B74397428}">
      <dgm:prSet/>
      <dgm:spPr/>
      <dgm:t>
        <a:bodyPr/>
        <a:lstStyle/>
        <a:p>
          <a:endParaRPr lang="ru-RU" sz="2800"/>
        </a:p>
      </dgm:t>
    </dgm:pt>
    <dgm:pt modelId="{0C7970EE-A8C0-4412-AB2F-A764F69D6EEC}">
      <dgm:prSet phldrT="[Текст]" custT="1"/>
      <dgm:spPr/>
      <dgm:t>
        <a:bodyPr/>
        <a:lstStyle/>
        <a:p>
          <a:r>
            <a:rPr lang="ru-RU" sz="1100" dirty="0" smtClean="0"/>
            <a:t>укрепление доходной базы консолидированного бюджета Калужской области за счет наращивания стабильных доходных источников и мобилизации в бюджет имеющихся резервов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dgm:t>
    </dgm:pt>
    <dgm:pt modelId="{A79C909A-49EA-4E3B-B261-AD3144B33EC7}" type="parTrans" cxnId="{F0D5E9AC-80AC-4B96-BA6C-F79A2FFE03E8}">
      <dgm:prSet/>
      <dgm:spPr/>
      <dgm:t>
        <a:bodyPr/>
        <a:lstStyle/>
        <a:p>
          <a:endParaRPr lang="ru-RU" sz="2800"/>
        </a:p>
      </dgm:t>
    </dgm:pt>
    <dgm:pt modelId="{9382B242-C7FE-4F75-8254-FEF7E36A67EA}" type="sibTrans" cxnId="{F0D5E9AC-80AC-4B96-BA6C-F79A2FFE03E8}">
      <dgm:prSet/>
      <dgm:spPr/>
      <dgm:t>
        <a:bodyPr/>
        <a:lstStyle/>
        <a:p>
          <a:endParaRPr lang="ru-RU" sz="2800"/>
        </a:p>
      </dgm:t>
    </dgm:pt>
    <dgm:pt modelId="{DC6ED89A-CE1F-456B-8516-4371D9EB4706}">
      <dgm:prSet custT="1"/>
      <dgm:spPr/>
      <dgm:t>
        <a:bodyPr/>
        <a:lstStyle/>
        <a:p>
          <a:endParaRPr lang="ru-RU" sz="1100" dirty="0"/>
        </a:p>
      </dgm:t>
    </dgm:pt>
    <dgm:pt modelId="{383C6496-2AB5-4C07-9617-9C5A10B8515B}" type="parTrans" cxnId="{E45B82D8-2F26-429D-83FF-DB6D9E57FA39}">
      <dgm:prSet/>
      <dgm:spPr/>
      <dgm:t>
        <a:bodyPr/>
        <a:lstStyle/>
        <a:p>
          <a:endParaRPr lang="ru-RU" sz="2800"/>
        </a:p>
      </dgm:t>
    </dgm:pt>
    <dgm:pt modelId="{6FA86D85-D52A-441F-B63D-5EE7BF2FC009}" type="sibTrans" cxnId="{E45B82D8-2F26-429D-83FF-DB6D9E57FA39}">
      <dgm:prSet/>
      <dgm:spPr/>
      <dgm:t>
        <a:bodyPr/>
        <a:lstStyle/>
        <a:p>
          <a:endParaRPr lang="ru-RU" sz="2800"/>
        </a:p>
      </dgm:t>
    </dgm:pt>
    <dgm:pt modelId="{194A1E6B-44AD-4922-950B-680E167EFABB}">
      <dgm:prSet custT="1"/>
      <dgm:spPr/>
      <dgm:t>
        <a:bodyPr/>
        <a:lstStyle/>
        <a:p>
          <a:endParaRPr lang="ru-RU" sz="1100" dirty="0"/>
        </a:p>
      </dgm:t>
    </dgm:pt>
    <dgm:pt modelId="{A03AF130-9A40-4A97-8A87-B58DFB065326}" type="parTrans" cxnId="{531BD5CA-55A4-4CEC-9F2B-021CEDA4BE1A}">
      <dgm:prSet/>
      <dgm:spPr/>
      <dgm:t>
        <a:bodyPr/>
        <a:lstStyle/>
        <a:p>
          <a:endParaRPr lang="ru-RU" sz="2800"/>
        </a:p>
      </dgm:t>
    </dgm:pt>
    <dgm:pt modelId="{2B949EFF-AF75-4CAF-9C2A-68F5B06E6B89}" type="sibTrans" cxnId="{531BD5CA-55A4-4CEC-9F2B-021CEDA4BE1A}">
      <dgm:prSet/>
      <dgm:spPr/>
      <dgm:t>
        <a:bodyPr/>
        <a:lstStyle/>
        <a:p>
          <a:endParaRPr lang="ru-RU" sz="2800"/>
        </a:p>
      </dgm:t>
    </dgm:pt>
    <dgm:pt modelId="{C062B2C8-BDF4-414D-8348-3513441B90D1}">
      <dgm:prSet custT="1"/>
      <dgm:spPr/>
      <dgm:t>
        <a:bodyPr/>
        <a:lstStyle/>
        <a:p>
          <a:endParaRPr lang="ru-RU" sz="1100" dirty="0"/>
        </a:p>
      </dgm:t>
    </dgm:pt>
    <dgm:pt modelId="{E763EB39-570C-4D0A-AF88-2363E2629167}" type="parTrans" cxnId="{0D51D4C7-2728-4795-8464-6ADB85ED1FF1}">
      <dgm:prSet/>
      <dgm:spPr/>
      <dgm:t>
        <a:bodyPr/>
        <a:lstStyle/>
        <a:p>
          <a:endParaRPr lang="ru-RU" sz="2800"/>
        </a:p>
      </dgm:t>
    </dgm:pt>
    <dgm:pt modelId="{BFFB9CB1-468F-4BBF-9FFD-79D36A9EE403}" type="sibTrans" cxnId="{0D51D4C7-2728-4795-8464-6ADB85ED1FF1}">
      <dgm:prSet/>
      <dgm:spPr/>
      <dgm:t>
        <a:bodyPr/>
        <a:lstStyle/>
        <a:p>
          <a:endParaRPr lang="ru-RU" sz="2800"/>
        </a:p>
      </dgm:t>
    </dgm:pt>
    <dgm:pt modelId="{792D7CEA-241E-496B-9510-3830CD27DAD8}">
      <dgm:prSet custT="1"/>
      <dgm:spPr/>
      <dgm:t>
        <a:bodyPr/>
        <a:lstStyle/>
        <a:p>
          <a:endParaRPr lang="ru-RU" sz="1100" dirty="0"/>
        </a:p>
      </dgm:t>
    </dgm:pt>
    <dgm:pt modelId="{C9B4AB05-888A-4E72-8702-5395C97B44E8}" type="parTrans" cxnId="{E10D8ED7-6D1F-408A-AC6E-A910D955D9E7}">
      <dgm:prSet/>
      <dgm:spPr/>
      <dgm:t>
        <a:bodyPr/>
        <a:lstStyle/>
        <a:p>
          <a:endParaRPr lang="ru-RU" sz="2800"/>
        </a:p>
      </dgm:t>
    </dgm:pt>
    <dgm:pt modelId="{E3285CC8-CC0A-471C-B804-6A80B352E9BE}" type="sibTrans" cxnId="{E10D8ED7-6D1F-408A-AC6E-A910D955D9E7}">
      <dgm:prSet/>
      <dgm:spPr/>
      <dgm:t>
        <a:bodyPr/>
        <a:lstStyle/>
        <a:p>
          <a:endParaRPr lang="ru-RU" sz="2800"/>
        </a:p>
      </dgm:t>
    </dgm:pt>
    <dgm:pt modelId="{0E6B55DE-D370-4429-9152-FC7C948845C6}">
      <dgm:prSet custT="1"/>
      <dgm:spPr/>
      <dgm:t>
        <a:bodyPr/>
        <a:lstStyle/>
        <a:p>
          <a:endParaRPr lang="ru-RU" sz="1100" dirty="0"/>
        </a:p>
      </dgm:t>
    </dgm:pt>
    <dgm:pt modelId="{CB95D687-A551-43F2-9F3D-FA8DC1EC6581}" type="parTrans" cxnId="{1B3710EA-0367-45AD-A1B3-4F6579FD457A}">
      <dgm:prSet/>
      <dgm:spPr/>
      <dgm:t>
        <a:bodyPr/>
        <a:lstStyle/>
        <a:p>
          <a:endParaRPr lang="ru-RU" sz="2800"/>
        </a:p>
      </dgm:t>
    </dgm:pt>
    <dgm:pt modelId="{74761163-D09C-4334-AF2D-3DA928AF9EDF}" type="sibTrans" cxnId="{1B3710EA-0367-45AD-A1B3-4F6579FD457A}">
      <dgm:prSet/>
      <dgm:spPr/>
      <dgm:t>
        <a:bodyPr/>
        <a:lstStyle/>
        <a:p>
          <a:endParaRPr lang="ru-RU" sz="2800"/>
        </a:p>
      </dgm:t>
    </dgm:pt>
    <dgm:pt modelId="{03204F3D-3985-418A-A913-89EB14970EE5}">
      <dgm:prSet custT="1"/>
      <dgm:spPr/>
      <dgm:t>
        <a:bodyPr/>
        <a:lstStyle/>
        <a:p>
          <a:endParaRPr lang="ru-RU" sz="1100" dirty="0"/>
        </a:p>
      </dgm:t>
    </dgm:pt>
    <dgm:pt modelId="{B5BEFF30-3B9A-4480-8A2F-DA97DD29FECE}" type="parTrans" cxnId="{AE7C6AD4-71BB-4530-93A0-414FF92A25CB}">
      <dgm:prSet/>
      <dgm:spPr/>
      <dgm:t>
        <a:bodyPr/>
        <a:lstStyle/>
        <a:p>
          <a:endParaRPr lang="ru-RU" sz="2800"/>
        </a:p>
      </dgm:t>
    </dgm:pt>
    <dgm:pt modelId="{5E4FAFED-6C46-4D6B-9C7F-9C88D67587FD}" type="sibTrans" cxnId="{AE7C6AD4-71BB-4530-93A0-414FF92A25CB}">
      <dgm:prSet/>
      <dgm:spPr/>
      <dgm:t>
        <a:bodyPr/>
        <a:lstStyle/>
        <a:p>
          <a:endParaRPr lang="ru-RU" sz="2800"/>
        </a:p>
      </dgm:t>
    </dgm:pt>
    <dgm:pt modelId="{E49602F2-DC7B-489B-9EE6-C1141038C3C7}">
      <dgm:prSet custT="1"/>
      <dgm:spPr/>
      <dgm:t>
        <a:bodyPr/>
        <a:lstStyle/>
        <a:p>
          <a:r>
            <a:rPr lang="ru-RU" sz="1100" dirty="0" smtClean="0"/>
            <a:t>обеспечение прозрачного механизма оценки эффективности предоставленных налоговых льгот</a:t>
          </a:r>
          <a:endParaRPr lang="ru-RU" sz="1100" b="0" dirty="0">
            <a:latin typeface="Times New Roman" pitchFamily="18" charset="0"/>
            <a:cs typeface="Times New Roman" pitchFamily="18" charset="0"/>
          </a:endParaRPr>
        </a:p>
      </dgm:t>
    </dgm:pt>
    <dgm:pt modelId="{9B2865C1-AE55-4CB3-9A4C-FFA06CBF832C}" type="parTrans" cxnId="{26E82778-525A-4510-BBF1-CA9AF1CCDA3A}">
      <dgm:prSet/>
      <dgm:spPr/>
      <dgm:t>
        <a:bodyPr/>
        <a:lstStyle/>
        <a:p>
          <a:endParaRPr lang="ru-RU" sz="2800"/>
        </a:p>
      </dgm:t>
    </dgm:pt>
    <dgm:pt modelId="{8CF34F78-5269-4FCC-B02A-AF1127B00F3B}" type="sibTrans" cxnId="{26E82778-525A-4510-BBF1-CA9AF1CCDA3A}">
      <dgm:prSet/>
      <dgm:spPr/>
      <dgm:t>
        <a:bodyPr/>
        <a:lstStyle/>
        <a:p>
          <a:endParaRPr lang="ru-RU" sz="2800"/>
        </a:p>
      </dgm:t>
    </dgm:pt>
    <dgm:pt modelId="{F74928A4-1DC4-4598-86A9-0E3408E08E6B}">
      <dgm:prSet custT="1"/>
      <dgm:spPr/>
      <dgm:t>
        <a:bodyPr/>
        <a:lstStyle/>
        <a:p>
          <a:r>
            <a:rPr lang="ru-RU" sz="1100" dirty="0" smtClean="0"/>
            <a:t>обеспечение реализации задач, поставленных в указах Президента Российской Федерации, в том числе по повышению оплаты труда работников образования, здравоохранения, культуры и социальной защиты в соотношении с показателем среднемесячного дохода от трудовой деятельности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dgm:t>
    </dgm:pt>
    <dgm:pt modelId="{A1CBC14B-540B-42B7-A3DF-49EB80E00D17}" type="parTrans" cxnId="{D0531CC5-2BF9-4D7D-9A1E-724DFBF2F7D3}">
      <dgm:prSet/>
      <dgm:spPr/>
      <dgm:t>
        <a:bodyPr/>
        <a:lstStyle/>
        <a:p>
          <a:endParaRPr lang="ru-RU" sz="2800"/>
        </a:p>
      </dgm:t>
    </dgm:pt>
    <dgm:pt modelId="{CC59221A-8774-4DEF-BCDF-6EDBA50F1697}" type="sibTrans" cxnId="{D0531CC5-2BF9-4D7D-9A1E-724DFBF2F7D3}">
      <dgm:prSet/>
      <dgm:spPr/>
      <dgm:t>
        <a:bodyPr/>
        <a:lstStyle/>
        <a:p>
          <a:endParaRPr lang="ru-RU" sz="2800"/>
        </a:p>
      </dgm:t>
    </dgm:pt>
    <dgm:pt modelId="{1C61A143-1F59-4925-970A-988110F80414}">
      <dgm:prSet custT="1"/>
      <dgm:spPr/>
      <dgm:t>
        <a:bodyPr/>
        <a:lstStyle/>
        <a:p>
          <a:r>
            <a:rPr lang="ru-RU" sz="1100" dirty="0" smtClean="0"/>
            <a:t>поддержка инвестиционной активности субъектов предпринимательской деятельности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dgm:t>
    </dgm:pt>
    <dgm:pt modelId="{0F60F5DB-E694-4B25-9F97-AF0250D41477}" type="parTrans" cxnId="{5C3F191E-916E-45E1-A972-8281E605BB76}">
      <dgm:prSet/>
      <dgm:spPr/>
      <dgm:t>
        <a:bodyPr/>
        <a:lstStyle/>
        <a:p>
          <a:endParaRPr lang="ru-RU" sz="2800"/>
        </a:p>
      </dgm:t>
    </dgm:pt>
    <dgm:pt modelId="{074F5CB2-DBA2-4899-B7EA-DC410FA74CC9}" type="sibTrans" cxnId="{5C3F191E-916E-45E1-A972-8281E605BB76}">
      <dgm:prSet/>
      <dgm:spPr/>
      <dgm:t>
        <a:bodyPr/>
        <a:lstStyle/>
        <a:p>
          <a:endParaRPr lang="ru-RU" sz="2800"/>
        </a:p>
      </dgm:t>
    </dgm:pt>
    <dgm:pt modelId="{80AA942C-8795-44D8-8675-18F925B54AD0}">
      <dgm:prSet custT="1"/>
      <dgm:spPr/>
      <dgm:t>
        <a:bodyPr/>
        <a:lstStyle/>
        <a:p>
          <a:r>
            <a:rPr lang="ru-RU" sz="1100" dirty="0" smtClean="0"/>
            <a:t>внедрение проектных принципов, финансовое обеспечение реализации приоритетных для Калужской области задач, достижение показателей результативности, установленных национальными проектами и государственными программами Калужской области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dgm:t>
    </dgm:pt>
    <dgm:pt modelId="{8C097968-AFDD-42B3-9E92-E21FECC1E041}" type="parTrans" cxnId="{71E69210-1B12-4F60-82DF-41600A696B9A}">
      <dgm:prSet/>
      <dgm:spPr/>
      <dgm:t>
        <a:bodyPr/>
        <a:lstStyle/>
        <a:p>
          <a:endParaRPr lang="ru-RU" sz="2800"/>
        </a:p>
      </dgm:t>
    </dgm:pt>
    <dgm:pt modelId="{8334C665-8BA1-4FD8-A2E2-354BA6784F5E}" type="sibTrans" cxnId="{71E69210-1B12-4F60-82DF-41600A696B9A}">
      <dgm:prSet/>
      <dgm:spPr/>
      <dgm:t>
        <a:bodyPr/>
        <a:lstStyle/>
        <a:p>
          <a:endParaRPr lang="ru-RU" sz="2800"/>
        </a:p>
      </dgm:t>
    </dgm:pt>
    <dgm:pt modelId="{50854FCA-124F-4E82-926F-96817E661531}">
      <dgm:prSet custT="1"/>
      <dgm:spPr/>
      <dgm:t>
        <a:bodyPr/>
        <a:lstStyle/>
        <a:p>
          <a:r>
            <a:rPr lang="ru-RU" sz="1100" dirty="0" smtClean="0"/>
            <a:t>обеспечение реализации задач по повышению доступности и качества оказания первичной и специализированной медицинской помощи 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dgm:t>
    </dgm:pt>
    <dgm:pt modelId="{D781C516-5145-4FF2-991A-BAA31AE86CEB}" type="parTrans" cxnId="{F720B11D-DC27-410F-959C-356BB31FD895}">
      <dgm:prSet/>
      <dgm:spPr/>
      <dgm:t>
        <a:bodyPr/>
        <a:lstStyle/>
        <a:p>
          <a:endParaRPr lang="ru-RU" sz="2800"/>
        </a:p>
      </dgm:t>
    </dgm:pt>
    <dgm:pt modelId="{B9C3F097-4773-4128-909C-856D870BA349}" type="sibTrans" cxnId="{F720B11D-DC27-410F-959C-356BB31FD895}">
      <dgm:prSet/>
      <dgm:spPr/>
      <dgm:t>
        <a:bodyPr/>
        <a:lstStyle/>
        <a:p>
          <a:endParaRPr lang="ru-RU" sz="2800"/>
        </a:p>
      </dgm:t>
    </dgm:pt>
    <dgm:pt modelId="{A5EEE186-CBBB-4464-B5CB-11E5387E5EEE}">
      <dgm:prSet custT="1"/>
      <dgm:spPr/>
      <dgm:t>
        <a:bodyPr/>
        <a:lstStyle/>
        <a:p>
          <a:r>
            <a:rPr lang="ru-RU" sz="1100" dirty="0" smtClean="0"/>
            <a:t>совершенствование финансовой поддержки семей при рождении детей в целях стабилизации демографической ситуации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dgm:t>
    </dgm:pt>
    <dgm:pt modelId="{CB1D9C4E-A245-4A2F-BE74-FABB86B25B5B}" type="parTrans" cxnId="{902C1789-B621-4013-8FB5-A3C4F7090242}">
      <dgm:prSet/>
      <dgm:spPr/>
      <dgm:t>
        <a:bodyPr/>
        <a:lstStyle/>
        <a:p>
          <a:endParaRPr lang="ru-RU" sz="2800"/>
        </a:p>
      </dgm:t>
    </dgm:pt>
    <dgm:pt modelId="{A9F951F2-8B2C-488E-A761-67569E057EAE}" type="sibTrans" cxnId="{902C1789-B621-4013-8FB5-A3C4F7090242}">
      <dgm:prSet/>
      <dgm:spPr/>
      <dgm:t>
        <a:bodyPr/>
        <a:lstStyle/>
        <a:p>
          <a:endParaRPr lang="ru-RU" sz="2800"/>
        </a:p>
      </dgm:t>
    </dgm:pt>
    <dgm:pt modelId="{F22D7841-0627-48E2-BEF2-832087A00C0F}">
      <dgm:prSet custT="1"/>
      <dgm:spPr/>
      <dgm:t>
        <a:bodyPr/>
        <a:lstStyle/>
        <a:p>
          <a:r>
            <a:rPr lang="ru-RU" sz="1100" dirty="0" smtClean="0"/>
            <a:t>реализация мероприятий по формированию современной городской среды</a:t>
          </a:r>
          <a:endParaRPr lang="ru-RU" sz="1100" dirty="0"/>
        </a:p>
      </dgm:t>
    </dgm:pt>
    <dgm:pt modelId="{BA5EB202-10B2-4688-94C9-1D0A8E7022EA}" type="parTrans" cxnId="{9EB417B0-2715-41CC-8DE5-7245E161A40A}">
      <dgm:prSet/>
      <dgm:spPr/>
      <dgm:t>
        <a:bodyPr/>
        <a:lstStyle/>
        <a:p>
          <a:endParaRPr lang="ru-RU" sz="2800"/>
        </a:p>
      </dgm:t>
    </dgm:pt>
    <dgm:pt modelId="{6005A36A-676C-4DB4-80B3-6617629DF1F0}" type="sibTrans" cxnId="{9EB417B0-2715-41CC-8DE5-7245E161A40A}">
      <dgm:prSet/>
      <dgm:spPr/>
      <dgm:t>
        <a:bodyPr/>
        <a:lstStyle/>
        <a:p>
          <a:endParaRPr lang="ru-RU" sz="2800"/>
        </a:p>
      </dgm:t>
    </dgm:pt>
    <dgm:pt modelId="{773A62AF-B3E6-4CBE-8D73-638FD44D163A}">
      <dgm:prSet custT="1"/>
      <dgm:spPr/>
      <dgm:t>
        <a:bodyPr/>
        <a:lstStyle/>
        <a:p>
          <a:endParaRPr lang="ru-RU" sz="1100" dirty="0"/>
        </a:p>
      </dgm:t>
    </dgm:pt>
    <dgm:pt modelId="{560D9DCC-93A1-406D-ACF1-4131F020C8C6}" type="sibTrans" cxnId="{FE62F6B7-17F1-440B-9A46-7E6F268A378C}">
      <dgm:prSet/>
      <dgm:spPr/>
      <dgm:t>
        <a:bodyPr/>
        <a:lstStyle/>
        <a:p>
          <a:endParaRPr lang="ru-RU" sz="2800"/>
        </a:p>
      </dgm:t>
    </dgm:pt>
    <dgm:pt modelId="{BC35AE98-8F3B-42A2-A93A-C93366DE9F01}" type="parTrans" cxnId="{FE62F6B7-17F1-440B-9A46-7E6F268A378C}">
      <dgm:prSet/>
      <dgm:spPr/>
      <dgm:t>
        <a:bodyPr/>
        <a:lstStyle/>
        <a:p>
          <a:endParaRPr lang="ru-RU" sz="2800"/>
        </a:p>
      </dgm:t>
    </dgm:pt>
    <dgm:pt modelId="{D732A7D4-2CA9-4BEB-8E88-1706CE4A8B03}">
      <dgm:prSet custT="1"/>
      <dgm:spPr/>
      <dgm:t>
        <a:bodyPr/>
        <a:lstStyle/>
        <a:p>
          <a:endParaRPr lang="ru-RU" sz="1100" dirty="0"/>
        </a:p>
      </dgm:t>
    </dgm:pt>
    <dgm:pt modelId="{B7165940-E439-4576-9CA2-EFEFA3EE8A5A}" type="parTrans" cxnId="{2D6FFA06-CA16-47FF-8671-57B777100D88}">
      <dgm:prSet/>
      <dgm:spPr/>
      <dgm:t>
        <a:bodyPr/>
        <a:lstStyle/>
        <a:p>
          <a:endParaRPr lang="ru-RU"/>
        </a:p>
      </dgm:t>
    </dgm:pt>
    <dgm:pt modelId="{7AB34254-9765-46D2-AFF1-144337F100D2}" type="sibTrans" cxnId="{2D6FFA06-CA16-47FF-8671-57B777100D88}">
      <dgm:prSet/>
      <dgm:spPr/>
      <dgm:t>
        <a:bodyPr/>
        <a:lstStyle/>
        <a:p>
          <a:endParaRPr lang="ru-RU"/>
        </a:p>
      </dgm:t>
    </dgm:pt>
    <dgm:pt modelId="{105888A2-279A-42FB-BB69-EE0FF2BBD979}">
      <dgm:prSet custT="1"/>
      <dgm:spPr/>
      <dgm:t>
        <a:bodyPr/>
        <a:lstStyle/>
        <a:p>
          <a:r>
            <a:rPr lang="ru-RU" sz="1100" dirty="0" smtClean="0"/>
            <a:t>безусловное исполнение всех обязательств государства и реализация приоритетных направлений и национальных проектов</a:t>
          </a:r>
          <a:endParaRPr lang="ru-RU" sz="1100" dirty="0"/>
        </a:p>
      </dgm:t>
    </dgm:pt>
    <dgm:pt modelId="{F6703D79-2F9F-405C-BCF2-0973E619C5C5}" type="parTrans" cxnId="{6D453742-0480-4E4B-A857-2818BC112A78}">
      <dgm:prSet/>
      <dgm:spPr/>
      <dgm:t>
        <a:bodyPr/>
        <a:lstStyle/>
        <a:p>
          <a:endParaRPr lang="ru-RU"/>
        </a:p>
      </dgm:t>
    </dgm:pt>
    <dgm:pt modelId="{38A4DBB9-75A1-41C1-ACC1-8C4B5E594F7F}" type="sibTrans" cxnId="{6D453742-0480-4E4B-A857-2818BC112A78}">
      <dgm:prSet/>
      <dgm:spPr/>
      <dgm:t>
        <a:bodyPr/>
        <a:lstStyle/>
        <a:p>
          <a:endParaRPr lang="ru-RU"/>
        </a:p>
      </dgm:t>
    </dgm:pt>
    <dgm:pt modelId="{BE15D323-B450-46C9-BC5C-E60A0C6CF7E7}">
      <dgm:prSet custT="1"/>
      <dgm:spPr/>
      <dgm:t>
        <a:bodyPr/>
        <a:lstStyle/>
        <a:p>
          <a:r>
            <a:rPr lang="ru-RU" sz="1100" dirty="0" smtClean="0"/>
            <a:t>дальнейшее совершенствование межбюджетных отношений в целях стимулирования органов местного самоуправления для повышения эффективности бюджетных средств в муниципальных образованиях Калужской области</a:t>
          </a:r>
          <a:endParaRPr lang="ru-RU" sz="1100" dirty="0"/>
        </a:p>
      </dgm:t>
    </dgm:pt>
    <dgm:pt modelId="{646B3588-82E1-43DA-9B3F-F709CC21BF35}" type="parTrans" cxnId="{723153EA-0034-45E2-ABFE-27DD25FF7B0E}">
      <dgm:prSet/>
      <dgm:spPr/>
    </dgm:pt>
    <dgm:pt modelId="{2232FB2F-9668-49AE-9307-24FE0B60131C}" type="sibTrans" cxnId="{723153EA-0034-45E2-ABFE-27DD25FF7B0E}">
      <dgm:prSet/>
      <dgm:spPr/>
    </dgm:pt>
    <dgm:pt modelId="{DBDE3B10-3974-4023-B297-ACBFDC2FDEA2}">
      <dgm:prSet custT="1"/>
      <dgm:spPr/>
      <dgm:t>
        <a:bodyPr/>
        <a:lstStyle/>
        <a:p>
          <a:endParaRPr lang="ru-RU" sz="1100" b="0" dirty="0">
            <a:latin typeface="Times New Roman" pitchFamily="18" charset="0"/>
            <a:cs typeface="Times New Roman" pitchFamily="18" charset="0"/>
          </a:endParaRPr>
        </a:p>
      </dgm:t>
    </dgm:pt>
    <dgm:pt modelId="{CC1B3F3B-835D-4487-9D45-50DBAB2EC0D8}" type="parTrans" cxnId="{95199AC6-B746-477C-BDA5-F9BC9305EC82}">
      <dgm:prSet/>
      <dgm:spPr/>
    </dgm:pt>
    <dgm:pt modelId="{9C183B64-F95D-4591-A167-252D51DDAFD2}" type="sibTrans" cxnId="{95199AC6-B746-477C-BDA5-F9BC9305EC82}">
      <dgm:prSet/>
      <dgm:spPr/>
    </dgm:pt>
    <dgm:pt modelId="{50C6AA20-EF4B-47DB-B6CF-7D937145F41C}">
      <dgm:prSet custT="1"/>
      <dgm:spPr/>
      <dgm:t>
        <a:bodyPr/>
        <a:lstStyle/>
        <a:p>
          <a:r>
            <a:rPr lang="ru-RU" sz="1100" dirty="0" smtClean="0"/>
            <a:t>поддержка проектов развития общественной инфраструктуры муниципальных образований Калужской области, основанных на местных инициативах</a:t>
          </a:r>
          <a:endParaRPr lang="ru-RU" sz="1100" dirty="0"/>
        </a:p>
      </dgm:t>
    </dgm:pt>
    <dgm:pt modelId="{CB8A0160-2B62-4422-8A7D-B7E70869AC38}" type="parTrans" cxnId="{4675918B-1357-493D-8669-C2FE85EC91F8}">
      <dgm:prSet/>
      <dgm:spPr/>
    </dgm:pt>
    <dgm:pt modelId="{A6675E92-B414-4BAC-8E2A-8880210EA7FD}" type="sibTrans" cxnId="{4675918B-1357-493D-8669-C2FE85EC91F8}">
      <dgm:prSet/>
      <dgm:spPr/>
    </dgm:pt>
    <dgm:pt modelId="{984DAE3E-ED63-404B-87C7-64C6413E8822}">
      <dgm:prSet custT="1"/>
      <dgm:spPr/>
      <dgm:t>
        <a:bodyPr/>
        <a:lstStyle/>
        <a:p>
          <a:endParaRPr lang="ru-RU" sz="1100" dirty="0"/>
        </a:p>
      </dgm:t>
    </dgm:pt>
    <dgm:pt modelId="{578BD1AC-90BF-4943-8615-1B5B850205BF}" type="parTrans" cxnId="{672AED7C-0875-4E8D-A6F9-0195602C5E89}">
      <dgm:prSet/>
      <dgm:spPr/>
    </dgm:pt>
    <dgm:pt modelId="{2293D867-25C2-4261-9177-CD734826108A}" type="sibTrans" cxnId="{672AED7C-0875-4E8D-A6F9-0195602C5E89}">
      <dgm:prSet/>
      <dgm:spPr/>
    </dgm:pt>
    <dgm:pt modelId="{5A363DAB-EF26-4B52-9035-D5E986A92267}">
      <dgm:prSet custT="1"/>
      <dgm:spPr/>
      <dgm:t>
        <a:bodyPr/>
        <a:lstStyle/>
        <a:p>
          <a:r>
            <a:rPr lang="ru-RU" sz="1100" dirty="0" smtClean="0"/>
            <a:t> </a:t>
          </a:r>
          <a:endParaRPr lang="ru-RU" dirty="0"/>
        </a:p>
      </dgm:t>
    </dgm:pt>
    <dgm:pt modelId="{0692FDBA-61D6-4DEC-BE52-EEEB870E513D}" type="parTrans" cxnId="{A6238167-B556-4B37-AF25-DAF0D990BE5A}">
      <dgm:prSet/>
      <dgm:spPr/>
    </dgm:pt>
    <dgm:pt modelId="{80C6956C-F588-4761-B522-7DBDCFE4941F}" type="sibTrans" cxnId="{A6238167-B556-4B37-AF25-DAF0D990BE5A}">
      <dgm:prSet/>
      <dgm:spPr/>
    </dgm:pt>
    <dgm:pt modelId="{B92C9499-19BC-4DC1-8DF7-B37D564B681A}">
      <dgm:prSet custT="1"/>
      <dgm:spPr/>
      <dgm:t>
        <a:bodyPr/>
        <a:lstStyle/>
        <a:p>
          <a:r>
            <a:rPr lang="ru-RU" sz="1100" dirty="0" smtClean="0"/>
            <a:t> проведение долговой политики Калужской области с учетом сохранения безопасного уровня долговой нагрузки на областной бюджет</a:t>
          </a:r>
          <a:endParaRPr lang="ru-RU" sz="1100" dirty="0"/>
        </a:p>
      </dgm:t>
    </dgm:pt>
    <dgm:pt modelId="{23BD3683-4DD2-4FD4-AB58-4257F35745FD}" type="parTrans" cxnId="{ADB7C330-4B4E-48EB-BF81-3D9F440DF75A}">
      <dgm:prSet/>
      <dgm:spPr/>
    </dgm:pt>
    <dgm:pt modelId="{5E8D2F2B-8E49-49E3-A35F-D7C2B09956EE}" type="sibTrans" cxnId="{ADB7C330-4B4E-48EB-BF81-3D9F440DF75A}">
      <dgm:prSet/>
      <dgm:spPr/>
    </dgm:pt>
    <dgm:pt modelId="{334E5339-F522-406F-9DB1-60E30C20ED60}">
      <dgm:prSet custT="1"/>
      <dgm:spPr/>
      <dgm:t>
        <a:bodyPr/>
        <a:lstStyle/>
        <a:p>
          <a:r>
            <a:rPr lang="ru-RU" sz="1100" dirty="0" smtClean="0"/>
            <a:t>совершенствование механизмов осуществления внутреннего финансового контроля и внутреннего финансового аудита</a:t>
          </a:r>
          <a:endParaRPr lang="ru-RU" sz="1100" dirty="0"/>
        </a:p>
      </dgm:t>
    </dgm:pt>
    <dgm:pt modelId="{E3364846-BD68-4DF1-91A4-22FC7D3D4D8D}" type="parTrans" cxnId="{252A31FA-0A2B-4698-AAD4-4ED5B35C2E79}">
      <dgm:prSet/>
      <dgm:spPr/>
    </dgm:pt>
    <dgm:pt modelId="{8F64236E-6A41-41E8-A78D-52E090F1DDAB}" type="sibTrans" cxnId="{252A31FA-0A2B-4698-AAD4-4ED5B35C2E79}">
      <dgm:prSet/>
      <dgm:spPr/>
    </dgm:pt>
    <dgm:pt modelId="{E2559594-29C6-4566-ADBA-AB5ECA9EA8DC}">
      <dgm:prSet custT="1"/>
      <dgm:spPr/>
      <dgm:t>
        <a:bodyPr/>
        <a:lstStyle/>
        <a:p>
          <a:endParaRPr lang="ru-RU" sz="1100" dirty="0"/>
        </a:p>
      </dgm:t>
    </dgm:pt>
    <dgm:pt modelId="{53105F81-F967-4033-BDBA-83E5E3488799}" type="parTrans" cxnId="{2F0C3C06-19EF-47FD-B8D1-548ADDEF4A11}">
      <dgm:prSet/>
      <dgm:spPr/>
    </dgm:pt>
    <dgm:pt modelId="{A514F43B-3B0A-4621-9048-4177BB7CB4E4}" type="sibTrans" cxnId="{2F0C3C06-19EF-47FD-B8D1-548ADDEF4A11}">
      <dgm:prSet/>
      <dgm:spPr/>
    </dgm:pt>
    <dgm:pt modelId="{609E2631-7FC3-4136-A0EC-B9F5861F870A}" type="pres">
      <dgm:prSet presAssocID="{42097AF6-E85C-4A49-A4F0-8F00E574C76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AD27057-609E-4248-9699-D48A6125EC56}" type="pres">
      <dgm:prSet presAssocID="{F16726BD-7D84-417D-9608-AA35F0AEFB66}" presName="composite" presStyleCnt="0"/>
      <dgm:spPr/>
      <dgm:t>
        <a:bodyPr/>
        <a:lstStyle/>
        <a:p>
          <a:endParaRPr lang="ru-RU"/>
        </a:p>
      </dgm:t>
    </dgm:pt>
    <dgm:pt modelId="{394427C0-6823-4973-BBAD-4A30E44D988D}" type="pres">
      <dgm:prSet presAssocID="{F16726BD-7D84-417D-9608-AA35F0AEFB66}" presName="parentText" presStyleLbl="alignNode1" presStyleIdx="0" presStyleCnt="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2DCAE5-4BBF-4DAD-8DF5-A583CDA0E52D}" type="pres">
      <dgm:prSet presAssocID="{F16726BD-7D84-417D-9608-AA35F0AEFB66}" presName="descendantText" presStyleLbl="alignAcc1" presStyleIdx="0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7AE2B2-E4A4-4487-AD0D-CA1A990D1DAA}" type="pres">
      <dgm:prSet presAssocID="{2E6248AF-A266-4058-8344-F3CA985213D3}" presName="sp" presStyleCnt="0"/>
      <dgm:spPr/>
      <dgm:t>
        <a:bodyPr/>
        <a:lstStyle/>
        <a:p>
          <a:endParaRPr lang="ru-RU"/>
        </a:p>
      </dgm:t>
    </dgm:pt>
    <dgm:pt modelId="{ACC84DAB-E08A-48F0-BF42-1C0CA602FBF1}" type="pres">
      <dgm:prSet presAssocID="{BA37EC5B-8A6D-46E9-99E4-74EE5849627C}" presName="composite" presStyleCnt="0"/>
      <dgm:spPr/>
      <dgm:t>
        <a:bodyPr/>
        <a:lstStyle/>
        <a:p>
          <a:endParaRPr lang="ru-RU"/>
        </a:p>
      </dgm:t>
    </dgm:pt>
    <dgm:pt modelId="{0745D867-7BFE-4A59-AAEA-039A8D45F463}" type="pres">
      <dgm:prSet presAssocID="{BA37EC5B-8A6D-46E9-99E4-74EE5849627C}" presName="parentText" presStyleLbl="alignNode1" presStyleIdx="1" presStyleCnt="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173F91-E559-42D3-861C-DF74FA1CC1E5}" type="pres">
      <dgm:prSet presAssocID="{BA37EC5B-8A6D-46E9-99E4-74EE5849627C}" presName="descendantText" presStyleLbl="alignAcc1" presStyleIdx="1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AE8E49-FD7E-4417-8821-1A6481B7CBFC}" type="pres">
      <dgm:prSet presAssocID="{0E21BCDB-2F96-4F31-87A8-6C7DB3C94BE6}" presName="sp" presStyleCnt="0"/>
      <dgm:spPr/>
      <dgm:t>
        <a:bodyPr/>
        <a:lstStyle/>
        <a:p>
          <a:endParaRPr lang="ru-RU"/>
        </a:p>
      </dgm:t>
    </dgm:pt>
    <dgm:pt modelId="{45791124-36FE-4924-B06F-B0D1F972CD12}" type="pres">
      <dgm:prSet presAssocID="{D732A7D4-2CA9-4BEB-8E88-1706CE4A8B03}" presName="composite" presStyleCnt="0"/>
      <dgm:spPr/>
    </dgm:pt>
    <dgm:pt modelId="{211EE979-8C90-4A10-B30D-7A28B69E34F5}" type="pres">
      <dgm:prSet presAssocID="{D732A7D4-2CA9-4BEB-8E88-1706CE4A8B03}" presName="parentText" presStyleLbl="alignNode1" presStyleIdx="2" presStyleCnt="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C6F052-1997-42E7-9887-284498464A09}" type="pres">
      <dgm:prSet presAssocID="{D732A7D4-2CA9-4BEB-8E88-1706CE4A8B03}" presName="descendantText" presStyleLbl="alignAcc1" presStyleIdx="2" presStyleCnt="14" custLinFactNeighborY="41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65A9E8-5427-4B8F-9558-A14A2CE846CC}" type="pres">
      <dgm:prSet presAssocID="{7AB34254-9765-46D2-AFF1-144337F100D2}" presName="sp" presStyleCnt="0"/>
      <dgm:spPr/>
    </dgm:pt>
    <dgm:pt modelId="{6B09BD78-BE67-4E12-A90C-CDB9E023BBEA}" type="pres">
      <dgm:prSet presAssocID="{DC6ED89A-CE1F-456B-8516-4371D9EB4706}" presName="composite" presStyleCnt="0"/>
      <dgm:spPr/>
      <dgm:t>
        <a:bodyPr/>
        <a:lstStyle/>
        <a:p>
          <a:endParaRPr lang="ru-RU"/>
        </a:p>
      </dgm:t>
    </dgm:pt>
    <dgm:pt modelId="{1443FA76-53B7-4DE0-89A6-F56B47F51F46}" type="pres">
      <dgm:prSet presAssocID="{DC6ED89A-CE1F-456B-8516-4371D9EB4706}" presName="parentText" presStyleLbl="alignNode1" presStyleIdx="3" presStyleCnt="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8349D8-E3DA-4E0A-A35D-E5B009C9AB07}" type="pres">
      <dgm:prSet presAssocID="{DC6ED89A-CE1F-456B-8516-4371D9EB4706}" presName="descendantText" presStyleLbl="alignAcc1" presStyleIdx="3" presStyleCnt="14" custLinFactNeighborY="41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D641CA-4EA4-4863-957D-6D3F46EC712C}" type="pres">
      <dgm:prSet presAssocID="{6FA86D85-D52A-441F-B63D-5EE7BF2FC009}" presName="sp" presStyleCnt="0"/>
      <dgm:spPr/>
      <dgm:t>
        <a:bodyPr/>
        <a:lstStyle/>
        <a:p>
          <a:endParaRPr lang="ru-RU"/>
        </a:p>
      </dgm:t>
    </dgm:pt>
    <dgm:pt modelId="{68C03CAC-92B5-4BEA-9221-933CE44A0458}" type="pres">
      <dgm:prSet presAssocID="{DBDE3B10-3974-4023-B297-ACBFDC2FDEA2}" presName="composite" presStyleCnt="0"/>
      <dgm:spPr/>
    </dgm:pt>
    <dgm:pt modelId="{D3FA0B1B-4FB6-4D9F-B95C-25FC69EA1F1E}" type="pres">
      <dgm:prSet presAssocID="{DBDE3B10-3974-4023-B297-ACBFDC2FDEA2}" presName="parentText" presStyleLbl="alignNode1" presStyleIdx="4" presStyleCnt="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717668-1E68-405A-9CA9-9F5B684CE801}" type="pres">
      <dgm:prSet presAssocID="{DBDE3B10-3974-4023-B297-ACBFDC2FDEA2}" presName="descendantText" presStyleLbl="alignAcc1" presStyleIdx="4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FB8B3D-14B1-4C4A-ABE9-270AED7CEB13}" type="pres">
      <dgm:prSet presAssocID="{9C183B64-F95D-4591-A167-252D51DDAFD2}" presName="sp" presStyleCnt="0"/>
      <dgm:spPr/>
    </dgm:pt>
    <dgm:pt modelId="{39C7F240-7677-41B3-A4F1-63F4F61659C6}" type="pres">
      <dgm:prSet presAssocID="{773A62AF-B3E6-4CBE-8D73-638FD44D163A}" presName="composite" presStyleCnt="0"/>
      <dgm:spPr/>
      <dgm:t>
        <a:bodyPr/>
        <a:lstStyle/>
        <a:p>
          <a:endParaRPr lang="ru-RU"/>
        </a:p>
      </dgm:t>
    </dgm:pt>
    <dgm:pt modelId="{3528E648-81F7-4932-B37E-D1EAB99BC7C2}" type="pres">
      <dgm:prSet presAssocID="{773A62AF-B3E6-4CBE-8D73-638FD44D163A}" presName="parentText" presStyleLbl="alignNode1" presStyleIdx="5" presStyleCnt="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967834-31CD-4AEC-8EC7-7BA5F3926B23}" type="pres">
      <dgm:prSet presAssocID="{773A62AF-B3E6-4CBE-8D73-638FD44D163A}" presName="descendantText" presStyleLbl="alignAcc1" presStyleIdx="5" presStyleCnt="14" custScaleY="154784" custLinFactNeighborY="41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8FE61E-5C08-4C62-A27B-F80F8D73A9D3}" type="pres">
      <dgm:prSet presAssocID="{560D9DCC-93A1-406D-ACF1-4131F020C8C6}" presName="sp" presStyleCnt="0"/>
      <dgm:spPr/>
      <dgm:t>
        <a:bodyPr/>
        <a:lstStyle/>
        <a:p>
          <a:endParaRPr lang="ru-RU"/>
        </a:p>
      </dgm:t>
    </dgm:pt>
    <dgm:pt modelId="{BC5E8257-7B32-4268-A7A0-263E1065D00B}" type="pres">
      <dgm:prSet presAssocID="{194A1E6B-44AD-4922-950B-680E167EFABB}" presName="composite" presStyleCnt="0"/>
      <dgm:spPr/>
      <dgm:t>
        <a:bodyPr/>
        <a:lstStyle/>
        <a:p>
          <a:endParaRPr lang="ru-RU"/>
        </a:p>
      </dgm:t>
    </dgm:pt>
    <dgm:pt modelId="{4F8FB44F-C336-4684-91A4-7285B77BACE2}" type="pres">
      <dgm:prSet presAssocID="{194A1E6B-44AD-4922-950B-680E167EFABB}" presName="parentText" presStyleLbl="alignNode1" presStyleIdx="6" presStyleCnt="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DFA449-267E-49D6-B0D1-F7379FF290C6}" type="pres">
      <dgm:prSet presAssocID="{194A1E6B-44AD-4922-950B-680E167EFABB}" presName="descendantText" presStyleLbl="alignAcc1" presStyleIdx="6" presStyleCnt="14" custLinFactNeighborY="41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0CEFCD-8FF1-4521-8481-123148A129DF}" type="pres">
      <dgm:prSet presAssocID="{2B949EFF-AF75-4CAF-9C2A-68F5B06E6B89}" presName="sp" presStyleCnt="0"/>
      <dgm:spPr/>
      <dgm:t>
        <a:bodyPr/>
        <a:lstStyle/>
        <a:p>
          <a:endParaRPr lang="ru-RU"/>
        </a:p>
      </dgm:t>
    </dgm:pt>
    <dgm:pt modelId="{274E729D-3A45-4BE7-8E6B-0C8776CE666F}" type="pres">
      <dgm:prSet presAssocID="{C062B2C8-BDF4-414D-8348-3513441B90D1}" presName="composite" presStyleCnt="0"/>
      <dgm:spPr/>
      <dgm:t>
        <a:bodyPr/>
        <a:lstStyle/>
        <a:p>
          <a:endParaRPr lang="ru-RU"/>
        </a:p>
      </dgm:t>
    </dgm:pt>
    <dgm:pt modelId="{E324C33A-C19C-41D2-AAA8-0D6B2105C4E0}" type="pres">
      <dgm:prSet presAssocID="{C062B2C8-BDF4-414D-8348-3513441B90D1}" presName="parentText" presStyleLbl="alignNode1" presStyleIdx="7" presStyleCnt="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0C68BF-1545-439D-8BDC-6B3653B6F2C7}" type="pres">
      <dgm:prSet presAssocID="{C062B2C8-BDF4-414D-8348-3513441B90D1}" presName="descendantText" presStyleLbl="alignAcc1" presStyleIdx="7" presStyleCnt="14" custScaleY="144474" custLinFactNeighborY="41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A003E1-2E71-4465-AC05-34F3DCC1621B}" type="pres">
      <dgm:prSet presAssocID="{BFFB9CB1-468F-4BBF-9FFD-79D36A9EE403}" presName="sp" presStyleCnt="0"/>
      <dgm:spPr/>
      <dgm:t>
        <a:bodyPr/>
        <a:lstStyle/>
        <a:p>
          <a:endParaRPr lang="ru-RU"/>
        </a:p>
      </dgm:t>
    </dgm:pt>
    <dgm:pt modelId="{B7633DDC-B6F7-49C9-8200-0DCBAA016BBF}" type="pres">
      <dgm:prSet presAssocID="{792D7CEA-241E-496B-9510-3830CD27DAD8}" presName="composite" presStyleCnt="0"/>
      <dgm:spPr/>
      <dgm:t>
        <a:bodyPr/>
        <a:lstStyle/>
        <a:p>
          <a:endParaRPr lang="ru-RU"/>
        </a:p>
      </dgm:t>
    </dgm:pt>
    <dgm:pt modelId="{A58B5B23-4C30-4F7B-B841-0D1B414D8C38}" type="pres">
      <dgm:prSet presAssocID="{792D7CEA-241E-496B-9510-3830CD27DAD8}" presName="parentText" presStyleLbl="alignNode1" presStyleIdx="8" presStyleCnt="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58EF20-DA22-4534-BDC9-7C1B3C3C2055}" type="pres">
      <dgm:prSet presAssocID="{792D7CEA-241E-496B-9510-3830CD27DAD8}" presName="descendantText" presStyleLbl="alignAcc1" presStyleIdx="8" presStyleCnt="14" custLinFactNeighborY="41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958FD3-15FE-487D-BA3F-A5DEA4BE9370}" type="pres">
      <dgm:prSet presAssocID="{E3285CC8-CC0A-471C-B804-6A80B352E9BE}" presName="sp" presStyleCnt="0"/>
      <dgm:spPr/>
      <dgm:t>
        <a:bodyPr/>
        <a:lstStyle/>
        <a:p>
          <a:endParaRPr lang="ru-RU"/>
        </a:p>
      </dgm:t>
    </dgm:pt>
    <dgm:pt modelId="{8015A24B-F28F-43FD-AD43-264BD1AE510E}" type="pres">
      <dgm:prSet presAssocID="{0E6B55DE-D370-4429-9152-FC7C948845C6}" presName="composite" presStyleCnt="0"/>
      <dgm:spPr/>
      <dgm:t>
        <a:bodyPr/>
        <a:lstStyle/>
        <a:p>
          <a:endParaRPr lang="ru-RU"/>
        </a:p>
      </dgm:t>
    </dgm:pt>
    <dgm:pt modelId="{8B729B4C-01A0-4C70-8B56-84A32B3384E5}" type="pres">
      <dgm:prSet presAssocID="{0E6B55DE-D370-4429-9152-FC7C948845C6}" presName="parentText" presStyleLbl="alignNode1" presStyleIdx="9" presStyleCnt="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8AD8EE-3497-4B5C-8F82-71F634CED2D8}" type="pres">
      <dgm:prSet presAssocID="{0E6B55DE-D370-4429-9152-FC7C948845C6}" presName="descendantText" presStyleLbl="alignAcc1" presStyleIdx="9" presStyleCnt="14" custLinFactNeighborY="41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0B83E7-2F50-495E-A5B8-51B34C0661A2}" type="pres">
      <dgm:prSet presAssocID="{74761163-D09C-4334-AF2D-3DA928AF9EDF}" presName="sp" presStyleCnt="0"/>
      <dgm:spPr/>
      <dgm:t>
        <a:bodyPr/>
        <a:lstStyle/>
        <a:p>
          <a:endParaRPr lang="ru-RU"/>
        </a:p>
      </dgm:t>
    </dgm:pt>
    <dgm:pt modelId="{827D7B6F-C2BE-4118-AD99-BA167134199F}" type="pres">
      <dgm:prSet presAssocID="{03204F3D-3985-418A-A913-89EB14970EE5}" presName="composite" presStyleCnt="0"/>
      <dgm:spPr/>
      <dgm:t>
        <a:bodyPr/>
        <a:lstStyle/>
        <a:p>
          <a:endParaRPr lang="ru-RU"/>
        </a:p>
      </dgm:t>
    </dgm:pt>
    <dgm:pt modelId="{8604E975-C367-4837-9731-E1BF28B05147}" type="pres">
      <dgm:prSet presAssocID="{03204F3D-3985-418A-A913-89EB14970EE5}" presName="parentText" presStyleLbl="alignNode1" presStyleIdx="10" presStyleCnt="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09DA4B-43E0-42C7-92F5-BD296C9DBA76}" type="pres">
      <dgm:prSet presAssocID="{03204F3D-3985-418A-A913-89EB14970EE5}" presName="descendantText" presStyleLbl="alignAcc1" presStyleIdx="10" presStyleCnt="14" custLinFactNeighborY="41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06C08C-0722-420D-91D0-8F128A10DAE4}" type="pres">
      <dgm:prSet presAssocID="{5E4FAFED-6C46-4D6B-9C7F-9C88D67587FD}" presName="sp" presStyleCnt="0"/>
      <dgm:spPr/>
      <dgm:t>
        <a:bodyPr/>
        <a:lstStyle/>
        <a:p>
          <a:endParaRPr lang="ru-RU"/>
        </a:p>
      </dgm:t>
    </dgm:pt>
    <dgm:pt modelId="{D5ABC61B-A2FA-4B0D-A59D-E084F8EB8785}" type="pres">
      <dgm:prSet presAssocID="{984DAE3E-ED63-404B-87C7-64C6413E8822}" presName="composite" presStyleCnt="0"/>
      <dgm:spPr/>
    </dgm:pt>
    <dgm:pt modelId="{45C957AB-7129-4F86-A6E7-9808C43EEE2F}" type="pres">
      <dgm:prSet presAssocID="{984DAE3E-ED63-404B-87C7-64C6413E8822}" presName="parentText" presStyleLbl="alignNode1" presStyleIdx="11" presStyleCnt="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B80CA3-68CE-4A0B-ABEA-3FD261004872}" type="pres">
      <dgm:prSet presAssocID="{984DAE3E-ED63-404B-87C7-64C6413E8822}" presName="descendantText" presStyleLbl="alignAcc1" presStyleIdx="11" presStyleCnt="14" custLinFactNeighborX="2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9FB8DF-CF72-493C-AA86-96D3673EDC34}" type="pres">
      <dgm:prSet presAssocID="{2293D867-25C2-4261-9177-CD734826108A}" presName="sp" presStyleCnt="0"/>
      <dgm:spPr/>
    </dgm:pt>
    <dgm:pt modelId="{2A2B7EF2-3293-42BE-8A03-A05463FA5DD8}" type="pres">
      <dgm:prSet presAssocID="{5A363DAB-EF26-4B52-9035-D5E986A92267}" presName="composite" presStyleCnt="0"/>
      <dgm:spPr/>
    </dgm:pt>
    <dgm:pt modelId="{2E9AD977-A9E0-4E05-A514-85240FCEC746}" type="pres">
      <dgm:prSet presAssocID="{5A363DAB-EF26-4B52-9035-D5E986A92267}" presName="parentText" presStyleLbl="alignNode1" presStyleIdx="12" presStyleCnt="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30D663-1735-415C-A849-00D0602DE11B}" type="pres">
      <dgm:prSet presAssocID="{5A363DAB-EF26-4B52-9035-D5E986A92267}" presName="descendantText" presStyleLbl="alignAcc1" presStyleIdx="12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F8AD83-EBB7-4306-9620-3AB669B5285A}" type="pres">
      <dgm:prSet presAssocID="{80C6956C-F588-4761-B522-7DBDCFE4941F}" presName="sp" presStyleCnt="0"/>
      <dgm:spPr/>
    </dgm:pt>
    <dgm:pt modelId="{85D7A686-F5B3-4349-9BFD-9D9B47F38633}" type="pres">
      <dgm:prSet presAssocID="{E2559594-29C6-4566-ADBA-AB5ECA9EA8DC}" presName="composite" presStyleCnt="0"/>
      <dgm:spPr/>
    </dgm:pt>
    <dgm:pt modelId="{8C4A6A85-9BC9-4DAE-827C-C4AB53B4E421}" type="pres">
      <dgm:prSet presAssocID="{E2559594-29C6-4566-ADBA-AB5ECA9EA8DC}" presName="parentText" presStyleLbl="alignNode1" presStyleIdx="13" presStyleCnt="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A5AE65-405C-4F66-87F5-BE9653752503}" type="pres">
      <dgm:prSet presAssocID="{E2559594-29C6-4566-ADBA-AB5ECA9EA8DC}" presName="descendantText" presStyleLbl="alignAcc1" presStyleIdx="13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F0D5A14-2D8C-4A47-94D4-D7D4B64B1A83}" type="presOf" srcId="{D732A7D4-2CA9-4BEB-8E88-1706CE4A8B03}" destId="{211EE979-8C90-4A10-B30D-7A28B69E34F5}" srcOrd="0" destOrd="0" presId="urn:microsoft.com/office/officeart/2005/8/layout/chevron2"/>
    <dgm:cxn modelId="{8CEE2C5D-399C-4554-8114-85682CB34C18}" type="presOf" srcId="{B92C9499-19BC-4DC1-8DF7-B37D564B681A}" destId="{0C30D663-1735-415C-A849-00D0602DE11B}" srcOrd="0" destOrd="0" presId="urn:microsoft.com/office/officeart/2005/8/layout/chevron2"/>
    <dgm:cxn modelId="{44C1EB51-02A7-498F-B4FE-5CACF9C017A4}" type="presOf" srcId="{F74928A4-1DC4-4598-86A9-0E3408E08E6B}" destId="{29967834-31CD-4AEC-8EC7-7BA5F3926B23}" srcOrd="0" destOrd="0" presId="urn:microsoft.com/office/officeart/2005/8/layout/chevron2"/>
    <dgm:cxn modelId="{9B0C9736-48A4-49BB-9E70-EB5E28D619ED}" type="presOf" srcId="{F22D7841-0627-48E2-BEF2-832087A00C0F}" destId="{2109DA4B-43E0-42C7-92F5-BD296C9DBA76}" srcOrd="0" destOrd="0" presId="urn:microsoft.com/office/officeart/2005/8/layout/chevron2"/>
    <dgm:cxn modelId="{D900C9E8-DADC-48E6-BAFE-B9B31B1B3CC9}" type="presOf" srcId="{773A62AF-B3E6-4CBE-8D73-638FD44D163A}" destId="{3528E648-81F7-4932-B37E-D1EAB99BC7C2}" srcOrd="0" destOrd="0" presId="urn:microsoft.com/office/officeart/2005/8/layout/chevron2"/>
    <dgm:cxn modelId="{AC266FB5-FD97-40AE-8B21-ECFE0BEDC209}" type="presOf" srcId="{C062B2C8-BDF4-414D-8348-3513441B90D1}" destId="{E324C33A-C19C-41D2-AAA8-0D6B2105C4E0}" srcOrd="0" destOrd="0" presId="urn:microsoft.com/office/officeart/2005/8/layout/chevron2"/>
    <dgm:cxn modelId="{FC2C2D74-83ED-4F9C-9F0F-E02D8F12392E}" srcId="{F16726BD-7D84-417D-9608-AA35F0AEFB66}" destId="{CC484F74-B388-47AC-B3A9-76C473DFB70F}" srcOrd="0" destOrd="0" parTransId="{8E30D0C9-E496-400D-B7D0-61593D2E70D4}" sibTransId="{14030BEF-0B10-455E-97D5-CC6BEDFA1D5C}"/>
    <dgm:cxn modelId="{E45B82D8-2F26-429D-83FF-DB6D9E57FA39}" srcId="{42097AF6-E85C-4A49-A4F0-8F00E574C765}" destId="{DC6ED89A-CE1F-456B-8516-4371D9EB4706}" srcOrd="3" destOrd="0" parTransId="{383C6496-2AB5-4C07-9617-9C5A10B8515B}" sibTransId="{6FA86D85-D52A-441F-B63D-5EE7BF2FC009}"/>
    <dgm:cxn modelId="{7049424B-DF59-49A5-B7DF-32429B4D4FB4}" type="presOf" srcId="{0E6B55DE-D370-4429-9152-FC7C948845C6}" destId="{8B729B4C-01A0-4C70-8B56-84A32B3384E5}" srcOrd="0" destOrd="0" presId="urn:microsoft.com/office/officeart/2005/8/layout/chevron2"/>
    <dgm:cxn modelId="{69F688C0-8DD4-40BF-BF8D-506AE511D4C3}" type="presOf" srcId="{A5EEE186-CBBB-4464-B5CB-11E5387E5EEE}" destId="{168AD8EE-3497-4B5C-8F82-71F634CED2D8}" srcOrd="0" destOrd="0" presId="urn:microsoft.com/office/officeart/2005/8/layout/chevron2"/>
    <dgm:cxn modelId="{E451C7F2-6C4D-4363-85F2-B6126CF7475A}" type="presOf" srcId="{194A1E6B-44AD-4922-950B-680E167EFABB}" destId="{4F8FB44F-C336-4684-91A4-7285B77BACE2}" srcOrd="0" destOrd="0" presId="urn:microsoft.com/office/officeart/2005/8/layout/chevron2"/>
    <dgm:cxn modelId="{D0531CC5-2BF9-4D7D-9A1E-724DFBF2F7D3}" srcId="{773A62AF-B3E6-4CBE-8D73-638FD44D163A}" destId="{F74928A4-1DC4-4598-86A9-0E3408E08E6B}" srcOrd="0" destOrd="0" parTransId="{A1CBC14B-540B-42B7-A3DF-49EB80E00D17}" sibTransId="{CC59221A-8774-4DEF-BCDF-6EDBA50F1697}"/>
    <dgm:cxn modelId="{6D453742-0480-4E4B-A857-2818BC112A78}" srcId="{D732A7D4-2CA9-4BEB-8E88-1706CE4A8B03}" destId="{105888A2-279A-42FB-BB69-EE0FF2BBD979}" srcOrd="0" destOrd="0" parTransId="{F6703D79-2F9F-405C-BCF2-0973E619C5C5}" sibTransId="{38A4DBB9-75A1-41C1-ACC1-8C4B5E594F7F}"/>
    <dgm:cxn modelId="{F720B11D-DC27-410F-959C-356BB31FD895}" srcId="{792D7CEA-241E-496B-9510-3830CD27DAD8}" destId="{50854FCA-124F-4E82-926F-96817E661531}" srcOrd="0" destOrd="0" parTransId="{D781C516-5145-4FF2-991A-BAA31AE86CEB}" sibTransId="{B9C3F097-4773-4128-909C-856D870BA349}"/>
    <dgm:cxn modelId="{39D943E0-4D55-4D41-A6B8-86472AFA1A0A}" type="presOf" srcId="{50854FCA-124F-4E82-926F-96817E661531}" destId="{1858EF20-DA22-4534-BDC9-7C1B3C3C2055}" srcOrd="0" destOrd="0" presId="urn:microsoft.com/office/officeart/2005/8/layout/chevron2"/>
    <dgm:cxn modelId="{69FA11A0-4AE6-4457-9810-7B5FFCA8C1C3}" type="presOf" srcId="{DBDE3B10-3974-4023-B297-ACBFDC2FDEA2}" destId="{D3FA0B1B-4FB6-4D9F-B95C-25FC69EA1F1E}" srcOrd="0" destOrd="0" presId="urn:microsoft.com/office/officeart/2005/8/layout/chevron2"/>
    <dgm:cxn modelId="{531BD5CA-55A4-4CEC-9F2B-021CEDA4BE1A}" srcId="{42097AF6-E85C-4A49-A4F0-8F00E574C765}" destId="{194A1E6B-44AD-4922-950B-680E167EFABB}" srcOrd="6" destOrd="0" parTransId="{A03AF130-9A40-4A97-8A87-B58DFB065326}" sibTransId="{2B949EFF-AF75-4CAF-9C2A-68F5B06E6B89}"/>
    <dgm:cxn modelId="{E10D8ED7-6D1F-408A-AC6E-A910D955D9E7}" srcId="{42097AF6-E85C-4A49-A4F0-8F00E574C765}" destId="{792D7CEA-241E-496B-9510-3830CD27DAD8}" srcOrd="8" destOrd="0" parTransId="{C9B4AB05-888A-4E72-8702-5395C97B44E8}" sibTransId="{E3285CC8-CC0A-471C-B804-6A80B352E9BE}"/>
    <dgm:cxn modelId="{13E2B759-6DDB-4DA4-9B31-25FB32D31F41}" type="presOf" srcId="{DC6ED89A-CE1F-456B-8516-4371D9EB4706}" destId="{1443FA76-53B7-4DE0-89A6-F56B47F51F46}" srcOrd="0" destOrd="0" presId="urn:microsoft.com/office/officeart/2005/8/layout/chevron2"/>
    <dgm:cxn modelId="{9EB417B0-2715-41CC-8DE5-7245E161A40A}" srcId="{03204F3D-3985-418A-A913-89EB14970EE5}" destId="{F22D7841-0627-48E2-BEF2-832087A00C0F}" srcOrd="0" destOrd="0" parTransId="{BA5EB202-10B2-4688-94C9-1D0A8E7022EA}" sibTransId="{6005A36A-676C-4DB4-80B3-6617629DF1F0}"/>
    <dgm:cxn modelId="{2F0C3C06-19EF-47FD-B8D1-548ADDEF4A11}" srcId="{42097AF6-E85C-4A49-A4F0-8F00E574C765}" destId="{E2559594-29C6-4566-ADBA-AB5ECA9EA8DC}" srcOrd="13" destOrd="0" parTransId="{53105F81-F967-4033-BDBA-83E5E3488799}" sibTransId="{A514F43B-3B0A-4621-9048-4177BB7CB4E4}"/>
    <dgm:cxn modelId="{5C3F191E-916E-45E1-A972-8281E605BB76}" srcId="{194A1E6B-44AD-4922-950B-680E167EFABB}" destId="{1C61A143-1F59-4925-970A-988110F80414}" srcOrd="0" destOrd="0" parTransId="{0F60F5DB-E694-4B25-9F97-AF0250D41477}" sibTransId="{074F5CB2-DBA2-4899-B7EA-DC410FA74CC9}"/>
    <dgm:cxn modelId="{ED38C6CA-FAF3-4083-BD77-0080EF7E153C}" type="presOf" srcId="{50C6AA20-EF4B-47DB-B6CF-7D937145F41C}" destId="{FBB80CA3-68CE-4A0B-ABEA-3FD261004872}" srcOrd="0" destOrd="0" presId="urn:microsoft.com/office/officeart/2005/8/layout/chevron2"/>
    <dgm:cxn modelId="{672AED7C-0875-4E8D-A6F9-0195602C5E89}" srcId="{42097AF6-E85C-4A49-A4F0-8F00E574C765}" destId="{984DAE3E-ED63-404B-87C7-64C6413E8822}" srcOrd="11" destOrd="0" parTransId="{578BD1AC-90BF-4943-8615-1B5B850205BF}" sibTransId="{2293D867-25C2-4261-9177-CD734826108A}"/>
    <dgm:cxn modelId="{5997A4F7-3C81-4A94-A420-CA2B74397428}" srcId="{42097AF6-E85C-4A49-A4F0-8F00E574C765}" destId="{BA37EC5B-8A6D-46E9-99E4-74EE5849627C}" srcOrd="1" destOrd="0" parTransId="{1A571237-F774-425F-86A3-40B5AAFD0C1C}" sibTransId="{0E21BCDB-2F96-4F31-87A8-6C7DB3C94BE6}"/>
    <dgm:cxn modelId="{723153EA-0034-45E2-ABFE-27DD25FF7B0E}" srcId="{DBDE3B10-3974-4023-B297-ACBFDC2FDEA2}" destId="{BE15D323-B450-46C9-BC5C-E60A0C6CF7E7}" srcOrd="0" destOrd="0" parTransId="{646B3588-82E1-43DA-9B3F-F709CC21BF35}" sibTransId="{2232FB2F-9668-49AE-9307-24FE0B60131C}"/>
    <dgm:cxn modelId="{C9E74C08-F432-4DA4-AC44-4E091752DC89}" type="presOf" srcId="{E2559594-29C6-4566-ADBA-AB5ECA9EA8DC}" destId="{8C4A6A85-9BC9-4DAE-827C-C4AB53B4E421}" srcOrd="0" destOrd="0" presId="urn:microsoft.com/office/officeart/2005/8/layout/chevron2"/>
    <dgm:cxn modelId="{20CE3BC5-4503-4E26-A4D0-659FCA7A4AB1}" srcId="{42097AF6-E85C-4A49-A4F0-8F00E574C765}" destId="{F16726BD-7D84-417D-9608-AA35F0AEFB66}" srcOrd="0" destOrd="0" parTransId="{75A6D295-67BD-449F-9828-BA3EEECB968D}" sibTransId="{2E6248AF-A266-4058-8344-F3CA985213D3}"/>
    <dgm:cxn modelId="{9251776C-2B53-4C85-B592-63795A795CF7}" type="presOf" srcId="{334E5339-F522-406F-9DB1-60E30C20ED60}" destId="{5BA5AE65-405C-4F66-87F5-BE9653752503}" srcOrd="0" destOrd="0" presId="urn:microsoft.com/office/officeart/2005/8/layout/chevron2"/>
    <dgm:cxn modelId="{5D08AF47-6A3F-4C6E-8193-854CDD5730D9}" type="presOf" srcId="{792D7CEA-241E-496B-9510-3830CD27DAD8}" destId="{A58B5B23-4C30-4F7B-B841-0D1B414D8C38}" srcOrd="0" destOrd="0" presId="urn:microsoft.com/office/officeart/2005/8/layout/chevron2"/>
    <dgm:cxn modelId="{4675918B-1357-493D-8669-C2FE85EC91F8}" srcId="{984DAE3E-ED63-404B-87C7-64C6413E8822}" destId="{50C6AA20-EF4B-47DB-B6CF-7D937145F41C}" srcOrd="0" destOrd="0" parTransId="{CB8A0160-2B62-4422-8A7D-B7E70869AC38}" sibTransId="{A6675E92-B414-4BAC-8E2A-8880210EA7FD}"/>
    <dgm:cxn modelId="{9A8E1927-FD8B-499D-90D5-9357533551DD}" type="presOf" srcId="{03204F3D-3985-418A-A913-89EB14970EE5}" destId="{8604E975-C367-4837-9731-E1BF28B05147}" srcOrd="0" destOrd="0" presId="urn:microsoft.com/office/officeart/2005/8/layout/chevron2"/>
    <dgm:cxn modelId="{61B62985-4304-42AB-A8C1-EF94C8997A0F}" type="presOf" srcId="{5A363DAB-EF26-4B52-9035-D5E986A92267}" destId="{2E9AD977-A9E0-4E05-A514-85240FCEC746}" srcOrd="0" destOrd="0" presId="urn:microsoft.com/office/officeart/2005/8/layout/chevron2"/>
    <dgm:cxn modelId="{A77E9649-68AF-45B5-8552-EC36C86FF272}" type="presOf" srcId="{105888A2-279A-42FB-BB69-EE0FF2BBD979}" destId="{10C6F052-1997-42E7-9887-284498464A09}" srcOrd="0" destOrd="0" presId="urn:microsoft.com/office/officeart/2005/8/layout/chevron2"/>
    <dgm:cxn modelId="{A6238167-B556-4B37-AF25-DAF0D990BE5A}" srcId="{42097AF6-E85C-4A49-A4F0-8F00E574C765}" destId="{5A363DAB-EF26-4B52-9035-D5E986A92267}" srcOrd="12" destOrd="0" parTransId="{0692FDBA-61D6-4DEC-BE52-EEEB870E513D}" sibTransId="{80C6956C-F588-4761-B522-7DBDCFE4941F}"/>
    <dgm:cxn modelId="{604081FA-8284-47E0-AA3E-69977205255A}" type="presOf" srcId="{80AA942C-8795-44D8-8675-18F925B54AD0}" destId="{B70C68BF-1545-439D-8BDC-6B3653B6F2C7}" srcOrd="0" destOrd="0" presId="urn:microsoft.com/office/officeart/2005/8/layout/chevron2"/>
    <dgm:cxn modelId="{252A31FA-0A2B-4698-AAD4-4ED5B35C2E79}" srcId="{E2559594-29C6-4566-ADBA-AB5ECA9EA8DC}" destId="{334E5339-F522-406F-9DB1-60E30C20ED60}" srcOrd="0" destOrd="0" parTransId="{E3364846-BD68-4DF1-91A4-22FC7D3D4D8D}" sibTransId="{8F64236E-6A41-41E8-A78D-52E090F1DDAB}"/>
    <dgm:cxn modelId="{AE7C6AD4-71BB-4530-93A0-414FF92A25CB}" srcId="{42097AF6-E85C-4A49-A4F0-8F00E574C765}" destId="{03204F3D-3985-418A-A913-89EB14970EE5}" srcOrd="10" destOrd="0" parTransId="{B5BEFF30-3B9A-4480-8A2F-DA97DD29FECE}" sibTransId="{5E4FAFED-6C46-4D6B-9C7F-9C88D67587FD}"/>
    <dgm:cxn modelId="{902C1789-B621-4013-8FB5-A3C4F7090242}" srcId="{0E6B55DE-D370-4429-9152-FC7C948845C6}" destId="{A5EEE186-CBBB-4464-B5CB-11E5387E5EEE}" srcOrd="0" destOrd="0" parTransId="{CB1D9C4E-A245-4A2F-BE74-FABB86B25B5B}" sibTransId="{A9F951F2-8B2C-488E-A761-67569E057EAE}"/>
    <dgm:cxn modelId="{F0D5E9AC-80AC-4B96-BA6C-F79A2FFE03E8}" srcId="{BA37EC5B-8A6D-46E9-99E4-74EE5849627C}" destId="{0C7970EE-A8C0-4412-AB2F-A764F69D6EEC}" srcOrd="0" destOrd="0" parTransId="{A79C909A-49EA-4E3B-B261-AD3144B33EC7}" sibTransId="{9382B242-C7FE-4F75-8254-FEF7E36A67EA}"/>
    <dgm:cxn modelId="{D3B547F1-D5AE-4EF7-B4DF-77D5E7B0F5DC}" type="presOf" srcId="{42097AF6-E85C-4A49-A4F0-8F00E574C765}" destId="{609E2631-7FC3-4136-A0EC-B9F5861F870A}" srcOrd="0" destOrd="0" presId="urn:microsoft.com/office/officeart/2005/8/layout/chevron2"/>
    <dgm:cxn modelId="{FE62F6B7-17F1-440B-9A46-7E6F268A378C}" srcId="{42097AF6-E85C-4A49-A4F0-8F00E574C765}" destId="{773A62AF-B3E6-4CBE-8D73-638FD44D163A}" srcOrd="5" destOrd="0" parTransId="{BC35AE98-8F3B-42A2-A93A-C93366DE9F01}" sibTransId="{560D9DCC-93A1-406D-ACF1-4131F020C8C6}"/>
    <dgm:cxn modelId="{71E69210-1B12-4F60-82DF-41600A696B9A}" srcId="{C062B2C8-BDF4-414D-8348-3513441B90D1}" destId="{80AA942C-8795-44D8-8675-18F925B54AD0}" srcOrd="0" destOrd="0" parTransId="{8C097968-AFDD-42B3-9E92-E21FECC1E041}" sibTransId="{8334C665-8BA1-4FD8-A2E2-354BA6784F5E}"/>
    <dgm:cxn modelId="{26E82778-525A-4510-BBF1-CA9AF1CCDA3A}" srcId="{DC6ED89A-CE1F-456B-8516-4371D9EB4706}" destId="{E49602F2-DC7B-489B-9EE6-C1141038C3C7}" srcOrd="0" destOrd="0" parTransId="{9B2865C1-AE55-4CB3-9A4C-FFA06CBF832C}" sibTransId="{8CF34F78-5269-4FCC-B02A-AF1127B00F3B}"/>
    <dgm:cxn modelId="{AE9812CB-26FB-480A-9C6C-F36BDF21B67B}" type="presOf" srcId="{1C61A143-1F59-4925-970A-988110F80414}" destId="{D8DFA449-267E-49D6-B0D1-F7379FF290C6}" srcOrd="0" destOrd="0" presId="urn:microsoft.com/office/officeart/2005/8/layout/chevron2"/>
    <dgm:cxn modelId="{F6B32F69-54C6-40B5-A2BF-19BD1B91856E}" type="presOf" srcId="{E49602F2-DC7B-489B-9EE6-C1141038C3C7}" destId="{048349D8-E3DA-4E0A-A35D-E5B009C9AB07}" srcOrd="0" destOrd="0" presId="urn:microsoft.com/office/officeart/2005/8/layout/chevron2"/>
    <dgm:cxn modelId="{51013EA5-AA71-4657-855D-7A0E46B8087C}" type="presOf" srcId="{CC484F74-B388-47AC-B3A9-76C473DFB70F}" destId="{102DCAE5-4BBF-4DAD-8DF5-A583CDA0E52D}" srcOrd="0" destOrd="0" presId="urn:microsoft.com/office/officeart/2005/8/layout/chevron2"/>
    <dgm:cxn modelId="{0D51D4C7-2728-4795-8464-6ADB85ED1FF1}" srcId="{42097AF6-E85C-4A49-A4F0-8F00E574C765}" destId="{C062B2C8-BDF4-414D-8348-3513441B90D1}" srcOrd="7" destOrd="0" parTransId="{E763EB39-570C-4D0A-AF88-2363E2629167}" sibTransId="{BFFB9CB1-468F-4BBF-9FFD-79D36A9EE403}"/>
    <dgm:cxn modelId="{5B922DAB-70C1-4F55-BC12-02A2B49D6AF0}" type="presOf" srcId="{984DAE3E-ED63-404B-87C7-64C6413E8822}" destId="{45C957AB-7129-4F86-A6E7-9808C43EEE2F}" srcOrd="0" destOrd="0" presId="urn:microsoft.com/office/officeart/2005/8/layout/chevron2"/>
    <dgm:cxn modelId="{6A788CEC-3912-46D3-84F7-08A44D54A777}" type="presOf" srcId="{BE15D323-B450-46C9-BC5C-E60A0C6CF7E7}" destId="{72717668-1E68-405A-9CA9-9F5B684CE801}" srcOrd="0" destOrd="0" presId="urn:microsoft.com/office/officeart/2005/8/layout/chevron2"/>
    <dgm:cxn modelId="{1F404C11-00ED-4E8E-8DA1-6B8319A74DD1}" type="presOf" srcId="{F16726BD-7D84-417D-9608-AA35F0AEFB66}" destId="{394427C0-6823-4973-BBAD-4A30E44D988D}" srcOrd="0" destOrd="0" presId="urn:microsoft.com/office/officeart/2005/8/layout/chevron2"/>
    <dgm:cxn modelId="{ADB7C330-4B4E-48EB-BF81-3D9F440DF75A}" srcId="{5A363DAB-EF26-4B52-9035-D5E986A92267}" destId="{B92C9499-19BC-4DC1-8DF7-B37D564B681A}" srcOrd="0" destOrd="0" parTransId="{23BD3683-4DD2-4FD4-AB58-4257F35745FD}" sibTransId="{5E8D2F2B-8E49-49E3-A35F-D7C2B09956EE}"/>
    <dgm:cxn modelId="{2D6FFA06-CA16-47FF-8671-57B777100D88}" srcId="{42097AF6-E85C-4A49-A4F0-8F00E574C765}" destId="{D732A7D4-2CA9-4BEB-8E88-1706CE4A8B03}" srcOrd="2" destOrd="0" parTransId="{B7165940-E439-4576-9CA2-EFEFA3EE8A5A}" sibTransId="{7AB34254-9765-46D2-AFF1-144337F100D2}"/>
    <dgm:cxn modelId="{36D0B5B9-ECE0-485B-94B0-94803A9EB3F4}" type="presOf" srcId="{BA37EC5B-8A6D-46E9-99E4-74EE5849627C}" destId="{0745D867-7BFE-4A59-AAEA-039A8D45F463}" srcOrd="0" destOrd="0" presId="urn:microsoft.com/office/officeart/2005/8/layout/chevron2"/>
    <dgm:cxn modelId="{95199AC6-B746-477C-BDA5-F9BC9305EC82}" srcId="{42097AF6-E85C-4A49-A4F0-8F00E574C765}" destId="{DBDE3B10-3974-4023-B297-ACBFDC2FDEA2}" srcOrd="4" destOrd="0" parTransId="{CC1B3F3B-835D-4487-9D45-50DBAB2EC0D8}" sibTransId="{9C183B64-F95D-4591-A167-252D51DDAFD2}"/>
    <dgm:cxn modelId="{1B3710EA-0367-45AD-A1B3-4F6579FD457A}" srcId="{42097AF6-E85C-4A49-A4F0-8F00E574C765}" destId="{0E6B55DE-D370-4429-9152-FC7C948845C6}" srcOrd="9" destOrd="0" parTransId="{CB95D687-A551-43F2-9F3D-FA8DC1EC6581}" sibTransId="{74761163-D09C-4334-AF2D-3DA928AF9EDF}"/>
    <dgm:cxn modelId="{9458067C-3D4A-4717-951B-CCA20029F86E}" type="presOf" srcId="{0C7970EE-A8C0-4412-AB2F-A764F69D6EEC}" destId="{10173F91-E559-42D3-861C-DF74FA1CC1E5}" srcOrd="0" destOrd="0" presId="urn:microsoft.com/office/officeart/2005/8/layout/chevron2"/>
    <dgm:cxn modelId="{FF5C7465-54BD-4E8D-9189-4BA29CC61DFB}" type="presParOf" srcId="{609E2631-7FC3-4136-A0EC-B9F5861F870A}" destId="{DAD27057-609E-4248-9699-D48A6125EC56}" srcOrd="0" destOrd="0" presId="urn:microsoft.com/office/officeart/2005/8/layout/chevron2"/>
    <dgm:cxn modelId="{A1F028F5-04D0-4129-AA5E-A36FB580EA74}" type="presParOf" srcId="{DAD27057-609E-4248-9699-D48A6125EC56}" destId="{394427C0-6823-4973-BBAD-4A30E44D988D}" srcOrd="0" destOrd="0" presId="urn:microsoft.com/office/officeart/2005/8/layout/chevron2"/>
    <dgm:cxn modelId="{AF951E7B-50AA-41C4-849A-8DA3D677F03F}" type="presParOf" srcId="{DAD27057-609E-4248-9699-D48A6125EC56}" destId="{102DCAE5-4BBF-4DAD-8DF5-A583CDA0E52D}" srcOrd="1" destOrd="0" presId="urn:microsoft.com/office/officeart/2005/8/layout/chevron2"/>
    <dgm:cxn modelId="{480D2C2D-62AC-4BBB-AE99-9C393021D6B8}" type="presParOf" srcId="{609E2631-7FC3-4136-A0EC-B9F5861F870A}" destId="{B97AE2B2-E4A4-4487-AD0D-CA1A990D1DAA}" srcOrd="1" destOrd="0" presId="urn:microsoft.com/office/officeart/2005/8/layout/chevron2"/>
    <dgm:cxn modelId="{A945BCFF-3736-4B27-9879-ECB19F5378C9}" type="presParOf" srcId="{609E2631-7FC3-4136-A0EC-B9F5861F870A}" destId="{ACC84DAB-E08A-48F0-BF42-1C0CA602FBF1}" srcOrd="2" destOrd="0" presId="urn:microsoft.com/office/officeart/2005/8/layout/chevron2"/>
    <dgm:cxn modelId="{BCA5B1FF-7A81-47A8-AB1A-D8ED9BC6A9A5}" type="presParOf" srcId="{ACC84DAB-E08A-48F0-BF42-1C0CA602FBF1}" destId="{0745D867-7BFE-4A59-AAEA-039A8D45F463}" srcOrd="0" destOrd="0" presId="urn:microsoft.com/office/officeart/2005/8/layout/chevron2"/>
    <dgm:cxn modelId="{644C442E-8C7A-49B2-8503-66F124D5EF27}" type="presParOf" srcId="{ACC84DAB-E08A-48F0-BF42-1C0CA602FBF1}" destId="{10173F91-E559-42D3-861C-DF74FA1CC1E5}" srcOrd="1" destOrd="0" presId="urn:microsoft.com/office/officeart/2005/8/layout/chevron2"/>
    <dgm:cxn modelId="{7ACBC701-1C70-4584-BF36-5462C9261CE7}" type="presParOf" srcId="{609E2631-7FC3-4136-A0EC-B9F5861F870A}" destId="{16AE8E49-FD7E-4417-8821-1A6481B7CBFC}" srcOrd="3" destOrd="0" presId="urn:microsoft.com/office/officeart/2005/8/layout/chevron2"/>
    <dgm:cxn modelId="{9D8B95B1-9B48-426A-9CC5-65B58A606E0F}" type="presParOf" srcId="{609E2631-7FC3-4136-A0EC-B9F5861F870A}" destId="{45791124-36FE-4924-B06F-B0D1F972CD12}" srcOrd="4" destOrd="0" presId="urn:microsoft.com/office/officeart/2005/8/layout/chevron2"/>
    <dgm:cxn modelId="{554AE75E-9E78-40CE-A419-DABD3DC5BA3E}" type="presParOf" srcId="{45791124-36FE-4924-B06F-B0D1F972CD12}" destId="{211EE979-8C90-4A10-B30D-7A28B69E34F5}" srcOrd="0" destOrd="0" presId="urn:microsoft.com/office/officeart/2005/8/layout/chevron2"/>
    <dgm:cxn modelId="{52DCA290-AFFA-4AAA-AE84-6CCAA9EB8D71}" type="presParOf" srcId="{45791124-36FE-4924-B06F-B0D1F972CD12}" destId="{10C6F052-1997-42E7-9887-284498464A09}" srcOrd="1" destOrd="0" presId="urn:microsoft.com/office/officeart/2005/8/layout/chevron2"/>
    <dgm:cxn modelId="{C467BD94-B7D3-409F-A56D-670145B39A77}" type="presParOf" srcId="{609E2631-7FC3-4136-A0EC-B9F5861F870A}" destId="{5D65A9E8-5427-4B8F-9558-A14A2CE846CC}" srcOrd="5" destOrd="0" presId="urn:microsoft.com/office/officeart/2005/8/layout/chevron2"/>
    <dgm:cxn modelId="{190B4354-C79B-4E7A-9113-E9749DC4BB01}" type="presParOf" srcId="{609E2631-7FC3-4136-A0EC-B9F5861F870A}" destId="{6B09BD78-BE67-4E12-A90C-CDB9E023BBEA}" srcOrd="6" destOrd="0" presId="urn:microsoft.com/office/officeart/2005/8/layout/chevron2"/>
    <dgm:cxn modelId="{635C65CA-0154-42E4-8375-FB9DB489131F}" type="presParOf" srcId="{6B09BD78-BE67-4E12-A90C-CDB9E023BBEA}" destId="{1443FA76-53B7-4DE0-89A6-F56B47F51F46}" srcOrd="0" destOrd="0" presId="urn:microsoft.com/office/officeart/2005/8/layout/chevron2"/>
    <dgm:cxn modelId="{447363BA-A4E3-4F52-8BDE-3698A205165C}" type="presParOf" srcId="{6B09BD78-BE67-4E12-A90C-CDB9E023BBEA}" destId="{048349D8-E3DA-4E0A-A35D-E5B009C9AB07}" srcOrd="1" destOrd="0" presId="urn:microsoft.com/office/officeart/2005/8/layout/chevron2"/>
    <dgm:cxn modelId="{B66E62CA-E59B-455D-B072-E11C60C8C9BD}" type="presParOf" srcId="{609E2631-7FC3-4136-A0EC-B9F5861F870A}" destId="{31D641CA-4EA4-4863-957D-6D3F46EC712C}" srcOrd="7" destOrd="0" presId="urn:microsoft.com/office/officeart/2005/8/layout/chevron2"/>
    <dgm:cxn modelId="{F18BB3EE-A9C1-4F64-B287-A7709AD134BF}" type="presParOf" srcId="{609E2631-7FC3-4136-A0EC-B9F5861F870A}" destId="{68C03CAC-92B5-4BEA-9221-933CE44A0458}" srcOrd="8" destOrd="0" presId="urn:microsoft.com/office/officeart/2005/8/layout/chevron2"/>
    <dgm:cxn modelId="{D3CCA2C5-6DED-4C78-AC92-8CE5FF716BFD}" type="presParOf" srcId="{68C03CAC-92B5-4BEA-9221-933CE44A0458}" destId="{D3FA0B1B-4FB6-4D9F-B95C-25FC69EA1F1E}" srcOrd="0" destOrd="0" presId="urn:microsoft.com/office/officeart/2005/8/layout/chevron2"/>
    <dgm:cxn modelId="{1956F227-0D9A-4E39-8964-0401DE7E4816}" type="presParOf" srcId="{68C03CAC-92B5-4BEA-9221-933CE44A0458}" destId="{72717668-1E68-405A-9CA9-9F5B684CE801}" srcOrd="1" destOrd="0" presId="urn:microsoft.com/office/officeart/2005/8/layout/chevron2"/>
    <dgm:cxn modelId="{19F7EE39-EF98-40B9-8A09-794FFAB28310}" type="presParOf" srcId="{609E2631-7FC3-4136-A0EC-B9F5861F870A}" destId="{5CFB8B3D-14B1-4C4A-ABE9-270AED7CEB13}" srcOrd="9" destOrd="0" presId="urn:microsoft.com/office/officeart/2005/8/layout/chevron2"/>
    <dgm:cxn modelId="{C2D1461C-07A5-4A89-BA3A-DEE8212E2565}" type="presParOf" srcId="{609E2631-7FC3-4136-A0EC-B9F5861F870A}" destId="{39C7F240-7677-41B3-A4F1-63F4F61659C6}" srcOrd="10" destOrd="0" presId="urn:microsoft.com/office/officeart/2005/8/layout/chevron2"/>
    <dgm:cxn modelId="{1E1F4019-308D-444E-84FB-E4F81C003746}" type="presParOf" srcId="{39C7F240-7677-41B3-A4F1-63F4F61659C6}" destId="{3528E648-81F7-4932-B37E-D1EAB99BC7C2}" srcOrd="0" destOrd="0" presId="urn:microsoft.com/office/officeart/2005/8/layout/chevron2"/>
    <dgm:cxn modelId="{CA3F16D9-9A20-49CC-A7D2-D967E38B98C9}" type="presParOf" srcId="{39C7F240-7677-41B3-A4F1-63F4F61659C6}" destId="{29967834-31CD-4AEC-8EC7-7BA5F3926B23}" srcOrd="1" destOrd="0" presId="urn:microsoft.com/office/officeart/2005/8/layout/chevron2"/>
    <dgm:cxn modelId="{1C34C622-E51B-409D-B005-5BA3438080FC}" type="presParOf" srcId="{609E2631-7FC3-4136-A0EC-B9F5861F870A}" destId="{498FE61E-5C08-4C62-A27B-F80F8D73A9D3}" srcOrd="11" destOrd="0" presId="urn:microsoft.com/office/officeart/2005/8/layout/chevron2"/>
    <dgm:cxn modelId="{604C0A58-66A0-4E44-AA78-1A1B803C3ADD}" type="presParOf" srcId="{609E2631-7FC3-4136-A0EC-B9F5861F870A}" destId="{BC5E8257-7B32-4268-A7A0-263E1065D00B}" srcOrd="12" destOrd="0" presId="urn:microsoft.com/office/officeart/2005/8/layout/chevron2"/>
    <dgm:cxn modelId="{E785E379-6FE0-4737-A27F-60FF475060F1}" type="presParOf" srcId="{BC5E8257-7B32-4268-A7A0-263E1065D00B}" destId="{4F8FB44F-C336-4684-91A4-7285B77BACE2}" srcOrd="0" destOrd="0" presId="urn:microsoft.com/office/officeart/2005/8/layout/chevron2"/>
    <dgm:cxn modelId="{BCB7E274-64CA-4B2D-9ADE-2A18A58698CB}" type="presParOf" srcId="{BC5E8257-7B32-4268-A7A0-263E1065D00B}" destId="{D8DFA449-267E-49D6-B0D1-F7379FF290C6}" srcOrd="1" destOrd="0" presId="urn:microsoft.com/office/officeart/2005/8/layout/chevron2"/>
    <dgm:cxn modelId="{621B5D21-651D-4F26-AA95-F5F97A18F6F1}" type="presParOf" srcId="{609E2631-7FC3-4136-A0EC-B9F5861F870A}" destId="{180CEFCD-8FF1-4521-8481-123148A129DF}" srcOrd="13" destOrd="0" presId="urn:microsoft.com/office/officeart/2005/8/layout/chevron2"/>
    <dgm:cxn modelId="{3E580115-ACCC-4BEF-9771-04E28E28416B}" type="presParOf" srcId="{609E2631-7FC3-4136-A0EC-B9F5861F870A}" destId="{274E729D-3A45-4BE7-8E6B-0C8776CE666F}" srcOrd="14" destOrd="0" presId="urn:microsoft.com/office/officeart/2005/8/layout/chevron2"/>
    <dgm:cxn modelId="{C8243206-A0B7-4C65-8A39-B14EF519B61B}" type="presParOf" srcId="{274E729D-3A45-4BE7-8E6B-0C8776CE666F}" destId="{E324C33A-C19C-41D2-AAA8-0D6B2105C4E0}" srcOrd="0" destOrd="0" presId="urn:microsoft.com/office/officeart/2005/8/layout/chevron2"/>
    <dgm:cxn modelId="{E6CEE544-6E0B-4D2D-A54A-9BA4250FC0BF}" type="presParOf" srcId="{274E729D-3A45-4BE7-8E6B-0C8776CE666F}" destId="{B70C68BF-1545-439D-8BDC-6B3653B6F2C7}" srcOrd="1" destOrd="0" presId="urn:microsoft.com/office/officeart/2005/8/layout/chevron2"/>
    <dgm:cxn modelId="{5594FF80-98B0-4E9F-92B6-D1B92BC6BE74}" type="presParOf" srcId="{609E2631-7FC3-4136-A0EC-B9F5861F870A}" destId="{DEA003E1-2E71-4465-AC05-34F3DCC1621B}" srcOrd="15" destOrd="0" presId="urn:microsoft.com/office/officeart/2005/8/layout/chevron2"/>
    <dgm:cxn modelId="{4DC38597-EFCD-4CAD-9C21-BBA594C65234}" type="presParOf" srcId="{609E2631-7FC3-4136-A0EC-B9F5861F870A}" destId="{B7633DDC-B6F7-49C9-8200-0DCBAA016BBF}" srcOrd="16" destOrd="0" presId="urn:microsoft.com/office/officeart/2005/8/layout/chevron2"/>
    <dgm:cxn modelId="{3377EB70-3ADC-417A-AED3-B1C3164A8419}" type="presParOf" srcId="{B7633DDC-B6F7-49C9-8200-0DCBAA016BBF}" destId="{A58B5B23-4C30-4F7B-B841-0D1B414D8C38}" srcOrd="0" destOrd="0" presId="urn:microsoft.com/office/officeart/2005/8/layout/chevron2"/>
    <dgm:cxn modelId="{8B317AB0-00A9-432A-BF64-93928F173234}" type="presParOf" srcId="{B7633DDC-B6F7-49C9-8200-0DCBAA016BBF}" destId="{1858EF20-DA22-4534-BDC9-7C1B3C3C2055}" srcOrd="1" destOrd="0" presId="urn:microsoft.com/office/officeart/2005/8/layout/chevron2"/>
    <dgm:cxn modelId="{2A85A04F-133D-4AF1-B0FC-53F7EC20A794}" type="presParOf" srcId="{609E2631-7FC3-4136-A0EC-B9F5861F870A}" destId="{16958FD3-15FE-487D-BA3F-A5DEA4BE9370}" srcOrd="17" destOrd="0" presId="urn:microsoft.com/office/officeart/2005/8/layout/chevron2"/>
    <dgm:cxn modelId="{523C10BA-CBA8-443F-9FEF-CC93163C44C3}" type="presParOf" srcId="{609E2631-7FC3-4136-A0EC-B9F5861F870A}" destId="{8015A24B-F28F-43FD-AD43-264BD1AE510E}" srcOrd="18" destOrd="0" presId="urn:microsoft.com/office/officeart/2005/8/layout/chevron2"/>
    <dgm:cxn modelId="{49E90B63-A099-4551-9426-57EB1BAA3D03}" type="presParOf" srcId="{8015A24B-F28F-43FD-AD43-264BD1AE510E}" destId="{8B729B4C-01A0-4C70-8B56-84A32B3384E5}" srcOrd="0" destOrd="0" presId="urn:microsoft.com/office/officeart/2005/8/layout/chevron2"/>
    <dgm:cxn modelId="{8BE028B8-DC16-4DFF-BD7C-396492A72691}" type="presParOf" srcId="{8015A24B-F28F-43FD-AD43-264BD1AE510E}" destId="{168AD8EE-3497-4B5C-8F82-71F634CED2D8}" srcOrd="1" destOrd="0" presId="urn:microsoft.com/office/officeart/2005/8/layout/chevron2"/>
    <dgm:cxn modelId="{DF45FF2B-E1BD-43E4-80B8-F714ED32BEE4}" type="presParOf" srcId="{609E2631-7FC3-4136-A0EC-B9F5861F870A}" destId="{DE0B83E7-2F50-495E-A5B8-51B34C0661A2}" srcOrd="19" destOrd="0" presId="urn:microsoft.com/office/officeart/2005/8/layout/chevron2"/>
    <dgm:cxn modelId="{FC5FE850-C0A0-40FB-A689-10DE2561DBC8}" type="presParOf" srcId="{609E2631-7FC3-4136-A0EC-B9F5861F870A}" destId="{827D7B6F-C2BE-4118-AD99-BA167134199F}" srcOrd="20" destOrd="0" presId="urn:microsoft.com/office/officeart/2005/8/layout/chevron2"/>
    <dgm:cxn modelId="{D18DEBD2-994B-4975-BC02-AFB0A16EE8F9}" type="presParOf" srcId="{827D7B6F-C2BE-4118-AD99-BA167134199F}" destId="{8604E975-C367-4837-9731-E1BF28B05147}" srcOrd="0" destOrd="0" presId="urn:microsoft.com/office/officeart/2005/8/layout/chevron2"/>
    <dgm:cxn modelId="{62A03E9F-2F6F-4A63-9D64-1EE2BD743630}" type="presParOf" srcId="{827D7B6F-C2BE-4118-AD99-BA167134199F}" destId="{2109DA4B-43E0-42C7-92F5-BD296C9DBA76}" srcOrd="1" destOrd="0" presId="urn:microsoft.com/office/officeart/2005/8/layout/chevron2"/>
    <dgm:cxn modelId="{1A9E593C-4D98-4B10-BD66-6905524F6937}" type="presParOf" srcId="{609E2631-7FC3-4136-A0EC-B9F5861F870A}" destId="{A306C08C-0722-420D-91D0-8F128A10DAE4}" srcOrd="21" destOrd="0" presId="urn:microsoft.com/office/officeart/2005/8/layout/chevron2"/>
    <dgm:cxn modelId="{110A4F3C-3D46-4BDD-9C11-72AEF57E797A}" type="presParOf" srcId="{609E2631-7FC3-4136-A0EC-B9F5861F870A}" destId="{D5ABC61B-A2FA-4B0D-A59D-E084F8EB8785}" srcOrd="22" destOrd="0" presId="urn:microsoft.com/office/officeart/2005/8/layout/chevron2"/>
    <dgm:cxn modelId="{47F14E31-2E42-45C7-8422-D257A0FADDDE}" type="presParOf" srcId="{D5ABC61B-A2FA-4B0D-A59D-E084F8EB8785}" destId="{45C957AB-7129-4F86-A6E7-9808C43EEE2F}" srcOrd="0" destOrd="0" presId="urn:microsoft.com/office/officeart/2005/8/layout/chevron2"/>
    <dgm:cxn modelId="{5D871030-133D-437B-9EDC-493E4BF1119B}" type="presParOf" srcId="{D5ABC61B-A2FA-4B0D-A59D-E084F8EB8785}" destId="{FBB80CA3-68CE-4A0B-ABEA-3FD261004872}" srcOrd="1" destOrd="0" presId="urn:microsoft.com/office/officeart/2005/8/layout/chevron2"/>
    <dgm:cxn modelId="{0C56246C-B47E-4CBB-A5A6-D99C1F7507DA}" type="presParOf" srcId="{609E2631-7FC3-4136-A0EC-B9F5861F870A}" destId="{229FB8DF-CF72-493C-AA86-96D3673EDC34}" srcOrd="23" destOrd="0" presId="urn:microsoft.com/office/officeart/2005/8/layout/chevron2"/>
    <dgm:cxn modelId="{61AF4BF1-DD57-44CA-B52E-7D2FD7435F1B}" type="presParOf" srcId="{609E2631-7FC3-4136-A0EC-B9F5861F870A}" destId="{2A2B7EF2-3293-42BE-8A03-A05463FA5DD8}" srcOrd="24" destOrd="0" presId="urn:microsoft.com/office/officeart/2005/8/layout/chevron2"/>
    <dgm:cxn modelId="{F840D599-9A6E-4FC4-8469-6D921160AD8B}" type="presParOf" srcId="{2A2B7EF2-3293-42BE-8A03-A05463FA5DD8}" destId="{2E9AD977-A9E0-4E05-A514-85240FCEC746}" srcOrd="0" destOrd="0" presId="urn:microsoft.com/office/officeart/2005/8/layout/chevron2"/>
    <dgm:cxn modelId="{4C5C384F-6C89-4524-AC6D-0A29335FABF3}" type="presParOf" srcId="{2A2B7EF2-3293-42BE-8A03-A05463FA5DD8}" destId="{0C30D663-1735-415C-A849-00D0602DE11B}" srcOrd="1" destOrd="0" presId="urn:microsoft.com/office/officeart/2005/8/layout/chevron2"/>
    <dgm:cxn modelId="{E2958C37-E52B-436D-B435-05756B7B6576}" type="presParOf" srcId="{609E2631-7FC3-4136-A0EC-B9F5861F870A}" destId="{08F8AD83-EBB7-4306-9620-3AB669B5285A}" srcOrd="25" destOrd="0" presId="urn:microsoft.com/office/officeart/2005/8/layout/chevron2"/>
    <dgm:cxn modelId="{1DA6AF5F-2E12-4F50-B78E-A8EB1B9CACE1}" type="presParOf" srcId="{609E2631-7FC3-4136-A0EC-B9F5861F870A}" destId="{85D7A686-F5B3-4349-9BFD-9D9B47F38633}" srcOrd="26" destOrd="0" presId="urn:microsoft.com/office/officeart/2005/8/layout/chevron2"/>
    <dgm:cxn modelId="{5B6E5C90-33E4-43CD-9DCB-FA353B8ED2F0}" type="presParOf" srcId="{85D7A686-F5B3-4349-9BFD-9D9B47F38633}" destId="{8C4A6A85-9BC9-4DAE-827C-C4AB53B4E421}" srcOrd="0" destOrd="0" presId="urn:microsoft.com/office/officeart/2005/8/layout/chevron2"/>
    <dgm:cxn modelId="{E9072664-4BA2-4CC0-923B-F7B28318099A}" type="presParOf" srcId="{85D7A686-F5B3-4349-9BFD-9D9B47F38633}" destId="{5BA5AE65-405C-4F66-87F5-BE965375250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image" Target="../media/image46.pn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png"/></Relationships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0.49427</cdr:x>
      <cdr:y>0.67121</cdr:y>
    </cdr:from>
    <cdr:to>
      <cdr:x>0.58976</cdr:x>
      <cdr:y>0.76811</cdr:y>
    </cdr:to>
    <cdr:pic>
      <cdr:nvPicPr>
        <cdr:cNvPr id="3" name="Рисунок 2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4481912" y="3958653"/>
          <a:ext cx="865904" cy="57149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0.47526</cdr:x>
      <cdr:y>0.85667</cdr:y>
    </cdr:from>
    <cdr:to>
      <cdr:x>0.59289</cdr:x>
      <cdr:y>0.96263</cdr:y>
    </cdr:to>
    <cdr:pic>
      <cdr:nvPicPr>
        <cdr:cNvPr id="4" name="Рисунок 3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4309591" y="5052430"/>
          <a:ext cx="1066618" cy="624934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0.18135</cdr:x>
      <cdr:y>0.0337</cdr:y>
    </cdr:from>
    <cdr:to>
      <cdr:x>0.80977</cdr:x>
      <cdr:y>0.08888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81175" y="202247"/>
          <a:ext cx="6172200" cy="3311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  2019 (факт)              	              </a:t>
          </a:r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2020 (план)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0.43691</cdr:x>
      <cdr:y>0.2319</cdr:y>
    </cdr:from>
    <cdr:to>
      <cdr:x>0.52959</cdr:x>
      <cdr:y>0.29235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995130" y="1403395"/>
          <a:ext cx="847417" cy="365792"/>
        </a:xfrm>
        <a:prstGeom xmlns:a="http://schemas.openxmlformats.org/drawingml/2006/main" prst="rect">
          <a:avLst/>
        </a:prstGeom>
      </cdr:spPr>
    </cdr:pic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0.47525</cdr:x>
      <cdr:y>0.05964</cdr:y>
    </cdr:from>
    <cdr:to>
      <cdr:x>0.58536</cdr:x>
      <cdr:y>0.12042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657600" y="358954"/>
          <a:ext cx="847417" cy="365792"/>
        </a:xfrm>
        <a:prstGeom xmlns:a="http://schemas.openxmlformats.org/drawingml/2006/main" prst="rect">
          <a:avLst/>
        </a:prstGeom>
      </cdr:spPr>
    </cdr:pic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0.38905</cdr:x>
      <cdr:y>0.09505</cdr:y>
    </cdr:from>
    <cdr:to>
      <cdr:x>0.62354</cdr:x>
      <cdr:y>0.17645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96403" y="325190"/>
          <a:ext cx="1143000" cy="2784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0.38905</cdr:x>
      <cdr:y>0.09505</cdr:y>
    </cdr:from>
    <cdr:to>
      <cdr:x>0.62354</cdr:x>
      <cdr:y>0.17645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96403" y="325190"/>
          <a:ext cx="1143000" cy="2784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0.37521</cdr:x>
      <cdr:y>0.43402</cdr:y>
    </cdr:from>
    <cdr:to>
      <cdr:x>0.62074</cdr:x>
      <cdr:y>0.54069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98535" y="930166"/>
          <a:ext cx="65342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4316,</a:t>
          </a:r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0.37653</cdr:x>
      <cdr:y>0.4518</cdr:y>
    </cdr:from>
    <cdr:to>
      <cdr:x>0.62206</cdr:x>
      <cdr:y>0.55847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02055" y="968266"/>
          <a:ext cx="65342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3 200,1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0.36902</cdr:x>
      <cdr:y>0.53778</cdr:y>
    </cdr:from>
    <cdr:to>
      <cdr:x>0.61455</cdr:x>
      <cdr:y>0.64444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82069" y="1152525"/>
          <a:ext cx="65342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2 819,2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8" y="8"/>
            <a:ext cx="4301703" cy="339725"/>
          </a:xfrm>
          <a:prstGeom prst="rect">
            <a:avLst/>
          </a:prstGeom>
        </p:spPr>
        <p:txBody>
          <a:bodyPr vert="horz" lIns="90173" tIns="45087" rIns="90173" bIns="4508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3339" y="8"/>
            <a:ext cx="4301702" cy="339725"/>
          </a:xfrm>
          <a:prstGeom prst="rect">
            <a:avLst/>
          </a:prstGeom>
        </p:spPr>
        <p:txBody>
          <a:bodyPr vert="horz" lIns="90173" tIns="45087" rIns="90173" bIns="45087" rtlCol="0"/>
          <a:lstStyle>
            <a:lvl1pPr algn="r">
              <a:defRPr sz="1200"/>
            </a:lvl1pPr>
          </a:lstStyle>
          <a:p>
            <a:fld id="{952E1665-F286-4F29-B3E4-CD6D72FC1748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8" y="6456371"/>
            <a:ext cx="4301703" cy="339725"/>
          </a:xfrm>
          <a:prstGeom prst="rect">
            <a:avLst/>
          </a:prstGeom>
        </p:spPr>
        <p:txBody>
          <a:bodyPr vert="horz" lIns="90173" tIns="45087" rIns="90173" bIns="4508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3339" y="6456371"/>
            <a:ext cx="4301702" cy="339725"/>
          </a:xfrm>
          <a:prstGeom prst="rect">
            <a:avLst/>
          </a:prstGeom>
        </p:spPr>
        <p:txBody>
          <a:bodyPr vert="horz" lIns="90173" tIns="45087" rIns="90173" bIns="45087" rtlCol="0" anchor="b"/>
          <a:lstStyle>
            <a:lvl1pPr algn="r">
              <a:defRPr sz="1200"/>
            </a:lvl1pPr>
          </a:lstStyle>
          <a:p>
            <a:fld id="{BE8D50B2-18D9-4A1A-817F-BC6F192639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49397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2" y="4"/>
            <a:ext cx="4301540" cy="339883"/>
          </a:xfrm>
          <a:prstGeom prst="rect">
            <a:avLst/>
          </a:prstGeom>
        </p:spPr>
        <p:txBody>
          <a:bodyPr vert="horz" lIns="90142" tIns="45070" rIns="90142" bIns="4507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382" y="4"/>
            <a:ext cx="4301540" cy="339883"/>
          </a:xfrm>
          <a:prstGeom prst="rect">
            <a:avLst/>
          </a:prstGeom>
        </p:spPr>
        <p:txBody>
          <a:bodyPr vert="horz" lIns="90142" tIns="45070" rIns="90142" bIns="45070" rtlCol="0"/>
          <a:lstStyle>
            <a:lvl1pPr algn="r">
              <a:defRPr sz="1200"/>
            </a:lvl1pPr>
          </a:lstStyle>
          <a:p>
            <a:fld id="{99EE1419-7180-4DA2-A191-B09E2F87E8FC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142" tIns="45070" rIns="90142" bIns="4507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6" y="3228899"/>
            <a:ext cx="7941310" cy="3058954"/>
          </a:xfrm>
          <a:prstGeom prst="rect">
            <a:avLst/>
          </a:prstGeom>
        </p:spPr>
        <p:txBody>
          <a:bodyPr vert="horz" lIns="90142" tIns="45070" rIns="90142" bIns="4507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2" y="6456222"/>
            <a:ext cx="4301540" cy="339883"/>
          </a:xfrm>
          <a:prstGeom prst="rect">
            <a:avLst/>
          </a:prstGeom>
        </p:spPr>
        <p:txBody>
          <a:bodyPr vert="horz" lIns="90142" tIns="45070" rIns="90142" bIns="4507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382" y="6456222"/>
            <a:ext cx="4301540" cy="339883"/>
          </a:xfrm>
          <a:prstGeom prst="rect">
            <a:avLst/>
          </a:prstGeom>
        </p:spPr>
        <p:txBody>
          <a:bodyPr vert="horz" lIns="90142" tIns="45070" rIns="90142" bIns="45070" rtlCol="0" anchor="b"/>
          <a:lstStyle>
            <a:lvl1pPr algn="r">
              <a:defRPr sz="1200"/>
            </a:lvl1pPr>
          </a:lstStyle>
          <a:p>
            <a:fld id="{47DB80AC-EF48-4980-8A70-A2F991453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09377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90729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035894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23757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17509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35570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495484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495484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495484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74194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904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2051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33364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41935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2526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41935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220549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22755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30495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00265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2421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5234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3773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30142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91921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91921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91921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46723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46723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46723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46723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46723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46723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4672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70814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46723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467238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46723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46723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97306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180628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39988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2186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945342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9235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36229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919218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541015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394479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394479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947568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976543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757780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936978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902535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1744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328047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421278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618343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678289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6121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2869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68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05992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8E02F-A3EE-4173-BA3F-107CBE2D456D}" type="datetime1">
              <a:rPr lang="en-US" smtClean="0"/>
              <a:t>3/23/2021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158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9677B-24AD-42B5-8C3D-330BC678E443}" type="datetime1">
              <a:rPr lang="en-US" smtClean="0"/>
              <a:t>3/23/2021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120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E3F5-01F1-4AFD-A2B6-A9FF548CCB60}" type="datetime1">
              <a:rPr lang="en-US" smtClean="0"/>
              <a:t>3/23/2021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972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90C2A-D637-4B28-BEF6-206DBC10AAE0}" type="datetime1">
              <a:rPr lang="en-US" smtClean="0"/>
              <a:t>3/23/2021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7730B-2863-4E2C-835B-B121357FACF3}" type="datetime1">
              <a:rPr lang="en-US" smtClean="0"/>
              <a:t>3/23/2021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CEF4C-486E-4D0B-8A9E-DA15E9F7E2FB}" type="datetime1">
              <a:rPr lang="en-US" smtClean="0"/>
              <a:t>3/23/2021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72655-85A0-4846-B7BC-CF288AC5D22B}" type="datetime1">
              <a:rPr lang="en-US" smtClean="0"/>
              <a:t>3/23/2021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750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61F01-11AD-49DC-B2D8-9DC9CC512146}" type="datetime1">
              <a:rPr lang="en-US" smtClean="0"/>
              <a:t>3/23/2021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454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9D3A6-2AC5-46B2-8942-31266E86DB69}" type="datetime1">
              <a:rPr lang="en-US" smtClean="0"/>
              <a:t>3/23/2021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715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834E1-ACD0-46F6-8E72-1221E5CE5973}" type="datetime1">
              <a:rPr lang="en-US" smtClean="0"/>
              <a:t>3/23/2021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340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FDFDB-100E-4F73-B7C5-299BCCC33E06}" type="datetime1">
              <a:rPr lang="en-US" smtClean="0"/>
              <a:t>3/23/2021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6D5EC-EC4D-410B-BEE9-C9A6CD5333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335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0D80B-10A6-408A-90E2-FCE1B9C63D43}" type="datetime1">
              <a:rPr lang="en-US" smtClean="0"/>
              <a:t>3/23/2021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322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572F-1F5C-4BBB-90A7-8432BFCF237D}" type="datetime1">
              <a:rPr lang="en-US" smtClean="0"/>
              <a:t>3/23/2021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078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37A8B-5E04-46E4-9CEC-8C4BB1DCE1A8}" type="datetime1">
              <a:rPr lang="en-US" smtClean="0"/>
              <a:t>3/23/2021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128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80831-6788-4754-9DA0-8E576E25572A}" type="datetime1">
              <a:rPr lang="en-US" smtClean="0"/>
              <a:t>3/23/2021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379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admoblkaluga.ru/main/work/finances/open-budget/glossaryi.php#13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7.xml"/><Relationship Id="rId5" Type="http://schemas.openxmlformats.org/officeDocument/2006/relationships/image" Target="../media/image6.png"/><Relationship Id="rId4" Type="http://schemas.openxmlformats.org/officeDocument/2006/relationships/hyperlink" Target="http://admoblkaluga.ru/main/work/finances/open-budget/glossaryi.php#46" TargetMode="Externa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chart" Target="../charts/chart24.xml"/><Relationship Id="rId4" Type="http://schemas.openxmlformats.org/officeDocument/2006/relationships/chart" Target="../charts/chart23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admoblkaluga.ru/main/work/finances/open-budget/glossaryi.php#44" TargetMode="External"/><Relationship Id="rId7" Type="http://schemas.openxmlformats.org/officeDocument/2006/relationships/slide" Target="slide7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hyperlink" Target="http://admoblkaluga.ru/main/work/finances/open-budget/glossaryi.php#32" TargetMode="External"/><Relationship Id="rId4" Type="http://schemas.openxmlformats.org/officeDocument/2006/relationships/hyperlink" Target="http://admoblkaluga.ru/main/work/finances/open-budget/glossaryi.php#45" TargetMode="Externa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27.xml"/><Relationship Id="rId5" Type="http://schemas.openxmlformats.org/officeDocument/2006/relationships/image" Target="../media/image99.jpeg"/><Relationship Id="rId4" Type="http://schemas.openxmlformats.org/officeDocument/2006/relationships/chart" Target="../charts/chart2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29.xml"/><Relationship Id="rId4" Type="http://schemas.openxmlformats.org/officeDocument/2006/relationships/chart" Target="../charts/chart28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31.xml"/><Relationship Id="rId4" Type="http://schemas.openxmlformats.org/officeDocument/2006/relationships/chart" Target="../charts/chart30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33.xml"/><Relationship Id="rId4" Type="http://schemas.openxmlformats.org/officeDocument/2006/relationships/image" Target="../media/image99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35.xml"/><Relationship Id="rId4" Type="http://schemas.openxmlformats.org/officeDocument/2006/relationships/chart" Target="../charts/chart3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37.xml"/><Relationship Id="rId4" Type="http://schemas.openxmlformats.org/officeDocument/2006/relationships/chart" Target="../charts/chart3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39.xml"/><Relationship Id="rId4" Type="http://schemas.openxmlformats.org/officeDocument/2006/relationships/chart" Target="../charts/chart38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41.xml"/><Relationship Id="rId4" Type="http://schemas.openxmlformats.org/officeDocument/2006/relationships/chart" Target="../charts/chart40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43.xml"/><Relationship Id="rId4" Type="http://schemas.openxmlformats.org/officeDocument/2006/relationships/chart" Target="../charts/chart4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45.xml"/><Relationship Id="rId4" Type="http://schemas.openxmlformats.org/officeDocument/2006/relationships/chart" Target="../charts/chart4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admoblkaluga.ru/main/work/finances/open-budget/glossaryi.php#27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7.xml"/><Relationship Id="rId5" Type="http://schemas.openxmlformats.org/officeDocument/2006/relationships/image" Target="../media/image6.png"/><Relationship Id="rId4" Type="http://schemas.openxmlformats.org/officeDocument/2006/relationships/hyperlink" Target="http://admoblkaluga.ru/main/work/finances/open-budget/glossaryi.php#40" TargetMode="Externa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46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7.xml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8.xml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9.xml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1.xml"/><Relationship Id="rId3" Type="http://schemas.openxmlformats.org/officeDocument/2006/relationships/image" Target="../media/image115.png"/><Relationship Id="rId7" Type="http://schemas.openxmlformats.org/officeDocument/2006/relationships/chart" Target="../charts/chart50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chart" Target="../charts/chart54.xml"/><Relationship Id="rId5" Type="http://schemas.openxmlformats.org/officeDocument/2006/relationships/image" Target="../media/image117.jpg"/><Relationship Id="rId10" Type="http://schemas.openxmlformats.org/officeDocument/2006/relationships/chart" Target="../charts/chart53.xml"/><Relationship Id="rId4" Type="http://schemas.openxmlformats.org/officeDocument/2006/relationships/image" Target="../media/image116.png"/><Relationship Id="rId9" Type="http://schemas.openxmlformats.org/officeDocument/2006/relationships/chart" Target="../charts/chart52.xml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2.jpe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5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3.png"/><Relationship Id="rId5" Type="http://schemas.openxmlformats.org/officeDocument/2006/relationships/chart" Target="../charts/chart56.xml"/><Relationship Id="rId4" Type="http://schemas.openxmlformats.org/officeDocument/2006/relationships/image" Target="../media/image132.png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7.jpg"/><Relationship Id="rId5" Type="http://schemas.openxmlformats.org/officeDocument/2006/relationships/image" Target="../media/image136.jpg"/><Relationship Id="rId4" Type="http://schemas.openxmlformats.org/officeDocument/2006/relationships/image" Target="../media/image135.jpg"/><Relationship Id="rId9" Type="http://schemas.openxmlformats.org/officeDocument/2006/relationships/image" Target="../media/image1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admoblkaluga.ru/main/work/finances/open-budget/glossaryi.php#42" TargetMode="External"/><Relationship Id="rId7" Type="http://schemas.openxmlformats.org/officeDocument/2006/relationships/slide" Target="slide7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hyperlink" Target="http://admoblkaluga.ru/main/work/finances/open-budget/glossaryi.php#9" TargetMode="External"/><Relationship Id="rId4" Type="http://schemas.openxmlformats.org/officeDocument/2006/relationships/hyperlink" Target="http://admoblkaluga.ru/main/work/finances/open-budget/glossaryi.php#44" TargetMode="Externa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3" Type="http://schemas.openxmlformats.org/officeDocument/2006/relationships/image" Target="../media/image144.png"/><Relationship Id="rId7" Type="http://schemas.openxmlformats.org/officeDocument/2006/relationships/image" Target="../media/image14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eg"/><Relationship Id="rId11" Type="http://schemas.openxmlformats.org/officeDocument/2006/relationships/chart" Target="../charts/chart57.xml"/><Relationship Id="rId5" Type="http://schemas.openxmlformats.org/officeDocument/2006/relationships/image" Target="../media/image146.jpeg"/><Relationship Id="rId10" Type="http://schemas.openxmlformats.org/officeDocument/2006/relationships/image" Target="../media/image151.jpeg"/><Relationship Id="rId4" Type="http://schemas.openxmlformats.org/officeDocument/2006/relationships/image" Target="../media/image145.png"/><Relationship Id="rId9" Type="http://schemas.openxmlformats.org/officeDocument/2006/relationships/image" Target="../media/image150.jpeg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0.xml"/><Relationship Id="rId3" Type="http://schemas.openxmlformats.org/officeDocument/2006/relationships/image" Target="../media/image152.png"/><Relationship Id="rId7" Type="http://schemas.openxmlformats.org/officeDocument/2006/relationships/chart" Target="../charts/chart59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8.xml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63.xml"/><Relationship Id="rId5" Type="http://schemas.openxmlformats.org/officeDocument/2006/relationships/chart" Target="../charts/chart62.xml"/><Relationship Id="rId4" Type="http://schemas.openxmlformats.org/officeDocument/2006/relationships/chart" Target="../charts/chart6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7" Type="http://schemas.openxmlformats.org/officeDocument/2006/relationships/image" Target="../media/image16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jpeg"/><Relationship Id="rId3" Type="http://schemas.openxmlformats.org/officeDocument/2006/relationships/image" Target="../media/image163.png"/><Relationship Id="rId7" Type="http://schemas.openxmlformats.org/officeDocument/2006/relationships/image" Target="../media/image167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Relationship Id="rId9" Type="http://schemas.openxmlformats.org/officeDocument/2006/relationships/image" Target="../media/image169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4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5.png"/><Relationship Id="rId4" Type="http://schemas.openxmlformats.org/officeDocument/2006/relationships/image" Target="../media/image17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admoblkaluga.ru/main/work/finances/open-budget/glossaryi.php#10" TargetMode="External"/><Relationship Id="rId3" Type="http://schemas.openxmlformats.org/officeDocument/2006/relationships/hyperlink" Target="http://admoblkaluga.ru/main/work/finances/open-budget/glossaryi.php#27" TargetMode="External"/><Relationship Id="rId7" Type="http://schemas.openxmlformats.org/officeDocument/2006/relationships/hyperlink" Target="http://admoblkaluga.ru/main/work/finances/open-budget/glossaryi.php#42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admoblkaluga.ru/main/work/finances/open-budget/glossaryi.php#39" TargetMode="External"/><Relationship Id="rId11" Type="http://schemas.openxmlformats.org/officeDocument/2006/relationships/slide" Target="slide7.xml"/><Relationship Id="rId5" Type="http://schemas.openxmlformats.org/officeDocument/2006/relationships/hyperlink" Target="http://admoblkaluga.ru/main/work/finances/open-budget/glossaryi.php#13" TargetMode="External"/><Relationship Id="rId10" Type="http://schemas.openxmlformats.org/officeDocument/2006/relationships/image" Target="../media/image6.png"/><Relationship Id="rId4" Type="http://schemas.openxmlformats.org/officeDocument/2006/relationships/hyperlink" Target="http://admoblkaluga.ru/main/work/finances/open-budget/glossaryi.php#12" TargetMode="External"/><Relationship Id="rId9" Type="http://schemas.openxmlformats.org/officeDocument/2006/relationships/hyperlink" Target="http://admoblkaluga.ru/main/work/finances/open-budget/glossaryi.php#9" TargetMode="Externa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jpg"/><Relationship Id="rId5" Type="http://schemas.openxmlformats.org/officeDocument/2006/relationships/image" Target="../media/image178.jpg"/><Relationship Id="rId4" Type="http://schemas.openxmlformats.org/officeDocument/2006/relationships/image" Target="../media/image177.jpg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13" Type="http://schemas.openxmlformats.org/officeDocument/2006/relationships/image" Target="../media/image190.png"/><Relationship Id="rId18" Type="http://schemas.openxmlformats.org/officeDocument/2006/relationships/image" Target="../media/image195.png"/><Relationship Id="rId3" Type="http://schemas.openxmlformats.org/officeDocument/2006/relationships/image" Target="../media/image180.png"/><Relationship Id="rId7" Type="http://schemas.openxmlformats.org/officeDocument/2006/relationships/image" Target="../media/image184.png"/><Relationship Id="rId12" Type="http://schemas.openxmlformats.org/officeDocument/2006/relationships/image" Target="../media/image189.png"/><Relationship Id="rId17" Type="http://schemas.openxmlformats.org/officeDocument/2006/relationships/image" Target="../media/image194.png"/><Relationship Id="rId2" Type="http://schemas.openxmlformats.org/officeDocument/2006/relationships/notesSlide" Target="../notesSlides/notesSlide57.xml"/><Relationship Id="rId16" Type="http://schemas.openxmlformats.org/officeDocument/2006/relationships/image" Target="../media/image19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3.png"/><Relationship Id="rId11" Type="http://schemas.openxmlformats.org/officeDocument/2006/relationships/image" Target="../media/image188.png"/><Relationship Id="rId5" Type="http://schemas.openxmlformats.org/officeDocument/2006/relationships/image" Target="../media/image182.png"/><Relationship Id="rId15" Type="http://schemas.openxmlformats.org/officeDocument/2006/relationships/image" Target="../media/image192.png"/><Relationship Id="rId10" Type="http://schemas.openxmlformats.org/officeDocument/2006/relationships/image" Target="../media/image187.png"/><Relationship Id="rId19" Type="http://schemas.openxmlformats.org/officeDocument/2006/relationships/image" Target="../media/image196.png"/><Relationship Id="rId4" Type="http://schemas.openxmlformats.org/officeDocument/2006/relationships/image" Target="../media/image181.png"/><Relationship Id="rId9" Type="http://schemas.openxmlformats.org/officeDocument/2006/relationships/image" Target="../media/image186.png"/><Relationship Id="rId14" Type="http://schemas.openxmlformats.org/officeDocument/2006/relationships/image" Target="../media/image191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1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5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6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6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7.xml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admoblkaluga.ru/main/work/finances/open-budget/glossaryi.php#46" TargetMode="External"/><Relationship Id="rId7" Type="http://schemas.openxmlformats.org/officeDocument/2006/relationships/slide" Target="slide7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hyperlink" Target="http://admoblkaluga.ru/main/work/finances/open-budget/glossaryi.php#32" TargetMode="External"/><Relationship Id="rId4" Type="http://schemas.openxmlformats.org/officeDocument/2006/relationships/hyperlink" Target="http://admoblkaluga.ru/main/work/finances/open-budget/glossaryi.php#39" TargetMode="Externa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9.xml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hyperlink" Target="http://admoblkaluga.ru/main/work/finances/open-budget/glossaryi.php#42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admoblkaluga.ru/main/work/finances/open-budget/glossaryi.php#27" TargetMode="External"/><Relationship Id="rId5" Type="http://schemas.openxmlformats.org/officeDocument/2006/relationships/hyperlink" Target="http://admoblkaluga.ru/main/work/finances/open-budget/glossaryi.php#40" TargetMode="External"/><Relationship Id="rId4" Type="http://schemas.openxmlformats.org/officeDocument/2006/relationships/hyperlink" Target="http://admoblkaluga.ru/main/work/finances/open-budget/glossaryi.php#32" TargetMode="Externa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admoblkaluga.ru/main/work/finances/open-budget/glossaryi.php#44" TargetMode="External"/><Relationship Id="rId7" Type="http://schemas.openxmlformats.org/officeDocument/2006/relationships/slide" Target="slide7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hyperlink" Target="http://admoblkaluga.ru/main/work/finances/open-budget/glossaryi.php#10" TargetMode="External"/><Relationship Id="rId4" Type="http://schemas.openxmlformats.org/officeDocument/2006/relationships/hyperlink" Target="http://admoblkaluga.ru/main/work/finances/open-budget/glossaryi.php#27" TargetMode="Externa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1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jpg"/><Relationship Id="rId13" Type="http://schemas.openxmlformats.org/officeDocument/2006/relationships/hyperlink" Target="http://www.admoblkaluga.ru/sub/finan/" TargetMode="External"/><Relationship Id="rId18" Type="http://schemas.openxmlformats.org/officeDocument/2006/relationships/image" Target="../media/image206.png"/><Relationship Id="rId3" Type="http://schemas.openxmlformats.org/officeDocument/2006/relationships/image" Target="../media/image200.png"/><Relationship Id="rId7" Type="http://schemas.openxmlformats.org/officeDocument/2006/relationships/image" Target="../media/image204.jpg"/><Relationship Id="rId12" Type="http://schemas.openxmlformats.org/officeDocument/2006/relationships/hyperlink" Target="http://www.minfin.ru/" TargetMode="External"/><Relationship Id="rId17" Type="http://schemas.openxmlformats.org/officeDocument/2006/relationships/hyperlink" Target="http://www.budget.gov.ru/" TargetMode="External"/><Relationship Id="rId2" Type="http://schemas.openxmlformats.org/officeDocument/2006/relationships/notesSlide" Target="../notesSlides/notesSlide63.xml"/><Relationship Id="rId16" Type="http://schemas.openxmlformats.org/officeDocument/2006/relationships/hyperlink" Target="http://62.148.142.14/sub/min_inform/activities/gosuslugi/federal_law_27.07.2010_210_fz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jpg"/><Relationship Id="rId11" Type="http://schemas.openxmlformats.org/officeDocument/2006/relationships/hyperlink" Target="http://admoblkaluga.ru/" TargetMode="External"/><Relationship Id="rId5" Type="http://schemas.openxmlformats.org/officeDocument/2006/relationships/image" Target="../media/image202.jpg"/><Relationship Id="rId15" Type="http://schemas.openxmlformats.org/officeDocument/2006/relationships/hyperlink" Target="http://investkaluga.com/" TargetMode="External"/><Relationship Id="rId10" Type="http://schemas.openxmlformats.org/officeDocument/2006/relationships/hyperlink" Target="NULL" TargetMode="External"/><Relationship Id="rId19" Type="http://schemas.openxmlformats.org/officeDocument/2006/relationships/image" Target="../media/image207.png"/><Relationship Id="rId4" Type="http://schemas.openxmlformats.org/officeDocument/2006/relationships/image" Target="../media/image201.png"/><Relationship Id="rId9" Type="http://schemas.openxmlformats.org/officeDocument/2006/relationships/hyperlink" Target="NULL" TargetMode="External"/><Relationship Id="rId14" Type="http://schemas.openxmlformats.org/officeDocument/2006/relationships/hyperlink" Target="http://admobl.kaluga.ru/sub/econom/Gos_prog_razv/Strategy/" TargetMode="Externa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7" Type="http://schemas.openxmlformats.org/officeDocument/2006/relationships/image" Target="../media/image213.jp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FINDEP@ADM.KALUGA.RU" TargetMode="External"/><Relationship Id="rId5" Type="http://schemas.openxmlformats.org/officeDocument/2006/relationships/image" Target="../media/image212.png"/><Relationship Id="rId4" Type="http://schemas.openxmlformats.org/officeDocument/2006/relationships/image" Target="../media/image2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slide" Target="slide26.xml"/><Relationship Id="rId18" Type="http://schemas.openxmlformats.org/officeDocument/2006/relationships/slide" Target="slide31.xml"/><Relationship Id="rId3" Type="http://schemas.openxmlformats.org/officeDocument/2006/relationships/image" Target="../media/image3.png"/><Relationship Id="rId21" Type="http://schemas.openxmlformats.org/officeDocument/2006/relationships/slide" Target="slide34.xml"/><Relationship Id="rId7" Type="http://schemas.openxmlformats.org/officeDocument/2006/relationships/slide" Target="slide20.xml"/><Relationship Id="rId12" Type="http://schemas.openxmlformats.org/officeDocument/2006/relationships/slide" Target="slide25.xml"/><Relationship Id="rId17" Type="http://schemas.openxmlformats.org/officeDocument/2006/relationships/slide" Target="slide30.xml"/><Relationship Id="rId25" Type="http://schemas.openxmlformats.org/officeDocument/2006/relationships/slide" Target="slide38.xml"/><Relationship Id="rId2" Type="http://schemas.openxmlformats.org/officeDocument/2006/relationships/image" Target="../media/image2.jpeg"/><Relationship Id="rId16" Type="http://schemas.openxmlformats.org/officeDocument/2006/relationships/slide" Target="slide29.xml"/><Relationship Id="rId20" Type="http://schemas.openxmlformats.org/officeDocument/2006/relationships/slide" Target="slide3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11" Type="http://schemas.openxmlformats.org/officeDocument/2006/relationships/slide" Target="slide24.xml"/><Relationship Id="rId24" Type="http://schemas.openxmlformats.org/officeDocument/2006/relationships/slide" Target="slide37.xml"/><Relationship Id="rId5" Type="http://schemas.openxmlformats.org/officeDocument/2006/relationships/slide" Target="slide18.xml"/><Relationship Id="rId15" Type="http://schemas.openxmlformats.org/officeDocument/2006/relationships/slide" Target="slide28.xml"/><Relationship Id="rId23" Type="http://schemas.openxmlformats.org/officeDocument/2006/relationships/slide" Target="slide36.xml"/><Relationship Id="rId10" Type="http://schemas.openxmlformats.org/officeDocument/2006/relationships/slide" Target="slide23.xml"/><Relationship Id="rId19" Type="http://schemas.openxmlformats.org/officeDocument/2006/relationships/slide" Target="slide32.xml"/><Relationship Id="rId4" Type="http://schemas.openxmlformats.org/officeDocument/2006/relationships/slide" Target="slide7.xml"/><Relationship Id="rId9" Type="http://schemas.openxmlformats.org/officeDocument/2006/relationships/slide" Target="slide22.xml"/><Relationship Id="rId14" Type="http://schemas.openxmlformats.org/officeDocument/2006/relationships/slide" Target="slide27.xml"/><Relationship Id="rId22" Type="http://schemas.openxmlformats.org/officeDocument/2006/relationships/slide" Target="slide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13" Type="http://schemas.openxmlformats.org/officeDocument/2006/relationships/slide" Target="slide49.xml"/><Relationship Id="rId18" Type="http://schemas.openxmlformats.org/officeDocument/2006/relationships/slide" Target="slide101.xml"/><Relationship Id="rId3" Type="http://schemas.openxmlformats.org/officeDocument/2006/relationships/image" Target="../media/image3.png"/><Relationship Id="rId21" Type="http://schemas.openxmlformats.org/officeDocument/2006/relationships/slide" Target="slide104.xml"/><Relationship Id="rId7" Type="http://schemas.openxmlformats.org/officeDocument/2006/relationships/slide" Target="slide42.xml"/><Relationship Id="rId12" Type="http://schemas.openxmlformats.org/officeDocument/2006/relationships/slide" Target="slide48.xml"/><Relationship Id="rId17" Type="http://schemas.openxmlformats.org/officeDocument/2006/relationships/slide" Target="slide100.xml"/><Relationship Id="rId25" Type="http://schemas.openxmlformats.org/officeDocument/2006/relationships/slide" Target="slide121.xml"/><Relationship Id="rId2" Type="http://schemas.openxmlformats.org/officeDocument/2006/relationships/image" Target="../media/image2.jpeg"/><Relationship Id="rId16" Type="http://schemas.openxmlformats.org/officeDocument/2006/relationships/slide" Target="slide99.xml"/><Relationship Id="rId20" Type="http://schemas.openxmlformats.org/officeDocument/2006/relationships/slide" Target="slide10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1.xml"/><Relationship Id="rId11" Type="http://schemas.openxmlformats.org/officeDocument/2006/relationships/slide" Target="slide46.xml"/><Relationship Id="rId24" Type="http://schemas.openxmlformats.org/officeDocument/2006/relationships/slide" Target="slide107.xml"/><Relationship Id="rId5" Type="http://schemas.openxmlformats.org/officeDocument/2006/relationships/slide" Target="slide40.xml"/><Relationship Id="rId15" Type="http://schemas.openxmlformats.org/officeDocument/2006/relationships/slide" Target="slide98.xml"/><Relationship Id="rId23" Type="http://schemas.openxmlformats.org/officeDocument/2006/relationships/slide" Target="slide106.xml"/><Relationship Id="rId10" Type="http://schemas.openxmlformats.org/officeDocument/2006/relationships/slide" Target="slide45.xml"/><Relationship Id="rId19" Type="http://schemas.openxmlformats.org/officeDocument/2006/relationships/slide" Target="slide102.xml"/><Relationship Id="rId4" Type="http://schemas.openxmlformats.org/officeDocument/2006/relationships/slide" Target="slide39.xml"/><Relationship Id="rId9" Type="http://schemas.openxmlformats.org/officeDocument/2006/relationships/slide" Target="slide44.xml"/><Relationship Id="rId14" Type="http://schemas.openxmlformats.org/officeDocument/2006/relationships/slide" Target="slide53.xml"/><Relationship Id="rId22" Type="http://schemas.openxmlformats.org/officeDocument/2006/relationships/slide" Target="slide10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3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10" Type="http://schemas.openxmlformats.org/officeDocument/2006/relationships/chart" Target="../charts/chart6.xml"/><Relationship Id="rId4" Type="http://schemas.openxmlformats.org/officeDocument/2006/relationships/chart" Target="../charts/chart1.xml"/><Relationship Id="rId9" Type="http://schemas.openxmlformats.org/officeDocument/2006/relationships/chart" Target="../charts/char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27.xml"/><Relationship Id="rId13" Type="http://schemas.openxmlformats.org/officeDocument/2006/relationships/slide" Target="slide132.xml"/><Relationship Id="rId18" Type="http://schemas.openxmlformats.org/officeDocument/2006/relationships/slide" Target="slide137.xml"/><Relationship Id="rId26" Type="http://schemas.openxmlformats.org/officeDocument/2006/relationships/slide" Target="slide146.xml"/><Relationship Id="rId3" Type="http://schemas.openxmlformats.org/officeDocument/2006/relationships/image" Target="../media/image3.png"/><Relationship Id="rId21" Type="http://schemas.openxmlformats.org/officeDocument/2006/relationships/slide" Target="slide141.xml"/><Relationship Id="rId7" Type="http://schemas.openxmlformats.org/officeDocument/2006/relationships/slide" Target="slide126.xml"/><Relationship Id="rId12" Type="http://schemas.openxmlformats.org/officeDocument/2006/relationships/slide" Target="slide131.xml"/><Relationship Id="rId17" Type="http://schemas.openxmlformats.org/officeDocument/2006/relationships/slide" Target="slide136.xml"/><Relationship Id="rId25" Type="http://schemas.openxmlformats.org/officeDocument/2006/relationships/slide" Target="slide145.xml"/><Relationship Id="rId2" Type="http://schemas.openxmlformats.org/officeDocument/2006/relationships/image" Target="../media/image2.jpeg"/><Relationship Id="rId16" Type="http://schemas.openxmlformats.org/officeDocument/2006/relationships/slide" Target="slide135.xml"/><Relationship Id="rId20" Type="http://schemas.openxmlformats.org/officeDocument/2006/relationships/slide" Target="slide14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11" Type="http://schemas.openxmlformats.org/officeDocument/2006/relationships/slide" Target="slide130.xml"/><Relationship Id="rId24" Type="http://schemas.openxmlformats.org/officeDocument/2006/relationships/slide" Target="slide144.xml"/><Relationship Id="rId5" Type="http://schemas.openxmlformats.org/officeDocument/2006/relationships/slide" Target="slide124.xml"/><Relationship Id="rId15" Type="http://schemas.openxmlformats.org/officeDocument/2006/relationships/slide" Target="slide134.xml"/><Relationship Id="rId23" Type="http://schemas.openxmlformats.org/officeDocument/2006/relationships/slide" Target="slide143.xml"/><Relationship Id="rId10" Type="http://schemas.openxmlformats.org/officeDocument/2006/relationships/slide" Target="slide129.xml"/><Relationship Id="rId19" Type="http://schemas.openxmlformats.org/officeDocument/2006/relationships/slide" Target="slide139.xml"/><Relationship Id="rId4" Type="http://schemas.openxmlformats.org/officeDocument/2006/relationships/slide" Target="slide122.xml"/><Relationship Id="rId9" Type="http://schemas.openxmlformats.org/officeDocument/2006/relationships/slide" Target="slide128.xml"/><Relationship Id="rId14" Type="http://schemas.openxmlformats.org/officeDocument/2006/relationships/slide" Target="slide133.xml"/><Relationship Id="rId22" Type="http://schemas.openxmlformats.org/officeDocument/2006/relationships/slide" Target="slide142.xml"/><Relationship Id="rId27" Type="http://schemas.openxmlformats.org/officeDocument/2006/relationships/slide" Target="slide14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13" Type="http://schemas.openxmlformats.org/officeDocument/2006/relationships/image" Target="../media/image55.png"/><Relationship Id="rId3" Type="http://schemas.openxmlformats.org/officeDocument/2006/relationships/image" Target="../media/image44.png"/><Relationship Id="rId7" Type="http://schemas.openxmlformats.org/officeDocument/2006/relationships/image" Target="../media/image49.jp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jpg"/><Relationship Id="rId11" Type="http://schemas.openxmlformats.org/officeDocument/2006/relationships/image" Target="../media/image53.jpeg"/><Relationship Id="rId5" Type="http://schemas.openxmlformats.org/officeDocument/2006/relationships/chart" Target="../charts/chart16.xml"/><Relationship Id="rId10" Type="http://schemas.openxmlformats.org/officeDocument/2006/relationships/image" Target="../media/image52.jpeg"/><Relationship Id="rId4" Type="http://schemas.openxmlformats.org/officeDocument/2006/relationships/image" Target="../media/image45.jpg"/><Relationship Id="rId9" Type="http://schemas.openxmlformats.org/officeDocument/2006/relationships/image" Target="../media/image5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56.xml"/><Relationship Id="rId13" Type="http://schemas.openxmlformats.org/officeDocument/2006/relationships/slide" Target="slide162.xml"/><Relationship Id="rId18" Type="http://schemas.openxmlformats.org/officeDocument/2006/relationships/image" Target="../media/image2.jpeg"/><Relationship Id="rId3" Type="http://schemas.openxmlformats.org/officeDocument/2006/relationships/slide" Target="slide149.xml"/><Relationship Id="rId7" Type="http://schemas.openxmlformats.org/officeDocument/2006/relationships/slide" Target="slide154.xml"/><Relationship Id="rId12" Type="http://schemas.openxmlformats.org/officeDocument/2006/relationships/slide" Target="slide161.xml"/><Relationship Id="rId17" Type="http://schemas.openxmlformats.org/officeDocument/2006/relationships/slide" Target="slide168.xml"/><Relationship Id="rId2" Type="http://schemas.openxmlformats.org/officeDocument/2006/relationships/slide" Target="slide148.xml"/><Relationship Id="rId16" Type="http://schemas.openxmlformats.org/officeDocument/2006/relationships/slide" Target="slide16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2.xml"/><Relationship Id="rId11" Type="http://schemas.openxmlformats.org/officeDocument/2006/relationships/slide" Target="slide160.xml"/><Relationship Id="rId5" Type="http://schemas.openxmlformats.org/officeDocument/2006/relationships/slide" Target="slide151.xml"/><Relationship Id="rId15" Type="http://schemas.openxmlformats.org/officeDocument/2006/relationships/slide" Target="slide165.xml"/><Relationship Id="rId10" Type="http://schemas.openxmlformats.org/officeDocument/2006/relationships/slide" Target="slide158.xml"/><Relationship Id="rId19" Type="http://schemas.openxmlformats.org/officeDocument/2006/relationships/image" Target="../media/image3.png"/><Relationship Id="rId4" Type="http://schemas.openxmlformats.org/officeDocument/2006/relationships/slide" Target="slide150.xml"/><Relationship Id="rId9" Type="http://schemas.openxmlformats.org/officeDocument/2006/relationships/slide" Target="slide157.xml"/><Relationship Id="rId14" Type="http://schemas.openxmlformats.org/officeDocument/2006/relationships/slide" Target="slide16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" Target="slide171.xml"/><Relationship Id="rId7" Type="http://schemas.openxmlformats.org/officeDocument/2006/relationships/slide" Target="slide175.xml"/><Relationship Id="rId2" Type="http://schemas.openxmlformats.org/officeDocument/2006/relationships/slide" Target="slide170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74.xml"/><Relationship Id="rId5" Type="http://schemas.openxmlformats.org/officeDocument/2006/relationships/slide" Target="slide173.xml"/><Relationship Id="rId4" Type="http://schemas.openxmlformats.org/officeDocument/2006/relationships/slide" Target="slide172.xml"/><Relationship Id="rId9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" Target="slide8.xml"/><Relationship Id="rId7" Type="http://schemas.openxmlformats.org/officeDocument/2006/relationships/slide" Target="slide1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15.xml"/><Relationship Id="rId5" Type="http://schemas.openxmlformats.org/officeDocument/2006/relationships/slide" Target="slide14.xml"/><Relationship Id="rId10" Type="http://schemas.openxmlformats.org/officeDocument/2006/relationships/audio" Target="../media/audio1.wav"/><Relationship Id="rId4" Type="http://schemas.openxmlformats.org/officeDocument/2006/relationships/slide" Target="slide11.xml"/><Relationship Id="rId9" Type="http://schemas.openxmlformats.org/officeDocument/2006/relationships/slide" Target="slide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admoblkaluga.ru/main/work/finances/open-budget/glossaryi.php#32" TargetMode="External"/><Relationship Id="rId7" Type="http://schemas.openxmlformats.org/officeDocument/2006/relationships/slide" Target="slide7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hyperlink" Target="http://admoblkaluga.ru/main/work/finances/open-budget/glossaryi.php#27" TargetMode="External"/><Relationship Id="rId4" Type="http://schemas.openxmlformats.org/officeDocument/2006/relationships/hyperlink" Target="http://admoblkaluga.ru/main/work/finances/open-budget/glossaryi.php#9" TargetMode="Externa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admoblkaluga.ru/main/work/finances/open-budget/glossaryi.php#9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7.xml"/><Relationship Id="rId5" Type="http://schemas.openxmlformats.org/officeDocument/2006/relationships/image" Target="../media/image6.png"/><Relationship Id="rId4" Type="http://schemas.openxmlformats.org/officeDocument/2006/relationships/hyperlink" Target="http://admoblkaluga.ru/main/work/finances/open-budget/glossaryi.php#27" TargetMode="Externa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0.xml"/><Relationship Id="rId3" Type="http://schemas.openxmlformats.org/officeDocument/2006/relationships/chart" Target="../charts/chart17.xml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19.xml"/><Relationship Id="rId5" Type="http://schemas.openxmlformats.org/officeDocument/2006/relationships/chart" Target="../charts/chart18.xml"/><Relationship Id="rId10" Type="http://schemas.openxmlformats.org/officeDocument/2006/relationships/chart" Target="../charts/chart22.xml"/><Relationship Id="rId4" Type="http://schemas.openxmlformats.org/officeDocument/2006/relationships/image" Target="../media/image78.png"/><Relationship Id="rId9" Type="http://schemas.openxmlformats.org/officeDocument/2006/relationships/chart" Target="../charts/chart2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ermolenko\Desktop\бюджет обложка(NEW)-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694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61642" y="6248400"/>
            <a:ext cx="1798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admoblkaluga.ru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5800" y="3950349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C000"/>
                </a:solidFill>
              </a:rPr>
              <a:t>Бюджет для граждан к проекту закона Калужской области "Об областном бюджете на </a:t>
            </a:r>
            <a:r>
              <a:rPr lang="ru-RU" b="1" dirty="0" smtClean="0">
                <a:solidFill>
                  <a:srgbClr val="FFC000"/>
                </a:solidFill>
              </a:rPr>
              <a:t>2020 </a:t>
            </a:r>
            <a:r>
              <a:rPr lang="ru-RU" b="1" dirty="0">
                <a:solidFill>
                  <a:srgbClr val="FFC000"/>
                </a:solidFill>
              </a:rPr>
              <a:t>год и на плановый период </a:t>
            </a:r>
            <a:r>
              <a:rPr lang="ru-RU" b="1" dirty="0" smtClean="0">
                <a:solidFill>
                  <a:srgbClr val="FFC000"/>
                </a:solidFill>
              </a:rPr>
              <a:t>2021 </a:t>
            </a:r>
            <a:r>
              <a:rPr lang="ru-RU" b="1">
                <a:solidFill>
                  <a:srgbClr val="FFC000"/>
                </a:solidFill>
              </a:rPr>
              <a:t>и </a:t>
            </a:r>
            <a:r>
              <a:rPr lang="ru-RU" b="1" smtClean="0">
                <a:solidFill>
                  <a:srgbClr val="FFC000"/>
                </a:solidFill>
              </a:rPr>
              <a:t>2022 </a:t>
            </a:r>
            <a:r>
              <a:rPr lang="ru-RU" b="1" dirty="0">
                <a:solidFill>
                  <a:srgbClr val="FFC000"/>
                </a:solidFill>
              </a:rPr>
              <a:t>годов"</a:t>
            </a:r>
            <a:endParaRPr lang="ru-RU" b="1" dirty="0" smtClea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4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ermolenko\Desktop\бюджет обложка(NEW)-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52400" y="1447800"/>
            <a:ext cx="88392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Бюджетная система Российской Федерации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Совокупность всех бюджетов в РФ: федерального, региональных, местных, государственных внебюджетных фондов.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Бюджетная смета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Документ, устанавливающий лимиты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3" tooltip="Переход на бюджетное обязательство"/>
              </a:rPr>
              <a:t>бюджетных обязательств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казенного учреждения. Бюджетная смета представлена в разрезе кодов бюджетной классификации расходов.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Бюджетное обязательство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4" tooltip="Переход на расходное обязательство"/>
              </a:rPr>
              <a:t>Расходные обязательства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подлежащие исполнению в соответствующем финансовом году.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Бюджетные ассигнования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Предельные объемы денежных средств, предусмотренные в соответствующем финансовом году для исполнения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3" tooltip="Переход на бюджетное обязательство"/>
              </a:rPr>
              <a:t>бюджетных обязательств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Бюджетные инвестиции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Средства бюджета, направленные на приобретение, модернизацию государственного (муниципального) имущества.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Бюджетный процесс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Деятельность по подготовке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Бюджет субъекта Российской Федерации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1. Фонд денежных средств субъекта РФ. Бюджет субъекта РФ может быть: - собственно бюджет региона – фонд денежных средств, предназначенный для финансирования функций, отнесенных к предметам ведения субъекта РФ; - консолидированный – включает в себя бюджет региона и бюджеты муниципальных образований, входящих в состав данного региона. 2. Основной финансовый документ региона на текущий финансовый год, имеющий силу закона.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484476" y="220718"/>
            <a:ext cx="8401412" cy="1093804"/>
            <a:chOff x="484476" y="220718"/>
            <a:chExt cx="8401412" cy="1093804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1799288" y="539234"/>
              <a:ext cx="70866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 smtClean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ГЛОССАРИЙ</a:t>
              </a:r>
              <a:endParaRPr lang="ru-RU" sz="8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Овал 17"/>
            <p:cNvSpPr/>
            <p:nvPr/>
          </p:nvSpPr>
          <p:spPr>
            <a:xfrm>
              <a:off x="484476" y="220718"/>
              <a:ext cx="1093806" cy="1093804"/>
            </a:xfrm>
            <a:prstGeom prst="ellipse">
              <a:avLst/>
            </a:prstGeom>
            <a:solidFill>
              <a:srgbClr val="C5CA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Picture 2" descr="C:\Users\ermolenko\Desktop\Безымянный-1-0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469" y="337778"/>
              <a:ext cx="1100288" cy="772244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Стрелка вправо 9">
            <a:hlinkClick r:id="rId6" action="ppaction://hlinksldjump"/>
          </p:cNvPr>
          <p:cNvSpPr/>
          <p:nvPr/>
        </p:nvSpPr>
        <p:spPr>
          <a:xfrm rot="10800000">
            <a:off x="8678212" y="546732"/>
            <a:ext cx="313388" cy="36806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5-конечная звезда 10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15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" y="76200"/>
            <a:ext cx="861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635" algn="just">
              <a:lnSpc>
                <a:spcPct val="100000"/>
              </a:lnSpc>
            </a:pP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ИНФОРМАЦИЯ О БЮДЖЕТНЫХ РАСХОДАХ НА ПОВЫШЕНИЕ ОПЛАТЫ ТРУДА РАБОТНИКОВ БЮДЖЕТНОЙ СФЕРЫ В РАМКАХ РЕАЛИЗАЦИИ УКАЗОВ ПРЕЗИДЕНТА РОССИЙСКОЙ ФЕДЕРАЦИИ ОТ 07.05.2012 И ОБ УРОВНЕ ЗАРАБОТНОЙ ПЛАТЫ В УЧРЕЖДЕНИЯХ БЮДЖЕТНОЙ СФЕРЫ</a:t>
            </a:r>
            <a:endParaRPr lang="ru-RU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415968"/>
              </p:ext>
            </p:extLst>
          </p:nvPr>
        </p:nvGraphicFramePr>
        <p:xfrm>
          <a:off x="228599" y="1276529"/>
          <a:ext cx="8686800" cy="51868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95602"/>
                <a:gridCol w="1293709"/>
                <a:gridCol w="906487"/>
                <a:gridCol w="1151636"/>
                <a:gridCol w="1068527"/>
                <a:gridCol w="961676"/>
                <a:gridCol w="1009163"/>
              </a:tblGrid>
              <a:tr h="178833">
                <a:tc gridSpan="7">
                  <a:txBody>
                    <a:bodyPr/>
                    <a:lstStyle/>
                    <a:p>
                      <a:pPr algn="l" fontAlgn="b"/>
                      <a:endParaRPr lang="ru-RU" sz="900" b="1" i="1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1" i="1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b">
                    <a:solidFill>
                      <a:srgbClr val="365E6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1" i="1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b">
                    <a:solidFill>
                      <a:srgbClr val="365E6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1" i="1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b">
                    <a:solidFill>
                      <a:srgbClr val="365E6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1" i="1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b">
                    <a:solidFill>
                      <a:srgbClr val="365E6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1" i="1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b">
                    <a:solidFill>
                      <a:srgbClr val="365E6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1" i="1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b">
                    <a:solidFill>
                      <a:srgbClr val="365E68"/>
                    </a:solidFill>
                  </a:tcPr>
                </a:tc>
              </a:tr>
              <a:tr h="434498"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Установленный целевой показатель, %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1" u="none" strike="noStrike" kern="1200" noProof="0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kern="1200" noProof="0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Средняя заработная плата, рублей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1" u="none" strike="noStrike" kern="1200" noProof="0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3109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Категории работников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kern="1200" noProof="0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L="3331" marR="3331" marT="3331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2375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врачи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66 234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72 091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71 769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74 739,6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77 729,5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</a:tr>
              <a:tr h="2450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средний медперсонал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34 789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38 006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35 898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37 369,8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38 864,6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</a:tr>
              <a:tr h="1872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младший медперсонал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32 615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34 274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35 898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37 369,8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smtClean="0">
                          <a:latin typeface="Times New Roman" pitchFamily="18" charset="0"/>
                          <a:cs typeface="Times New Roman" pitchFamily="18" charset="0"/>
                        </a:rPr>
                        <a:t>38 864,6</a:t>
                      </a:r>
                      <a:endParaRPr lang="en-US" sz="9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</a:tr>
              <a:tr h="2192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социальные работники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32 859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36 224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35 898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37 369,8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smtClean="0">
                          <a:latin typeface="Times New Roman" pitchFamily="18" charset="0"/>
                          <a:cs typeface="Times New Roman" pitchFamily="18" charset="0"/>
                        </a:rPr>
                        <a:t>38 864,6</a:t>
                      </a:r>
                      <a:endParaRPr lang="en-US" sz="9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</a:tr>
              <a:tr h="4890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педагогические работники образовательных учреждений общего образования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32 640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35 833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35 898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37 369,8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smtClean="0">
                          <a:latin typeface="Times New Roman" pitchFamily="18" charset="0"/>
                          <a:cs typeface="Times New Roman" pitchFamily="18" charset="0"/>
                        </a:rPr>
                        <a:t>38 864,6</a:t>
                      </a:r>
                      <a:endParaRPr lang="en-US" sz="9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</a:tr>
              <a:tr h="8124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педагогические работники дошкольных образовательных учреждений (от средней заработной платы в общем образовании)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29 369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32 749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35 898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37 369,8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smtClean="0">
                          <a:latin typeface="Times New Roman" pitchFamily="18" charset="0"/>
                          <a:cs typeface="Times New Roman" pitchFamily="18" charset="0"/>
                        </a:rPr>
                        <a:t>38 864,6</a:t>
                      </a:r>
                      <a:endParaRPr lang="en-US" sz="9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</a:tr>
              <a:tr h="6507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педагогические работники дополнительного образования (от средней заработной платы учителей)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33 750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36 542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35 898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37 369,8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smtClean="0">
                          <a:latin typeface="Times New Roman" pitchFamily="18" charset="0"/>
                          <a:cs typeface="Times New Roman" pitchFamily="18" charset="0"/>
                        </a:rPr>
                        <a:t>38 864,6</a:t>
                      </a:r>
                      <a:endParaRPr lang="en-US" sz="9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</a:tr>
              <a:tr h="4344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преподаватели и мастера среднего профессионального образования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34 440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36 655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35 898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37 369,8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smtClean="0">
                          <a:latin typeface="Times New Roman" pitchFamily="18" charset="0"/>
                          <a:cs typeface="Times New Roman" pitchFamily="18" charset="0"/>
                        </a:rPr>
                        <a:t>38 864,6</a:t>
                      </a:r>
                      <a:endParaRPr lang="en-US" sz="9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</a:tr>
              <a:tr h="3437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педагогические работники детских домов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33 213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36 221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35 898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37 369,8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smtClean="0">
                          <a:latin typeface="Times New Roman" pitchFamily="18" charset="0"/>
                          <a:cs typeface="Times New Roman" pitchFamily="18" charset="0"/>
                        </a:rPr>
                        <a:t>38 864,6</a:t>
                      </a:r>
                      <a:endParaRPr lang="en-US" sz="9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</a:tr>
              <a:tr h="1953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работники культуры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33 414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36 104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35 898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37 369,8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smtClean="0">
                          <a:latin typeface="Times New Roman" pitchFamily="18" charset="0"/>
                          <a:cs typeface="Times New Roman" pitchFamily="18" charset="0"/>
                        </a:rPr>
                        <a:t>38 864,6</a:t>
                      </a:r>
                      <a:endParaRPr lang="en-US" sz="9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</a:tr>
              <a:tr h="4476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Средняя заработная плата по экономике региона (доход от трудовой деятельности), рублей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en-US" sz="900" b="1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33 329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35 406</a:t>
                      </a: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35 898</a:t>
                      </a: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37 369,8</a:t>
                      </a: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latin typeface="Times New Roman" pitchFamily="18" charset="0"/>
                          <a:cs typeface="Times New Roman" pitchFamily="18" charset="0"/>
                        </a:rPr>
                        <a:t>38 864,6</a:t>
                      </a: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sp>
        <p:nvSpPr>
          <p:cNvPr id="8" name="5-конечная звезда 7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90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135291"/>
              </p:ext>
            </p:extLst>
          </p:nvPr>
        </p:nvGraphicFramePr>
        <p:xfrm>
          <a:off x="2362199" y="1371601"/>
          <a:ext cx="6629404" cy="508097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24001"/>
                <a:gridCol w="990600"/>
                <a:gridCol w="1066800"/>
                <a:gridCol w="1066800"/>
                <a:gridCol w="990600"/>
                <a:gridCol w="990603"/>
              </a:tblGrid>
              <a:tr h="549431"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200" dirty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200" dirty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200" dirty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ru-RU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ru-RU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dirty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275464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Педагогические работники сферы образования</a:t>
                      </a:r>
                    </a:p>
                    <a:p>
                      <a:endParaRPr lang="ru-RU" sz="13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7 180,0</a:t>
                      </a:r>
                      <a:endParaRPr lang="ru-RU" sz="1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7 902,1</a:t>
                      </a:r>
                      <a:endParaRPr lang="ru-RU" sz="1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8 139,2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8 464,8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8 803,4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</a:tr>
              <a:tr h="1275464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Работники учреждений здравоохранения (по всем категориям без учета ОМС)</a:t>
                      </a:r>
                    </a:p>
                    <a:p>
                      <a:endParaRPr lang="ru-RU" sz="13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1 320,8</a:t>
                      </a:r>
                      <a:endParaRPr lang="ru-RU" sz="1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1 446,9</a:t>
                      </a:r>
                      <a:endParaRPr lang="ru-RU" sz="1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1 490,3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1 549,9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1 611,9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EE7D1"/>
                    </a:solidFill>
                  </a:tcPr>
                </a:tc>
              </a:tr>
              <a:tr h="1275464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Работники учреждений культуры</a:t>
                      </a:r>
                    </a:p>
                    <a:p>
                      <a:endParaRPr lang="ru-RU" sz="13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1 389,2</a:t>
                      </a:r>
                      <a:endParaRPr lang="ru-RU" sz="1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1 522,5</a:t>
                      </a:r>
                      <a:endParaRPr lang="ru-RU" sz="1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1 568,2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1 630,9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1 696,1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BBB59"/>
                    </a:solidFill>
                  </a:tcPr>
                </a:tc>
              </a:tr>
              <a:tr h="502337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Социальные работники</a:t>
                      </a:r>
                    </a:p>
                  </a:txBody>
                  <a:tcPr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202,3</a:t>
                      </a:r>
                      <a:endParaRPr lang="ru-RU" sz="1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237,1</a:t>
                      </a:r>
                      <a:endParaRPr lang="ru-RU" sz="1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244,2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254,0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264,2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sp>
        <p:nvSpPr>
          <p:cNvPr id="2" name="object 2"/>
          <p:cNvSpPr txBox="1">
            <a:spLocks/>
          </p:cNvSpPr>
          <p:nvPr/>
        </p:nvSpPr>
        <p:spPr>
          <a:xfrm>
            <a:off x="383921" y="184168"/>
            <a:ext cx="8607679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009650" algn="just"/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РАСХОДЫ ПО ЗАРАБОТНОЙ ПЛАТЕ РАБОТНИКОВ БЮДЖЕТНОЙ СФЕРЫ В 2018-20</a:t>
            </a:r>
            <a:r>
              <a:rPr lang="en-US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2 гг.,</a:t>
            </a:r>
            <a:r>
              <a:rPr lang="en-US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В СООТВЕТСТВИИ С УКАЗАМИ ПРЕЗИДЕНТА РОССИЙСКОЙ ФЕДЕРАЦИИ.</a:t>
            </a:r>
            <a:endParaRPr lang="en-US" sz="1600" b="1" dirty="0" smtClean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  <a:p>
            <a:pPr marL="1009650" algn="r"/>
            <a:r>
              <a:rPr lang="ru-RU" sz="1600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млн. </a:t>
            </a:r>
            <a:r>
              <a:rPr lang="ru-RU" sz="1600" i="1" dirty="0" err="1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sz="1600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ermolenko\Desktop\1d30671b18013dd249f6250044443bf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00" y="1371600"/>
            <a:ext cx="2017999" cy="12715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rmolenko\Desktop\Doctor-standing-up-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90" y="2614815"/>
            <a:ext cx="2023309" cy="12139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ermolenko\Desktop\Lgotyi-rabotnikam-kulturyi-v-2017-god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90" y="3881846"/>
            <a:ext cx="1900218" cy="12235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ermolenko\Desktop\job-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17" y="5117061"/>
            <a:ext cx="1828800" cy="1219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ermolenko\Desktop\оплата-по-счету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07" y="123078"/>
            <a:ext cx="920393" cy="92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5-конечная звезда 11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08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237251" y="5562600"/>
            <a:ext cx="2086849" cy="1219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effectLst>
            <a:softEdge rad="63500"/>
          </a:effectLst>
        </p:spPr>
        <p:txBody>
          <a:bodyPr wrap="square" lIns="0" tIns="0" rIns="0" bIns="0" rtlCol="0"/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70829" y="3444388"/>
            <a:ext cx="2153271" cy="12090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effectLst>
            <a:softEdge rad="63500"/>
          </a:effectLst>
        </p:spPr>
        <p:txBody>
          <a:bodyPr wrap="square" lIns="0" tIns="0" rIns="0" bIns="0" rtlCol="0"/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37251" y="1581150"/>
            <a:ext cx="2086736" cy="1524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effectLst>
            <a:softEdge rad="63500"/>
          </a:effectLst>
        </p:spPr>
        <p:txBody>
          <a:bodyPr wrap="square" lIns="0" tIns="0" rIns="0" bIns="0" rtlCol="0"/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-152400" y="81563"/>
            <a:ext cx="1003689" cy="7527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2800207"/>
              </p:ext>
            </p:extLst>
          </p:nvPr>
        </p:nvGraphicFramePr>
        <p:xfrm>
          <a:off x="2616920" y="5562600"/>
          <a:ext cx="5867400" cy="1219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1599"/>
                <a:gridCol w="914400"/>
                <a:gridCol w="914400"/>
                <a:gridCol w="914400"/>
                <a:gridCol w="914400"/>
                <a:gridCol w="838201"/>
              </a:tblGrid>
              <a:tr h="457200">
                <a:tc rowSpan="2">
                  <a:txBody>
                    <a:bodyPr/>
                    <a:lstStyle/>
                    <a:p>
                      <a:pPr marL="79375" marR="508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200" kern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Расходы на</a:t>
                      </a:r>
                      <a:r>
                        <a:rPr lang="ru-RU" sz="1200" kern="1200" baseline="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ОМС неработающего населения</a:t>
                      </a:r>
                      <a:endParaRPr sz="1200" kern="1200" dirty="0">
                        <a:solidFill>
                          <a:srgbClr val="FFC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3189" algn="ctr">
                        <a:lnSpc>
                          <a:spcPct val="100000"/>
                        </a:lnSpc>
                      </a:pPr>
                      <a:r>
                        <a:rPr lang="en-US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sz="1200" dirty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3189" algn="ctr">
                        <a:lnSpc>
                          <a:spcPct val="100000"/>
                        </a:lnSpc>
                      </a:pPr>
                      <a:r>
                        <a:rPr lang="en-US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sz="1200" dirty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3189" algn="ctr">
                        <a:lnSpc>
                          <a:spcPct val="100000"/>
                        </a:lnSpc>
                      </a:pPr>
                      <a:r>
                        <a:rPr lang="ru-RU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sz="1200" dirty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3189" algn="ctr">
                        <a:lnSpc>
                          <a:spcPct val="100000"/>
                        </a:lnSpc>
                      </a:pPr>
                      <a:r>
                        <a:rPr lang="ru-RU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sz="1200" dirty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3189" algn="ctr">
                        <a:lnSpc>
                          <a:spcPct val="100000"/>
                        </a:lnSpc>
                      </a:pPr>
                      <a:r>
                        <a:rPr lang="ru-RU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sz="1200" dirty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73303">
                <a:tc vMerge="1">
                  <a:txBody>
                    <a:bodyPr/>
                    <a:lstStyle/>
                    <a:p>
                      <a:pPr marL="325755" algn="ctr">
                        <a:lnSpc>
                          <a:spcPct val="100000"/>
                        </a:lnSpc>
                      </a:pPr>
                      <a:endParaRPr sz="12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65E68"/>
                    </a:solidFill>
                  </a:tcPr>
                </a:tc>
                <a:tc>
                  <a:txBody>
                    <a:bodyPr/>
                    <a:lstStyle/>
                    <a:p>
                      <a:pPr marL="311785" algn="l">
                        <a:lnSpc>
                          <a:spcPct val="100000"/>
                        </a:lnSpc>
                      </a:pPr>
                      <a:endParaRPr lang="ru-RU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11785" algn="l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3 923,8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млн.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рублей</a:t>
                      </a:r>
                    </a:p>
                    <a:p>
                      <a:pPr marL="311785" algn="l">
                        <a:lnSpc>
                          <a:spcPct val="100000"/>
                        </a:lnSpc>
                      </a:pPr>
                      <a:endParaRPr lang="ru-RU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endParaRPr lang="ru-RU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3 807,2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млн.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рублей</a:t>
                      </a:r>
                    </a:p>
                    <a:p>
                      <a:pPr marL="311785" algn="l">
                        <a:lnSpc>
                          <a:spcPct val="100000"/>
                        </a:lnSpc>
                      </a:pPr>
                      <a:endParaRPr lang="ru-RU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311785" algn="l">
                        <a:lnSpc>
                          <a:spcPct val="100000"/>
                        </a:lnSpc>
                      </a:pPr>
                      <a:endParaRPr lang="ru-RU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11785" algn="l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3 964,6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млн.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рублей</a:t>
                      </a:r>
                    </a:p>
                    <a:p>
                      <a:pPr marL="311785" algn="l">
                        <a:lnSpc>
                          <a:spcPct val="100000"/>
                        </a:lnSpc>
                      </a:pPr>
                      <a:endParaRPr lang="ru-RU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311785" algn="l">
                        <a:lnSpc>
                          <a:spcPct val="100000"/>
                        </a:lnSpc>
                      </a:pPr>
                      <a:endParaRPr lang="ru-RU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11785" algn="l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4 122,7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млн.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рублей</a:t>
                      </a:r>
                    </a:p>
                    <a:p>
                      <a:pPr marL="311785" algn="l">
                        <a:lnSpc>
                          <a:spcPct val="100000"/>
                        </a:lnSpc>
                      </a:pPr>
                      <a:endParaRPr lang="ru-RU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311785" algn="l">
                        <a:lnSpc>
                          <a:spcPct val="100000"/>
                        </a:lnSpc>
                      </a:pPr>
                      <a:endParaRPr lang="ru-RU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11785" algn="l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4 287,8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млн.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рублей</a:t>
                      </a:r>
                    </a:p>
                    <a:p>
                      <a:pPr marL="311785" algn="l">
                        <a:lnSpc>
                          <a:spcPct val="100000"/>
                        </a:lnSpc>
                      </a:pPr>
                      <a:endParaRPr lang="ru-RU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152400" y="4653423"/>
            <a:ext cx="8305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Наибольший объем расходов областного бюджета направляется на реализацию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Территориальной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программы обязательного медицинского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страхования, за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счет которой жителям области предоставляется бесплатная медицинская помощь.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20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4330895"/>
              </p:ext>
            </p:extLst>
          </p:nvPr>
        </p:nvGraphicFramePr>
        <p:xfrm>
          <a:off x="2504902" y="1615184"/>
          <a:ext cx="5943598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5686"/>
                <a:gridCol w="956212"/>
                <a:gridCol w="914400"/>
                <a:gridCol w="914400"/>
                <a:gridCol w="894631"/>
                <a:gridCol w="848269"/>
              </a:tblGrid>
              <a:tr h="427729">
                <a:tc rowSpan="2">
                  <a:txBody>
                    <a:bodyPr/>
                    <a:lstStyle/>
                    <a:p>
                      <a:pPr marL="79375" marR="5080" algn="ctr"/>
                      <a:r>
                        <a:rPr lang="ru-RU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Расходы ГП  </a:t>
                      </a:r>
                      <a:r>
                        <a:rPr lang="ru-RU" sz="1200" spc="9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«</a:t>
                      </a:r>
                      <a:r>
                        <a:rPr lang="ru-RU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Развитие  </a:t>
                      </a:r>
                      <a:r>
                        <a:rPr lang="ru-RU" sz="1200" spc="85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здравоохранения  </a:t>
                      </a:r>
                      <a:r>
                        <a:rPr lang="ru-RU" sz="1200" spc="9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 </a:t>
                      </a:r>
                      <a:r>
                        <a:rPr lang="ru-RU" sz="1200" spc="9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Калужской области»</a:t>
                      </a:r>
                      <a:r>
                        <a:rPr lang="ru-RU" sz="1200" baseline="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(без учета расходов на ОМС неработающего населения) </a:t>
                      </a:r>
                      <a:endParaRPr lang="ru-RU" sz="1200" b="1" spc="95" dirty="0" smtClean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3189" algn="ctr">
                        <a:lnSpc>
                          <a:spcPct val="100000"/>
                        </a:lnSpc>
                      </a:pPr>
                      <a:r>
                        <a:rPr lang="en-US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sz="1200" dirty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3189" algn="ctr">
                        <a:lnSpc>
                          <a:spcPct val="100000"/>
                        </a:lnSpc>
                      </a:pPr>
                      <a:r>
                        <a:rPr lang="en-US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sz="1200" dirty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3189" algn="ctr">
                        <a:lnSpc>
                          <a:spcPct val="100000"/>
                        </a:lnSpc>
                      </a:pPr>
                      <a:r>
                        <a:rPr lang="ru-RU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sz="1200" dirty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3189" algn="ctr">
                        <a:lnSpc>
                          <a:spcPct val="100000"/>
                        </a:lnSpc>
                      </a:pPr>
                      <a:r>
                        <a:rPr lang="ru-RU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sz="1200" dirty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3189" algn="ctr">
                        <a:lnSpc>
                          <a:spcPct val="100000"/>
                        </a:lnSpc>
                      </a:pPr>
                      <a:r>
                        <a:rPr lang="ru-RU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sz="1200" dirty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754642">
                <a:tc vMerge="1">
                  <a:txBody>
                    <a:bodyPr/>
                    <a:lstStyle/>
                    <a:p>
                      <a:pPr marL="79375" marR="5080" algn="ctr"/>
                      <a:endParaRPr lang="ru-RU" sz="1200" b="1" spc="95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5 750,4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млн.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рублей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6 371,3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млн.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рублей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6 492,4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млн.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рублей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5 436,4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млн.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рублей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endParaRPr lang="ru-RU" sz="10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5 110,1 млн.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рублей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926573"/>
              </p:ext>
            </p:extLst>
          </p:nvPr>
        </p:nvGraphicFramePr>
        <p:xfrm>
          <a:off x="2514600" y="3465829"/>
          <a:ext cx="5943598" cy="11897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5686"/>
                <a:gridCol w="946514"/>
                <a:gridCol w="914400"/>
                <a:gridCol w="914400"/>
                <a:gridCol w="904329"/>
                <a:gridCol w="848269"/>
              </a:tblGrid>
              <a:tr h="427729">
                <a:tc rowSpan="2">
                  <a:txBody>
                    <a:bodyPr/>
                    <a:lstStyle/>
                    <a:p>
                      <a:pPr marL="79375" marR="5080" algn="ctr"/>
                      <a:r>
                        <a:rPr lang="ru-RU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 обеспечение льготными медикаментами </a:t>
                      </a:r>
                    </a:p>
                    <a:p>
                      <a:pPr marL="79375" marR="5080" algn="ctr"/>
                      <a:r>
                        <a:rPr lang="ru-RU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 тыс. жителей области будет направлено </a:t>
                      </a:r>
                      <a:r>
                        <a:rPr lang="ru-RU" sz="1200" spc="95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200" b="1" spc="95" dirty="0" smtClean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3189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kern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2018</a:t>
                      </a:r>
                      <a:endParaRPr sz="1200" kern="1200" dirty="0">
                        <a:solidFill>
                          <a:srgbClr val="FFC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3189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kern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2019</a:t>
                      </a:r>
                      <a:endParaRPr sz="1200" kern="1200" dirty="0">
                        <a:solidFill>
                          <a:srgbClr val="FFC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3189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200" kern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</a:t>
                      </a:r>
                      <a:r>
                        <a:rPr lang="en-US" sz="1200" kern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</a:t>
                      </a:r>
                      <a:endParaRPr sz="1200" kern="1200" dirty="0">
                        <a:solidFill>
                          <a:srgbClr val="FFC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3189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200" kern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lang="en-US" sz="1200" kern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  <a:endParaRPr sz="1200" kern="1200" dirty="0">
                        <a:solidFill>
                          <a:srgbClr val="FFC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3189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200" kern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2022</a:t>
                      </a:r>
                      <a:endParaRPr sz="1200" kern="1200" dirty="0">
                        <a:solidFill>
                          <a:srgbClr val="FFC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754642">
                <a:tc vMerge="1">
                  <a:txBody>
                    <a:bodyPr/>
                    <a:lstStyle/>
                    <a:p>
                      <a:pPr marL="325755" algn="ctr">
                        <a:lnSpc>
                          <a:spcPct val="100000"/>
                        </a:lnSpc>
                      </a:pP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endParaRPr lang="ru-RU" sz="10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057,7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млн.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рублей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endParaRPr lang="ru-RU" sz="10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1 307,8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млн.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рублей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1 232,3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млн.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рублей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1 229,7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млн.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рублей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endParaRPr lang="ru-RU" sz="10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1 231,0 млн.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рублей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endParaRPr lang="ru-RU" sz="10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70829" y="743515"/>
            <a:ext cx="8305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бесплатной медицинской помощью жителей области осуществляется за счет  средств областного бюджета и территориального фонда обязательного медицинского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страхования (ОМС).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71600" y="308467"/>
            <a:ext cx="83580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РАСХОДЫ НА </a:t>
            </a:r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ЗДРАВООХРАНЕНИЕ</a:t>
            </a:r>
            <a:r>
              <a:rPr lang="en-US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КАЛУЖСКОЙ </a:t>
            </a:r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ОБЛАСТИ</a:t>
            </a:r>
            <a:endParaRPr lang="ru-RU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04902" y="3182779"/>
            <a:ext cx="95090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 том числе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100" dirty="0"/>
          </a:p>
        </p:txBody>
      </p:sp>
      <p:sp>
        <p:nvSpPr>
          <p:cNvPr id="23" name="5-конечная звезда 22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0856" y="50585"/>
            <a:ext cx="807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365E68"/>
                </a:solidFill>
                <a:cs typeface="Arabic Typesetting" pitchFamily="66" charset="-78"/>
              </a:rPr>
              <a:t>ВЫПЛАТА ПОСОБИЙ И </a:t>
            </a:r>
            <a:r>
              <a:rPr lang="ru-RU" b="1" dirty="0" smtClean="0">
                <a:solidFill>
                  <a:srgbClr val="365E68"/>
                </a:solidFill>
                <a:cs typeface="Arabic Typesetting" pitchFamily="66" charset="-78"/>
              </a:rPr>
              <a:t>КОМПЕНСАЦИЙ ПО </a:t>
            </a:r>
            <a:r>
              <a:rPr lang="ru-RU" b="1" dirty="0">
                <a:solidFill>
                  <a:srgbClr val="365E68"/>
                </a:solidFill>
                <a:cs typeface="Arabic Typesetting" pitchFamily="66" charset="-78"/>
              </a:rPr>
              <a:t>ГОСУДАРСТВЕННОЙ ПРОГРАММЕ </a:t>
            </a:r>
            <a:r>
              <a:rPr lang="en-US" b="1" dirty="0" smtClean="0">
                <a:solidFill>
                  <a:srgbClr val="365E68"/>
                </a:solidFill>
                <a:cs typeface="Arabic Typesetting" pitchFamily="66" charset="-78"/>
              </a:rPr>
              <a:t>«</a:t>
            </a:r>
            <a:r>
              <a:rPr lang="ru-RU" b="1" dirty="0" smtClean="0">
                <a:solidFill>
                  <a:srgbClr val="365E68"/>
                </a:solidFill>
                <a:cs typeface="Arabic Typesetting" pitchFamily="66" charset="-78"/>
              </a:rPr>
              <a:t>СЕМЬЯ </a:t>
            </a:r>
            <a:r>
              <a:rPr lang="ru-RU" b="1" dirty="0">
                <a:solidFill>
                  <a:srgbClr val="365E68"/>
                </a:solidFill>
                <a:cs typeface="Arabic Typesetting" pitchFamily="66" charset="-78"/>
              </a:rPr>
              <a:t>И </a:t>
            </a:r>
            <a:r>
              <a:rPr lang="ru-RU" b="1" dirty="0" smtClean="0">
                <a:solidFill>
                  <a:srgbClr val="365E68"/>
                </a:solidFill>
                <a:cs typeface="Arabic Typesetting" pitchFamily="66" charset="-78"/>
              </a:rPr>
              <a:t>ДЕТИ КАЛУЖСКОЙ ОБЛАСТИ</a:t>
            </a:r>
            <a:r>
              <a:rPr lang="en-US" b="1" dirty="0" smtClean="0">
                <a:solidFill>
                  <a:srgbClr val="365E68"/>
                </a:solidFill>
                <a:cs typeface="Arabic Typesetting" pitchFamily="66" charset="-78"/>
              </a:rPr>
              <a:t>»</a:t>
            </a:r>
            <a:endParaRPr lang="ru-RU" b="1" dirty="0">
              <a:solidFill>
                <a:srgbClr val="365E68"/>
              </a:solidFill>
              <a:cs typeface="Arabic Typesetting" pitchFamily="66" charset="-78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2715443"/>
              </p:ext>
            </p:extLst>
          </p:nvPr>
        </p:nvGraphicFramePr>
        <p:xfrm>
          <a:off x="225056" y="707065"/>
          <a:ext cx="8763001" cy="596012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280144"/>
                <a:gridCol w="1295400"/>
                <a:gridCol w="1066800"/>
                <a:gridCol w="1143000"/>
                <a:gridCol w="990600"/>
                <a:gridCol w="987057"/>
              </a:tblGrid>
              <a:tr h="26426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вида пособия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 пособий, руб.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597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10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2018</a:t>
                      </a:r>
                      <a:endParaRPr lang="ru-RU" sz="1000" b="1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10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2019</a:t>
                      </a:r>
                      <a:endParaRPr lang="ru-RU" sz="1000" b="1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10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2020</a:t>
                      </a:r>
                      <a:endParaRPr lang="ru-RU" sz="1000" b="1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0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lang="ru-RU" sz="10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  <a:endParaRPr lang="ru-RU" sz="1000" b="1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0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lang="ru-RU" sz="10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endParaRPr lang="ru-RU" sz="1000" b="1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26550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9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Материнский капитал: при рождении третьего ребенка и последующих детей/ при рождении</a:t>
                      </a:r>
                      <a:r>
                        <a:rPr lang="ru-RU" sz="9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второго ребенка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50 000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50 000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50 000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50 000</a:t>
                      </a:r>
                    </a:p>
                  </a:txBody>
                  <a:tcPr marL="3080" marR="3080" marT="308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50 000</a:t>
                      </a:r>
                    </a:p>
                  </a:txBody>
                  <a:tcPr marL="3080" marR="3080" marT="308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655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Единовременное пособие при рождении ребенка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</a:t>
                      </a:r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759,09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17 479,73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18 004,12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18 004,12</a:t>
                      </a: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18 004,12</a:t>
                      </a: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</a:tr>
              <a:tr h="1373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Пособие по беременности и родам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932,86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3058,95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3 150,7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3 150,7</a:t>
                      </a: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3 150,7</a:t>
                      </a: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</a:tr>
              <a:tr h="4121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Единовременное пособие беременной жене военнослужащего, проходящего службу по призыву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26 539,76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27 680,97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28 511,4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28 511,4</a:t>
                      </a: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28 511,4</a:t>
                      </a: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</a:tr>
              <a:tr h="13640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Ежемесячное пособие по уходу за ребенком до 1,5 лет : по уходу за первым ребенком/по уходу за вторым   и последующими детьми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3 142,33</a:t>
                      </a:r>
                      <a:endParaRPr lang="ru-RU" sz="90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3 277,45</a:t>
                      </a: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3 375,77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3 375,77</a:t>
                      </a: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3 375,77</a:t>
                      </a: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</a:tr>
              <a:tr h="2668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6 284,65</a:t>
                      </a:r>
                      <a:endParaRPr lang="ru-RU" sz="90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6 554,89</a:t>
                      </a: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6 751,54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6 751,54</a:t>
                      </a: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6 751,54</a:t>
                      </a: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</a:tr>
              <a:tr h="3172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Ежемесячное пособие на ребенка военнослужащего, проходящего службу по призыву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11 374,18</a:t>
                      </a:r>
                      <a:endParaRPr lang="ru-RU" sz="90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11 863,27</a:t>
                      </a: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12 219,17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12 219,17</a:t>
                      </a: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12 219,17</a:t>
                      </a: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</a:tr>
              <a:tr h="2747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Ежемесячное пособие малообеспеченным семьям: ежемесячное пособие на ребенка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</a:tr>
              <a:tr h="2876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Ежемесячное пособие малообеспеченным семьям: пособие на детей одиноких матерей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</a:tr>
              <a:tr h="4121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Ежемесячное пособие малообеспеченным семьям:  пособие на детей разыскиваемых родителей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</a:tr>
              <a:tr h="2981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Ежемесячное пособие малообеспеченным семьям: пособие на детей военнослужащих по призыву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</a:tr>
              <a:tr h="2747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Ежемесячное пособие малообеспеченным семьям: пособие на детей-инвалидов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</a:tr>
              <a:tr h="2747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Пособие на детей, один из родителей которых, входящий в состав семьи, является инвалидом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</a:tr>
              <a:tr h="2747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Пособие на второго и последующих детей в возрасте от 1,5 до 3 лет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4 000,0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4 000,0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4 000,0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4 000,0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4 000,0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</a:tr>
              <a:tr h="3355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Ежемесячное пособие малообеспеченным многодетным семьям, имеющим 4-х и более детей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</a:tr>
              <a:tr h="2698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Единовременное пособие при рождении второго и последующих детей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22 326,0</a:t>
                      </a:r>
                      <a:endParaRPr lang="ru-RU" sz="90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22 560,0</a:t>
                      </a: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22 560,0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</a:tr>
              <a:tr h="4032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Ежемесячная денежная выплата при рождении третьего ребенка или последующих детей, начиная с 1 января 2013 года, до достижения ребенком возраста 3 лет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10 292,0</a:t>
                      </a: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10 890,0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10 250,0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</a:tr>
              <a:tr h="2698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Ежемесячная выплата в связи с рождением (усыновлением) первого ребенка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9 487,0</a:t>
                      </a: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10 292,0</a:t>
                      </a: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10 839,0</a:t>
                      </a: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</a:tr>
              <a:tr h="2964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областного бюджета (млн. руб.)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1 920,1</a:t>
                      </a: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2075,2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2948,2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3072,3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3215,9</a:t>
                      </a: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pic>
        <p:nvPicPr>
          <p:cNvPr id="6145" name="Picture 1" descr="C:\Users\ermolenko\Desktop\3103433-parents-and-childr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941"/>
            <a:ext cx="665859" cy="66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2400" y="6604084"/>
            <a:ext cx="535114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ru-RU" sz="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* Определяется из величины прожиточного минимума для детей в возрасте до 15-ти лет включительно</a:t>
            </a:r>
            <a:endParaRPr lang="ru-RU" sz="9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4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9200" y="11414"/>
            <a:ext cx="777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65E68"/>
                </a:solidFill>
              </a:rPr>
              <a:t>ВЫПЛАТА ПОСОБИЙ И </a:t>
            </a:r>
            <a:r>
              <a:rPr lang="ru-RU" b="1" dirty="0" smtClean="0">
                <a:solidFill>
                  <a:srgbClr val="365E68"/>
                </a:solidFill>
              </a:rPr>
              <a:t>КОМПЕНСАЦИЙ ПО </a:t>
            </a:r>
            <a:r>
              <a:rPr lang="ru-RU" b="1" dirty="0">
                <a:solidFill>
                  <a:srgbClr val="365E68"/>
                </a:solidFill>
              </a:rPr>
              <a:t>ГОСУДАРСТВЕННОЙ ПРОГРАММЕ «СОЦИАЛЬНАЯ ПОДДЕРЖКА ГРАЖДАН В КАЛУЖСКОЙ ОБЛАСТИ»</a:t>
            </a:r>
            <a:endParaRPr lang="ru-RU" dirty="0">
              <a:solidFill>
                <a:srgbClr val="365E68"/>
              </a:solidFill>
            </a:endParaRPr>
          </a:p>
        </p:txBody>
      </p:sp>
      <p:pic>
        <p:nvPicPr>
          <p:cNvPr id="1026" name="Picture 2" descr="C:\Users\ermolenko\Desktop\logo_big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28575"/>
            <a:ext cx="541940" cy="48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1634137"/>
              </p:ext>
            </p:extLst>
          </p:nvPr>
        </p:nvGraphicFramePr>
        <p:xfrm>
          <a:off x="161745" y="685801"/>
          <a:ext cx="8753654" cy="59968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458630"/>
                <a:gridCol w="680899"/>
                <a:gridCol w="588703"/>
                <a:gridCol w="1648391"/>
                <a:gridCol w="1787702"/>
                <a:gridCol w="73587"/>
                <a:gridCol w="515742"/>
              </a:tblGrid>
              <a:tr h="12721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Категории лиц</a:t>
                      </a:r>
                      <a:endParaRPr lang="ru-RU" sz="900" b="1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 ежемесячной денежной выплаты, руб.</a:t>
                      </a:r>
                      <a:endParaRPr lang="ru-RU" sz="900" b="1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80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900" b="1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900" b="1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900" b="1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</a:t>
                      </a:r>
                      <a:r>
                        <a:rPr lang="ru-RU" sz="900" b="1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900" b="1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</a:t>
                      </a:r>
                      <a:r>
                        <a:rPr lang="ru-RU" sz="900" b="1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900" b="1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508862"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Многодетные семьи с 3-мя и более детьми до 18 (23) лет, со среднедушевым доходом, не превышающим величины прожиточного минимума на душу населения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оплаты жилья и коммунальных услуг (на льготника, члена многодетной семьи)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4">
                  <a:txBody>
                    <a:bodyPr/>
                    <a:lstStyle/>
                    <a:p>
                      <a:pPr algn="ctr"/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500 (на льготника, члена многодетной семьи)</a:t>
                      </a:r>
                      <a:endParaRPr lang="ru-RU" sz="9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</a:tr>
              <a:tr h="7632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 01.07.19 280 (на льготника, члена многодетной семьи)</a:t>
                      </a: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443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Ветераны труда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9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</a:tr>
              <a:tr h="1272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размер ежемесячной денежной выплаты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462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462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9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462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smtClean="0">
                          <a:latin typeface="Times New Roman" pitchFamily="18" charset="0"/>
                          <a:cs typeface="Times New Roman" pitchFamily="18" charset="0"/>
                        </a:rPr>
                        <a:t>462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462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</a:tr>
              <a:tr h="25443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компенсация 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оплату жилых помещений </a:t>
                      </a:r>
                      <a:endParaRPr lang="en-US" sz="900" b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 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коммунальных услуг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50 % в  пределах социальной нормы и нормативов потребления 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443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Труженики тыла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</a:tr>
              <a:tr h="1272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размер ежемесячной денежной выплаты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669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9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669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9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669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smtClean="0">
                          <a:latin typeface="Times New Roman" pitchFamily="18" charset="0"/>
                          <a:cs typeface="Times New Roman" pitchFamily="18" charset="0"/>
                        </a:rPr>
                        <a:t>669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669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</a:tr>
              <a:tr h="254431"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компенсация 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оплату жилых помещений </a:t>
                      </a:r>
                      <a:endParaRPr lang="en-US" sz="900" b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 algn="l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 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коммунальных услуг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50 % в  пределах социальной нормы и нормативов потребления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443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Реабилитированные лица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</a:tr>
              <a:tr h="1272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размер ежемесячной денежной выплаты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669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669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669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669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669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</a:tr>
              <a:tr h="254431"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компенсация 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оплату жилых помещений </a:t>
                      </a:r>
                      <a:endParaRPr lang="en-US" sz="900" b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 algn="l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 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коммунальных услуг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50 % в  пределах социальной нормы и нормативов потребления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443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Лица, признанные пострадавшими от политических репрессий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72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размер ежемесячной денежной выплаты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462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462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9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462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smtClean="0">
                          <a:latin typeface="Times New Roman" pitchFamily="18" charset="0"/>
                          <a:cs typeface="Times New Roman" pitchFamily="18" charset="0"/>
                        </a:rPr>
                        <a:t>462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462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4431"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компенсация 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оплату жилых помещений </a:t>
                      </a:r>
                      <a:endParaRPr lang="en-US" sz="900" b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 algn="l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 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коммунальных услуг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50 % в  пределах социальной нормы и нормативов потребления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443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Ветераны труда Калужской области 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 sz="9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72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размер ежемесячной денежной выплаты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462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462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9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462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smtClean="0">
                          <a:latin typeface="Times New Roman" pitchFamily="18" charset="0"/>
                          <a:cs typeface="Times New Roman" pitchFamily="18" charset="0"/>
                        </a:rPr>
                        <a:t>462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462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4431"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компенсация 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оплату жилых помещений </a:t>
                      </a:r>
                      <a:endParaRPr lang="en-US" sz="900" b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 algn="l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 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коммунальных услуг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50 % в  пределах социальной нормы и нормативов потребления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4994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Специалисты сельской местности: педагогические работники; медицинские и фармацевтические работники; социальные работники, занятые в государственном и (или) муниципальном секторе социального обслуживания; работники государственной системы социальных служб; работник  культуры и искусства; специалисты государственной ветеринарной службы; в том числе специалисты, вышедшие на пенсию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1000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1000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1000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1000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pPr indent="342900" algn="just"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17101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Расходы областного бюджета (млн.</a:t>
                      </a:r>
                      <a:r>
                        <a:rPr lang="ru-RU" sz="9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руб.</a:t>
                      </a: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)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1333,4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1433,8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1587,8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1587,8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1587,8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2196763" y="14509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55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611198"/>
              </p:ext>
            </p:extLst>
          </p:nvPr>
        </p:nvGraphicFramePr>
        <p:xfrm>
          <a:off x="152400" y="1066800"/>
          <a:ext cx="8839199" cy="5681291"/>
        </p:xfrm>
        <a:graphic>
          <a:graphicData uri="http://schemas.openxmlformats.org/drawingml/2006/table">
            <a:tbl>
              <a:tblPr/>
              <a:tblGrid>
                <a:gridCol w="228600"/>
                <a:gridCol w="2819400"/>
                <a:gridCol w="1371600"/>
                <a:gridCol w="990600"/>
                <a:gridCol w="1066800"/>
                <a:gridCol w="762000"/>
                <a:gridCol w="838200"/>
                <a:gridCol w="761999"/>
              </a:tblGrid>
              <a:tr h="14941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№ п/п</a:t>
                      </a: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Наименование выплаты</a:t>
                      </a: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2020 </a:t>
                      </a:r>
                      <a:r>
                        <a:rPr lang="en-US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-202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</a:t>
                      </a:r>
                      <a:r>
                        <a:rPr lang="en-US" sz="1000" b="1" i="0" u="none" strike="noStrike" baseline="0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1" i="0" u="none" strike="noStrike" baseline="0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6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спортсмены, рублей</a:t>
                      </a: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тренеры, рублей</a:t>
                      </a: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спортсмены, рублей</a:t>
                      </a: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тренеры, рублей</a:t>
                      </a: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спортсмены, рублей</a:t>
                      </a: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тренеры, рублей</a:t>
                      </a: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9854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Выплата грантов Губернатора Калужской области спортсменам Калужской области претендующим на успешное выступление в XXII Олимпийских зимних играх и XI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Паралимпийских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зимних играх 2014 года в г. Сочи и их тренерам и на XXXI Олимпийских летних играх 2016 года в городе Рио-де Жанейро (Бразилия)</a:t>
                      </a: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7 000-35 000</a:t>
                      </a: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000-25 000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7 000-35 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5 000-25 000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7 000-35 000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5 000-25 000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4494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Выплата денежной компенсации расходов по договорам найма (поднайма) жилых помещений                    в пределах территории Калужской области </a:t>
                      </a:r>
                    </a:p>
                  </a:txBody>
                  <a:tcPr marL="2593" marR="2593" marT="2593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15 000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15 000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11 500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15 000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11 500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9040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Ежемесячная денежная выплата спортсменам Калужской области - участникам Олимпийских,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Сурдлимпийских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Паралимпийских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игр в составе олимпийской,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сурдлимпийской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паралимпийской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сборных команд Российской Федерации (СССР, СНГ)</a:t>
                      </a:r>
                    </a:p>
                  </a:txBody>
                  <a:tcPr marL="2593" marR="2593" marT="2593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25 980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27 098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27 911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12062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Ежемесячная денежная выплата гражданам, имеющим почетные спортивные звания "Заслуженный тренер СССР", "Заслуженный тренер РСФСР" или "Заслуженный тренер России", вышедшим на пенсию, проживающим и работающим или работавшим на территории Калужской области</a:t>
                      </a:r>
                    </a:p>
                  </a:txBody>
                  <a:tcPr marL="2593" marR="2593" marT="2593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14 920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15 562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16 029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9750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Социальная поддержка лицам, обучающимся в образовательных организациях высшего образования или профессиональных образовательных организациях по специальностям в сфере физической культуры и спорта на бюджетной  основе</a:t>
                      </a: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8 000- 15 000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8 000- 15 000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8 000- 15 000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5914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Расходы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областного бюджета (млн. руб.)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CCD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CCD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23,1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CCD4"/>
                    </a:solidFill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990600" y="117471"/>
            <a:ext cx="7848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ctr"/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МЕРЫ СОЦИАЛЬНОЙ ПОДДЕРЖКИ В РАМКАХ ГОСУДАРСТВЕННОЙ ПРОГРАММЫ КАЛУЖСКОЙ ОБЛАСТИ «РАЗВИТИЕ ФИЗИЧЕСКОЙ КУЛЬТУРЫ И СПОРТА В КАЛУЖСКОЙ ОБЛАСТИ</a:t>
            </a:r>
            <a:r>
              <a:rPr lang="en-US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b="1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5" name="Picture 1" descr="C:\Users\ermolenko\Desktop\SSpor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75" y="319087"/>
            <a:ext cx="757673" cy="52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5-конечная звезда 4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54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2212613" y="5341602"/>
            <a:ext cx="2232660" cy="539750"/>
          </a:xfrm>
          <a:custGeom>
            <a:avLst/>
            <a:gdLst/>
            <a:ahLst/>
            <a:cxnLst/>
            <a:rect l="l" t="t" r="r" b="b"/>
            <a:pathLst>
              <a:path w="2232660" h="539750">
                <a:moveTo>
                  <a:pt x="0" y="539506"/>
                </a:moveTo>
                <a:lnTo>
                  <a:pt x="2232279" y="539506"/>
                </a:lnTo>
                <a:lnTo>
                  <a:pt x="2232279" y="0"/>
                </a:lnTo>
                <a:lnTo>
                  <a:pt x="0" y="0"/>
                </a:lnTo>
                <a:lnTo>
                  <a:pt x="0" y="5395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6200" y="179601"/>
            <a:ext cx="993985" cy="7455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Прямоугольник 8"/>
          <p:cNvSpPr/>
          <p:nvPr/>
        </p:nvSpPr>
        <p:spPr>
          <a:xfrm>
            <a:off x="1013550" y="179601"/>
            <a:ext cx="7924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РАСХОДЫ БЮДЖЕТА КАЛУЖСКОЙ ОБЛАСТИ НА РЕАЛИЗАЦИЮ ПРОГРАММЫ «РАЗВИТИЕ ОБЩЕГО И ДОПОЛНИТЕЛЬНОГО ОБРАЗОВАНИЯ В КАЛУЖСКОЙ ОБЛАСТИ» В ОТЧЕТНОМ ПЕРИОДЕ </a:t>
            </a:r>
            <a:endParaRPr lang="ru-RU" sz="1500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500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					</a:t>
            </a:r>
            <a:endParaRPr lang="ru-RU" sz="1500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425063"/>
              </p:ext>
            </p:extLst>
          </p:nvPr>
        </p:nvGraphicFramePr>
        <p:xfrm>
          <a:off x="2065285" y="4876800"/>
          <a:ext cx="6781800" cy="1738694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667000"/>
                <a:gridCol w="1279094"/>
                <a:gridCol w="1479839"/>
                <a:gridCol w="1355867"/>
              </a:tblGrid>
              <a:tr h="533400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Единовременные</a:t>
                      </a:r>
                      <a:r>
                        <a:rPr lang="ru-RU" sz="1050" spc="-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50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выплаты</a:t>
                      </a:r>
                      <a:r>
                        <a:rPr lang="ru-RU" sz="1050" spc="-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50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молодым</a:t>
                      </a:r>
                      <a:r>
                        <a:rPr lang="ru-RU" sz="1050" spc="-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специалистам </a:t>
                      </a:r>
                      <a:r>
                        <a:rPr lang="ru-RU" sz="1050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lang="ru-RU" sz="1050" spc="-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50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педагогическим</a:t>
                      </a:r>
                      <a:r>
                        <a:rPr lang="ru-RU" sz="1050" spc="-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endParaRPr lang="en-US" sz="1050" spc="-5" dirty="0" smtClean="0">
                        <a:solidFill>
                          <a:srgbClr val="FFC00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работникам</a:t>
                      </a:r>
                      <a:endParaRPr lang="ru-RU" sz="1050" dirty="0" smtClean="0">
                        <a:solidFill>
                          <a:srgbClr val="FFC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noFill/>
                      <a:prstDash val="soli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3660" marR="62230" indent="32384" algn="ctr">
                        <a:lnSpc>
                          <a:spcPct val="100000"/>
                        </a:lnSpc>
                      </a:pPr>
                      <a:r>
                        <a:rPr sz="1050" dirty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год</a:t>
                      </a:r>
                      <a:r>
                        <a:rPr sz="1050" spc="-5" dirty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050" dirty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нахождения в </a:t>
                      </a:r>
                      <a:r>
                        <a:rPr sz="1050" dirty="0" err="1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реeстре</a:t>
                      </a:r>
                      <a:r>
                        <a:rPr sz="1050" dirty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050" dirty="0" err="1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молодых</a:t>
                      </a:r>
                      <a:r>
                        <a:rPr lang="en-US" sz="1050" baseline="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050" dirty="0" err="1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специалистов</a:t>
                      </a:r>
                      <a:endParaRPr sz="1050" dirty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6360" marR="66675" algn="ctr">
                        <a:lnSpc>
                          <a:spcPct val="100000"/>
                        </a:lnSpc>
                      </a:pPr>
                      <a:r>
                        <a:rPr sz="1050" dirty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год</a:t>
                      </a:r>
                      <a:r>
                        <a:rPr sz="1050" spc="-5" dirty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050" dirty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нахождения  в реeстре молодых специалистов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0640" marR="58419" indent="32384" algn="ctr">
                        <a:lnSpc>
                          <a:spcPct val="100000"/>
                        </a:lnSpc>
                      </a:pPr>
                      <a:r>
                        <a:rPr sz="1050" dirty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год</a:t>
                      </a:r>
                      <a:r>
                        <a:rPr sz="1050" spc="-5" dirty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050" dirty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нахождения в </a:t>
                      </a:r>
                      <a:r>
                        <a:rPr sz="1050" dirty="0" err="1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реeстре</a:t>
                      </a:r>
                      <a:r>
                        <a:rPr sz="1050" dirty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050" dirty="0" err="1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молодых</a:t>
                      </a:r>
                      <a:r>
                        <a:rPr lang="en-US" sz="1050" baseline="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050" dirty="0" err="1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специалистов</a:t>
                      </a:r>
                      <a:endParaRPr sz="1050" dirty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574358">
                <a:tc>
                  <a:txBody>
                    <a:bodyPr/>
                    <a:lstStyle/>
                    <a:p>
                      <a:pPr marL="70485" marR="586740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imes New Roman" pitchFamily="18" charset="0"/>
                          <a:cs typeface="Times New Roman" pitchFamily="18" charset="0"/>
                        </a:rPr>
                        <a:t>Молодые специалисты, </a:t>
                      </a:r>
                      <a:r>
                        <a:rPr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работающие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sz="1200" dirty="0">
                          <a:latin typeface="Times New Roman" pitchFamily="18" charset="0"/>
                          <a:cs typeface="Times New Roman" pitchFamily="18" charset="0"/>
                        </a:rPr>
                        <a:t>сельских поселениях</a:t>
                      </a:r>
                    </a:p>
                  </a:txBody>
                  <a:tcPr marL="0" marR="0" marT="0" marB="0">
                    <a:lnL w="9525" cap="flat" cmpd="sng" algn="ctr">
                      <a:noFill/>
                      <a:prstDash val="soli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140970" algn="ctr">
                        <a:lnSpc>
                          <a:spcPct val="100000"/>
                        </a:lnSpc>
                      </a:pPr>
                      <a:endParaRPr lang="en-US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40970" algn="ctr">
                        <a:lnSpc>
                          <a:spcPct val="100000"/>
                        </a:lnSpc>
                      </a:pPr>
                      <a:r>
                        <a:rPr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30 </a:t>
                      </a:r>
                      <a:r>
                        <a:rPr sz="1000" dirty="0">
                          <a:latin typeface="Times New Roman" pitchFamily="18" charset="0"/>
                          <a:cs typeface="Times New Roman" pitchFamily="18" charset="0"/>
                        </a:rPr>
                        <a:t>000 </a:t>
                      </a:r>
                      <a:r>
                        <a:rPr sz="1000" dirty="0" err="1">
                          <a:latin typeface="Times New Roman" pitchFamily="18" charset="0"/>
                          <a:cs typeface="Times New Roman" pitchFamily="18" charset="0"/>
                        </a:rPr>
                        <a:t>руб</a:t>
                      </a:r>
                      <a:r>
                        <a:rPr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40970" algn="ctr">
                        <a:lnSpc>
                          <a:spcPct val="100000"/>
                        </a:lnSpc>
                      </a:pPr>
                      <a:endParaRPr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123825" algn="ctr">
                        <a:lnSpc>
                          <a:spcPct val="100000"/>
                        </a:lnSpc>
                      </a:pPr>
                      <a:endParaRPr lang="en-US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23825" algn="ctr">
                        <a:lnSpc>
                          <a:spcPct val="100000"/>
                        </a:lnSpc>
                      </a:pPr>
                      <a:r>
                        <a:rPr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40 </a:t>
                      </a:r>
                      <a:r>
                        <a:rPr sz="1000" dirty="0">
                          <a:latin typeface="Times New Roman" pitchFamily="18" charset="0"/>
                          <a:cs typeface="Times New Roman" pitchFamily="18" charset="0"/>
                        </a:rPr>
                        <a:t>000 руб.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59055" algn="ctr">
                        <a:lnSpc>
                          <a:spcPct val="100000"/>
                        </a:lnSpc>
                      </a:pPr>
                      <a:endParaRPr lang="en-US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59055" algn="ctr">
                        <a:lnSpc>
                          <a:spcPct val="100000"/>
                        </a:lnSpc>
                      </a:pPr>
                      <a:r>
                        <a:rPr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50 </a:t>
                      </a:r>
                      <a:r>
                        <a:rPr sz="1000" dirty="0">
                          <a:latin typeface="Times New Roman" pitchFamily="18" charset="0"/>
                          <a:cs typeface="Times New Roman" pitchFamily="18" charset="0"/>
                        </a:rPr>
                        <a:t>000 руб.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461136">
                <a:tc>
                  <a:txBody>
                    <a:bodyPr/>
                    <a:lstStyle/>
                    <a:p>
                      <a:pPr marL="50800" marR="512445" algn="ctr">
                        <a:lnSpc>
                          <a:spcPct val="115100"/>
                        </a:lnSpc>
                      </a:pPr>
                      <a:r>
                        <a:rPr sz="1200" dirty="0">
                          <a:latin typeface="Times New Roman" pitchFamily="18" charset="0"/>
                          <a:cs typeface="Times New Roman" pitchFamily="18" charset="0"/>
                        </a:rPr>
                        <a:t>Молодые специалисты, работающие в городских поселениях и округах</a:t>
                      </a:r>
                    </a:p>
                  </a:txBody>
                  <a:tcPr marL="0" marR="0" marT="0" marB="0">
                    <a:lnL w="9525" cap="flat" cmpd="sng" algn="ctr">
                      <a:noFill/>
                      <a:prstDash val="soli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96520" algn="ctr">
                        <a:lnSpc>
                          <a:spcPct val="100000"/>
                        </a:lnSpc>
                      </a:pPr>
                      <a:endParaRPr lang="en-US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96520" algn="ctr">
                        <a:lnSpc>
                          <a:spcPct val="100000"/>
                        </a:lnSpc>
                      </a:pPr>
                      <a:r>
                        <a:rPr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20 </a:t>
                      </a:r>
                      <a:r>
                        <a:rPr sz="1000" dirty="0">
                          <a:latin typeface="Times New Roman" pitchFamily="18" charset="0"/>
                          <a:cs typeface="Times New Roman" pitchFamily="18" charset="0"/>
                        </a:rPr>
                        <a:t>000 руб.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116205" algn="ctr">
                        <a:lnSpc>
                          <a:spcPct val="100000"/>
                        </a:lnSpc>
                      </a:pPr>
                      <a:endParaRPr lang="en-US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16205" algn="ctr">
                        <a:lnSpc>
                          <a:spcPct val="100000"/>
                        </a:lnSpc>
                      </a:pPr>
                      <a:r>
                        <a:rPr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30 </a:t>
                      </a:r>
                      <a:r>
                        <a:rPr sz="1000" dirty="0">
                          <a:latin typeface="Times New Roman" pitchFamily="18" charset="0"/>
                          <a:cs typeface="Times New Roman" pitchFamily="18" charset="0"/>
                        </a:rPr>
                        <a:t>000 руб.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81280" algn="ctr">
                        <a:lnSpc>
                          <a:spcPct val="100000"/>
                        </a:lnSpc>
                      </a:pPr>
                      <a:endParaRPr lang="en-US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81280" algn="ctr">
                        <a:lnSpc>
                          <a:spcPct val="100000"/>
                        </a:lnSpc>
                      </a:pPr>
                      <a:r>
                        <a:rPr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40 </a:t>
                      </a:r>
                      <a:r>
                        <a:rPr sz="1000" dirty="0">
                          <a:latin typeface="Times New Roman" pitchFamily="18" charset="0"/>
                          <a:cs typeface="Times New Roman" pitchFamily="18" charset="0"/>
                        </a:rPr>
                        <a:t>000 руб.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3665516332"/>
              </p:ext>
            </p:extLst>
          </p:nvPr>
        </p:nvGraphicFramePr>
        <p:xfrm>
          <a:off x="1447800" y="860134"/>
          <a:ext cx="4343400" cy="3955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864958480"/>
              </p:ext>
            </p:extLst>
          </p:nvPr>
        </p:nvGraphicFramePr>
        <p:xfrm>
          <a:off x="5400674" y="687432"/>
          <a:ext cx="4419601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5-конечная звезда 10"/>
          <p:cNvSpPr/>
          <p:nvPr/>
        </p:nvSpPr>
        <p:spPr>
          <a:xfrm>
            <a:off x="9439275" y="232717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82040"/>
            <a:ext cx="1871317" cy="3608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94" y="1018088"/>
            <a:ext cx="2099319" cy="1445555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3340528" y="1422879"/>
            <a:ext cx="5303520" cy="12926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</a:pP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</a:pPr>
            <a:endParaRPr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</a:pPr>
            <a:endParaRPr sz="1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  <a:spcBef>
                <a:spcPts val="28"/>
              </a:spcBef>
            </a:pPr>
            <a:endParaRPr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02428" y="5459582"/>
            <a:ext cx="53035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5080" algn="just">
              <a:lnSpc>
                <a:spcPts val="1310"/>
              </a:lnSpc>
              <a:spcBef>
                <a:spcPts val="1075"/>
              </a:spcBef>
            </a:pP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5-конечная звезда 17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75" y="2209624"/>
            <a:ext cx="1658366" cy="11050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37" y="5377712"/>
            <a:ext cx="1999017" cy="13334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33" y="4212797"/>
            <a:ext cx="1385988" cy="11924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r="3989"/>
          <a:stretch/>
        </p:blipFill>
        <p:spPr>
          <a:xfrm>
            <a:off x="795775" y="3250227"/>
            <a:ext cx="1691342" cy="1032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object 4"/>
          <p:cNvSpPr txBox="1">
            <a:spLocks/>
          </p:cNvSpPr>
          <p:nvPr/>
        </p:nvSpPr>
        <p:spPr>
          <a:xfrm>
            <a:off x="1587027" y="0"/>
            <a:ext cx="7196249" cy="980348"/>
          </a:xfrm>
          <a:prstGeom prst="rect">
            <a:avLst/>
          </a:prstGeom>
        </p:spPr>
        <p:txBody>
          <a:bodyPr vert="horz" wrap="square" lIns="0" tIns="14790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ОБЪЕМ БЮДЖЕТНЫХ АССИГНОВАНИЙ, ПРЕДУСМОТРЕННЫХ </a:t>
            </a:r>
            <a:b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 РЕАЛИЗАЦИЮ НАЦИОНАЛЬНЫХ ПРОЕКТОВ 2019 ГОД И ПЛАНОВЫЙ ПЕРИОД 2020 И 2021 ГОДОВ</a:t>
            </a:r>
            <a:endParaRPr lang="ru-RU" b="1" dirty="0">
              <a:ln>
                <a:prstDash val="solid"/>
              </a:ln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7445" r="16724"/>
          <a:stretch/>
        </p:blipFill>
        <p:spPr>
          <a:xfrm>
            <a:off x="152400" y="85724"/>
            <a:ext cx="1114425" cy="1065679"/>
          </a:xfrm>
          <a:prstGeom prst="rect">
            <a:avLst/>
          </a:prstGeom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0731299"/>
              </p:ext>
            </p:extLst>
          </p:nvPr>
        </p:nvGraphicFramePr>
        <p:xfrm>
          <a:off x="3289162" y="1422878"/>
          <a:ext cx="4724400" cy="9722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/>
                <a:gridCol w="2362200"/>
              </a:tblGrid>
              <a:tr h="48212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Национальный проект «Здравоохранение»</a:t>
                      </a: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90081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869,42</a:t>
                      </a:r>
                      <a:r>
                        <a:rPr lang="ru-RU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рублей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1508,12 млн. рублей</a:t>
                      </a: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5059530"/>
              </p:ext>
            </p:extLst>
          </p:nvPr>
        </p:nvGraphicFramePr>
        <p:xfrm>
          <a:off x="3311705" y="2715540"/>
          <a:ext cx="4724400" cy="9420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/>
                <a:gridCol w="2362200"/>
              </a:tblGrid>
              <a:tr h="45055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Национальный проект «Демография»</a:t>
                      </a: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91509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4225,99 млн. рублей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5886,55 млн. рублей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673134"/>
              </p:ext>
            </p:extLst>
          </p:nvPr>
        </p:nvGraphicFramePr>
        <p:xfrm>
          <a:off x="3340528" y="4038600"/>
          <a:ext cx="4724400" cy="99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/>
                <a:gridCol w="2362200"/>
              </a:tblGrid>
              <a:tr h="473765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Национальный проект «Образование»</a:t>
                      </a: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16835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1120,21 млн. рублей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2542,08 млн. рублей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375303"/>
              </p:ext>
            </p:extLst>
          </p:nvPr>
        </p:nvGraphicFramePr>
        <p:xfrm>
          <a:off x="3384274" y="5377712"/>
          <a:ext cx="4724400" cy="1023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/>
                <a:gridCol w="2362200"/>
              </a:tblGrid>
              <a:tr h="48930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Национальный проект «Культура»</a:t>
                      </a: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33786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232,38 млн. рублей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120,72 млн. рублей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574774" y="9965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		2020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Нашивка 28"/>
          <p:cNvSpPr/>
          <p:nvPr/>
        </p:nvSpPr>
        <p:spPr>
          <a:xfrm rot="10800000">
            <a:off x="2530242" y="1422879"/>
            <a:ext cx="726741" cy="927254"/>
          </a:xfrm>
          <a:prstGeom prst="chevron">
            <a:avLst/>
          </a:prstGeom>
          <a:solidFill>
            <a:srgbClr val="92D05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Нашивка 31"/>
          <p:cNvSpPr/>
          <p:nvPr/>
        </p:nvSpPr>
        <p:spPr>
          <a:xfrm rot="10800000">
            <a:off x="2530242" y="2715541"/>
            <a:ext cx="726741" cy="927254"/>
          </a:xfrm>
          <a:prstGeom prst="chevron">
            <a:avLst/>
          </a:prstGeom>
          <a:solidFill>
            <a:srgbClr val="92D05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Нашивка 32"/>
          <p:cNvSpPr/>
          <p:nvPr/>
        </p:nvSpPr>
        <p:spPr>
          <a:xfrm rot="10800000">
            <a:off x="2572634" y="4038600"/>
            <a:ext cx="729793" cy="990600"/>
          </a:xfrm>
          <a:prstGeom prst="chevron">
            <a:avLst/>
          </a:prstGeom>
          <a:solidFill>
            <a:srgbClr val="92D05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4" name="Нашивка 33"/>
          <p:cNvSpPr/>
          <p:nvPr/>
        </p:nvSpPr>
        <p:spPr>
          <a:xfrm rot="10800000">
            <a:off x="2610790" y="5377711"/>
            <a:ext cx="729737" cy="1023088"/>
          </a:xfrm>
          <a:prstGeom prst="chevron">
            <a:avLst/>
          </a:prstGeom>
          <a:solidFill>
            <a:srgbClr val="92D05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37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/>
          <p:nvPr/>
        </p:nvSpPr>
        <p:spPr>
          <a:xfrm>
            <a:off x="3340528" y="1422879"/>
            <a:ext cx="5303520" cy="12926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</a:pP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</a:pPr>
            <a:endParaRPr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</a:pPr>
            <a:endParaRPr sz="1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  <a:spcBef>
                <a:spcPts val="28"/>
              </a:spcBef>
            </a:pPr>
            <a:endParaRPr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02428" y="5459582"/>
            <a:ext cx="53035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5080" algn="just">
              <a:lnSpc>
                <a:spcPts val="1310"/>
              </a:lnSpc>
              <a:spcBef>
                <a:spcPts val="1075"/>
              </a:spcBef>
            </a:pP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5-конечная звезда 17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object 4"/>
          <p:cNvSpPr txBox="1">
            <a:spLocks/>
          </p:cNvSpPr>
          <p:nvPr/>
        </p:nvSpPr>
        <p:spPr>
          <a:xfrm>
            <a:off x="1587027" y="0"/>
            <a:ext cx="7196249" cy="980348"/>
          </a:xfrm>
          <a:prstGeom prst="rect">
            <a:avLst/>
          </a:prstGeom>
        </p:spPr>
        <p:txBody>
          <a:bodyPr vert="horz" wrap="square" lIns="0" tIns="14790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ОБЪЕМ БЮДЖЕТНЫХ АССИГНОВАНИЙ, ПРЕДУСМОТРЕННЫХ </a:t>
            </a:r>
            <a:b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 РЕАЛИЗАЦИЮ НАЦИОНАЛЬНЫХ ПРОЕКТОВ 2019 ГОД И ПЛАНОВЫЙ ПЕРИОД 2020 И 2021 ГОДОВ (Продолжение)</a:t>
            </a:r>
            <a:endParaRPr lang="ru-RU" b="1" dirty="0">
              <a:ln>
                <a:prstDash val="solid"/>
              </a:ln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7445" r="16724"/>
          <a:stretch/>
        </p:blipFill>
        <p:spPr>
          <a:xfrm>
            <a:off x="152400" y="85724"/>
            <a:ext cx="1114425" cy="1065679"/>
          </a:xfrm>
          <a:prstGeom prst="rect">
            <a:avLst/>
          </a:prstGeom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2132476"/>
              </p:ext>
            </p:extLst>
          </p:nvPr>
        </p:nvGraphicFramePr>
        <p:xfrm>
          <a:off x="3289162" y="1422878"/>
          <a:ext cx="4724400" cy="1069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/>
                <a:gridCol w="2362200"/>
              </a:tblGrid>
              <a:tr h="48212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Национальный проект «Цифровая</a:t>
                      </a:r>
                      <a:r>
                        <a:rPr lang="ru-RU" sz="1600" b="0" u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экономика Российской Федерации</a:t>
                      </a:r>
                      <a:r>
                        <a:rPr lang="ru-RU" sz="1600" b="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90081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276,56</a:t>
                      </a:r>
                      <a:r>
                        <a:rPr lang="ru-RU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рублей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196,57 млн. рублей</a:t>
                      </a: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978007"/>
              </p:ext>
            </p:extLst>
          </p:nvPr>
        </p:nvGraphicFramePr>
        <p:xfrm>
          <a:off x="3311705" y="2715540"/>
          <a:ext cx="4724400" cy="9420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/>
                <a:gridCol w="2362200"/>
              </a:tblGrid>
              <a:tr h="45055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Национальный проект «Жилье и городская среда»</a:t>
                      </a: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91509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1090,63 млн. рублей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1789,10 млн. рублей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7722748"/>
              </p:ext>
            </p:extLst>
          </p:nvPr>
        </p:nvGraphicFramePr>
        <p:xfrm>
          <a:off x="3340528" y="4038600"/>
          <a:ext cx="4724400" cy="99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/>
                <a:gridCol w="2362200"/>
              </a:tblGrid>
              <a:tr h="473765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Национальный проект «Экология»</a:t>
                      </a: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16835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134,07 млн. рублей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482,84 млн. рублей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0779893"/>
              </p:ext>
            </p:extLst>
          </p:nvPr>
        </p:nvGraphicFramePr>
        <p:xfrm>
          <a:off x="3384274" y="5377712"/>
          <a:ext cx="4724400" cy="1356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/>
                <a:gridCol w="2362200"/>
              </a:tblGrid>
              <a:tr h="48930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Национальный проект «Малое и среднее предпринимательство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поддержка индивидуальной предпринимательской инициативы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33786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531,12 млн. рублей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298,97 млн. рублей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574774" y="9965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		2020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Нашивка 28"/>
          <p:cNvSpPr/>
          <p:nvPr/>
        </p:nvSpPr>
        <p:spPr>
          <a:xfrm rot="10800000">
            <a:off x="2530242" y="1422879"/>
            <a:ext cx="726741" cy="927254"/>
          </a:xfrm>
          <a:prstGeom prst="chevron">
            <a:avLst/>
          </a:prstGeom>
          <a:solidFill>
            <a:srgbClr val="92D05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Нашивка 31"/>
          <p:cNvSpPr/>
          <p:nvPr/>
        </p:nvSpPr>
        <p:spPr>
          <a:xfrm rot="10800000">
            <a:off x="2530242" y="2715541"/>
            <a:ext cx="726741" cy="927254"/>
          </a:xfrm>
          <a:prstGeom prst="chevron">
            <a:avLst/>
          </a:prstGeom>
          <a:solidFill>
            <a:srgbClr val="92D05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Нашивка 32"/>
          <p:cNvSpPr/>
          <p:nvPr/>
        </p:nvSpPr>
        <p:spPr>
          <a:xfrm rot="10800000">
            <a:off x="2572634" y="4038600"/>
            <a:ext cx="729793" cy="990600"/>
          </a:xfrm>
          <a:prstGeom prst="chevron">
            <a:avLst/>
          </a:prstGeom>
          <a:solidFill>
            <a:srgbClr val="92D05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4" name="Нашивка 33"/>
          <p:cNvSpPr/>
          <p:nvPr/>
        </p:nvSpPr>
        <p:spPr>
          <a:xfrm rot="10800000">
            <a:off x="2610788" y="5459581"/>
            <a:ext cx="729737" cy="1251549"/>
          </a:xfrm>
          <a:prstGeom prst="chevron">
            <a:avLst/>
          </a:prstGeom>
          <a:solidFill>
            <a:srgbClr val="92D05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4" y="1396163"/>
            <a:ext cx="1971675" cy="110906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4" y="2715540"/>
            <a:ext cx="1895476" cy="100458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4" y="4031324"/>
            <a:ext cx="1895476" cy="107407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4" y="5407175"/>
            <a:ext cx="1895476" cy="1181101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48181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/>
          <p:nvPr/>
        </p:nvSpPr>
        <p:spPr>
          <a:xfrm>
            <a:off x="3340528" y="1422879"/>
            <a:ext cx="5303520" cy="12926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</a:pP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</a:pPr>
            <a:endParaRPr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</a:pPr>
            <a:endParaRPr sz="1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  <a:spcBef>
                <a:spcPts val="28"/>
              </a:spcBef>
            </a:pPr>
            <a:endParaRPr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02428" y="5459582"/>
            <a:ext cx="53035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5080" algn="just">
              <a:lnSpc>
                <a:spcPts val="1310"/>
              </a:lnSpc>
              <a:spcBef>
                <a:spcPts val="1075"/>
              </a:spcBef>
            </a:pP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5-конечная звезда 17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object 4"/>
          <p:cNvSpPr txBox="1">
            <a:spLocks/>
          </p:cNvSpPr>
          <p:nvPr/>
        </p:nvSpPr>
        <p:spPr>
          <a:xfrm>
            <a:off x="1587027" y="0"/>
            <a:ext cx="7196249" cy="980348"/>
          </a:xfrm>
          <a:prstGeom prst="rect">
            <a:avLst/>
          </a:prstGeom>
        </p:spPr>
        <p:txBody>
          <a:bodyPr vert="horz" wrap="square" lIns="0" tIns="14790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ОБЪЕМ БЮДЖЕТНЫХ АССИГНОВАНИЙ, ПРЕДУСМОТРЕННЫХ </a:t>
            </a:r>
            <a:b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 РЕАЛИЗАЦИЮ НАЦИОНАЛЬНЫХ ПРОЕКТОВ 2019 ГОД И ПЛАНОВЫЙ ПЕРИОД 2020 И 2021 ГОДОВ (Продолжение)</a:t>
            </a:r>
            <a:endParaRPr lang="ru-RU" b="1" dirty="0">
              <a:ln>
                <a:prstDash val="solid"/>
              </a:ln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7445" r="16724"/>
          <a:stretch/>
        </p:blipFill>
        <p:spPr>
          <a:xfrm>
            <a:off x="152400" y="85724"/>
            <a:ext cx="1114425" cy="1065679"/>
          </a:xfrm>
          <a:prstGeom prst="rect">
            <a:avLst/>
          </a:prstGeom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972439"/>
              </p:ext>
            </p:extLst>
          </p:nvPr>
        </p:nvGraphicFramePr>
        <p:xfrm>
          <a:off x="3289162" y="1422878"/>
          <a:ext cx="4724400" cy="1069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/>
                <a:gridCol w="2362200"/>
              </a:tblGrid>
              <a:tr h="48212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Национальный проект «Производительность</a:t>
                      </a:r>
                      <a:r>
                        <a:rPr lang="ru-RU" sz="1600" b="0" u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труда и поддержка занятости</a:t>
                      </a:r>
                      <a:r>
                        <a:rPr lang="ru-RU" sz="1600" b="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90081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144,04</a:t>
                      </a:r>
                      <a:r>
                        <a:rPr lang="ru-RU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рублей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129,23 млн. рублей</a:t>
                      </a: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733593"/>
              </p:ext>
            </p:extLst>
          </p:nvPr>
        </p:nvGraphicFramePr>
        <p:xfrm>
          <a:off x="3311705" y="2715540"/>
          <a:ext cx="4724400" cy="1070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/>
                <a:gridCol w="2362200"/>
              </a:tblGrid>
              <a:tr h="45055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Национальный проект «Безопасные и качественные автомобильные дороги»</a:t>
                      </a: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91509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5173,28 млн. рублей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2600,07 млн. рублей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539291"/>
              </p:ext>
            </p:extLst>
          </p:nvPr>
        </p:nvGraphicFramePr>
        <p:xfrm>
          <a:off x="3340528" y="4038600"/>
          <a:ext cx="4724400" cy="10959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/>
                <a:gridCol w="2362200"/>
              </a:tblGrid>
              <a:tr h="473765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Национальный проект «Международная кооперация и экспорт»</a:t>
                      </a: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16835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9,33 млн. рублей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 млн. рублей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574774" y="9965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		2020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Нашивка 28"/>
          <p:cNvSpPr/>
          <p:nvPr/>
        </p:nvSpPr>
        <p:spPr>
          <a:xfrm rot="10800000">
            <a:off x="2530242" y="1422879"/>
            <a:ext cx="726741" cy="927254"/>
          </a:xfrm>
          <a:prstGeom prst="chevron">
            <a:avLst/>
          </a:prstGeom>
          <a:solidFill>
            <a:srgbClr val="92D05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Нашивка 31"/>
          <p:cNvSpPr/>
          <p:nvPr/>
        </p:nvSpPr>
        <p:spPr>
          <a:xfrm rot="10800000">
            <a:off x="2530242" y="2715541"/>
            <a:ext cx="726741" cy="927254"/>
          </a:xfrm>
          <a:prstGeom prst="chevron">
            <a:avLst/>
          </a:prstGeom>
          <a:solidFill>
            <a:srgbClr val="92D05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Нашивка 32"/>
          <p:cNvSpPr/>
          <p:nvPr/>
        </p:nvSpPr>
        <p:spPr>
          <a:xfrm rot="10800000">
            <a:off x="2572634" y="4038600"/>
            <a:ext cx="729793" cy="990600"/>
          </a:xfrm>
          <a:prstGeom prst="chevron">
            <a:avLst/>
          </a:prstGeom>
          <a:solidFill>
            <a:srgbClr val="92D05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95" y="1245809"/>
            <a:ext cx="1958605" cy="129484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95" y="2559703"/>
            <a:ext cx="1905000" cy="127039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01" y="3977677"/>
            <a:ext cx="1119188" cy="111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0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ermolenko\Desktop\бюджет обложка(NEW)-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52400" y="1447800"/>
            <a:ext cx="88392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Бюджет федеральный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1. Фонд денежных средств, предназначенный для финансирования функций, отнесенных к предметам ведения государства. 2. Основной финансовый документ страны на текущий финансовый год, имеющий силу закона.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Ведомственная структура 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  <a:hlinkClick r:id="rId3" tooltip="Переход на расходы бюджета"/>
              </a:rPr>
              <a:t>расходов бюджета</a:t>
            </a: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Распределение бюджетных средств по главным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4" tooltip="Переход на распорядителя бюджетных средств"/>
              </a:rPr>
              <a:t>распорядителям бюджетных средств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по разделам, подразделам, целевым статьям и видам расходов бюджетной классификации РФ.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Внешний долг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Долг, выраженный в иностранной валюте. В объем внешнего долга не включается долг субъектов РФ и муниципальных образований перед Российской Федерацией, выраженный в иностранной валюте.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Внутренний долг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Долг, выраженный в валюте РФ (рублях), а также долг субъектов РФ и муниципальных образований перед Российской Федерацией, выраженный в иностранной валюте.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Главный администратор доходов бюджета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Орган государственной власти (местного самоуправления), орган управления государственным внебюджетным фондом, Центральный банк Российской Федерации,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5" tooltip="Переход на казенное учереждение"/>
              </a:rPr>
              <a:t>казенное учреждение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имеющий(ее) в своем ведении администраторов доходов бюджета.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484476" y="220718"/>
            <a:ext cx="8401412" cy="1093804"/>
            <a:chOff x="484476" y="220718"/>
            <a:chExt cx="8401412" cy="109380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1799288" y="539234"/>
              <a:ext cx="70866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 smtClean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ГЛОССАРИЙ</a:t>
              </a:r>
              <a:endParaRPr lang="ru-RU" sz="8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Овал 15"/>
            <p:cNvSpPr/>
            <p:nvPr/>
          </p:nvSpPr>
          <p:spPr>
            <a:xfrm>
              <a:off x="484476" y="220718"/>
              <a:ext cx="1093806" cy="1093804"/>
            </a:xfrm>
            <a:prstGeom prst="ellipse">
              <a:avLst/>
            </a:prstGeom>
            <a:solidFill>
              <a:srgbClr val="C5CA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Picture 2" descr="C:\Users\ermolenko\Desktop\Безымянный-1-0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469" y="337778"/>
              <a:ext cx="1100288" cy="772244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Стрелка вправо 9">
            <a:hlinkClick r:id="rId7" action="ppaction://hlinksldjump"/>
          </p:cNvPr>
          <p:cNvSpPr/>
          <p:nvPr/>
        </p:nvSpPr>
        <p:spPr>
          <a:xfrm rot="10800000">
            <a:off x="8678212" y="546732"/>
            <a:ext cx="313388" cy="36806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5-конечная звезда 10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28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849760735"/>
              </p:ext>
            </p:extLst>
          </p:nvPr>
        </p:nvGraphicFramePr>
        <p:xfrm>
          <a:off x="-152400" y="686320"/>
          <a:ext cx="9143999" cy="6051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5-конечная звезда 5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object 4"/>
          <p:cNvSpPr txBox="1">
            <a:spLocks/>
          </p:cNvSpPr>
          <p:nvPr/>
        </p:nvSpPr>
        <p:spPr>
          <a:xfrm>
            <a:off x="2895600" y="1055163"/>
            <a:ext cx="6353175" cy="364795"/>
          </a:xfrm>
          <a:prstGeom prst="rect">
            <a:avLst/>
          </a:prstGeom>
        </p:spPr>
        <p:txBody>
          <a:bodyPr vert="horz" wrap="square" lIns="0" tIns="14790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Национальный проект «ЗДРАВООХРАНЕНИЕ»</a:t>
            </a:r>
            <a:endParaRPr lang="ru-RU" sz="1400" b="1" dirty="0">
              <a:ln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924800" y="1419959"/>
            <a:ext cx="8403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1400" dirty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079073114"/>
              </p:ext>
            </p:extLst>
          </p:nvPr>
        </p:nvGraphicFramePr>
        <p:xfrm>
          <a:off x="-30115" y="1431886"/>
          <a:ext cx="9821815" cy="6001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7445" r="16724"/>
          <a:stretch/>
        </p:blipFill>
        <p:spPr>
          <a:xfrm>
            <a:off x="152400" y="85724"/>
            <a:ext cx="1114425" cy="1065679"/>
          </a:xfrm>
          <a:prstGeom prst="rect">
            <a:avLst/>
          </a:prstGeom>
        </p:spPr>
      </p:pic>
      <p:sp>
        <p:nvSpPr>
          <p:cNvPr id="15" name="object 4"/>
          <p:cNvSpPr txBox="1">
            <a:spLocks/>
          </p:cNvSpPr>
          <p:nvPr/>
        </p:nvSpPr>
        <p:spPr>
          <a:xfrm>
            <a:off x="1587026" y="164995"/>
            <a:ext cx="7178131" cy="703349"/>
          </a:xfrm>
          <a:prstGeom prst="rect">
            <a:avLst/>
          </a:prstGeom>
        </p:spPr>
        <p:txBody>
          <a:bodyPr vert="horz" wrap="square" lIns="0" tIns="14790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ОБЪЕМ БЮДЖЕТНЫХ АССИГНОВАНИЙ, ПРЕДУСМОТРЕННЫХ </a:t>
            </a:r>
            <a:b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 РЕАЛИЗАЦИЮ НАЦИОНАЛЬНЫХ ПРОЕКТОВ</a:t>
            </a:r>
            <a:endParaRPr lang="ru-RU" b="1" dirty="0">
              <a:ln>
                <a:prstDash val="solid"/>
              </a:ln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052163895"/>
              </p:ext>
            </p:extLst>
          </p:nvPr>
        </p:nvGraphicFramePr>
        <p:xfrm>
          <a:off x="4209510" y="1432537"/>
          <a:ext cx="7430579" cy="5728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87578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7445" r="16724"/>
          <a:stretch/>
        </p:blipFill>
        <p:spPr>
          <a:xfrm>
            <a:off x="152400" y="85724"/>
            <a:ext cx="1114425" cy="1065679"/>
          </a:xfrm>
          <a:prstGeom prst="rect">
            <a:avLst/>
          </a:prstGeom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615231777"/>
              </p:ext>
            </p:extLst>
          </p:nvPr>
        </p:nvGraphicFramePr>
        <p:xfrm>
          <a:off x="0" y="806405"/>
          <a:ext cx="9143999" cy="6051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5-конечная звезда 5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object 4"/>
          <p:cNvSpPr txBox="1">
            <a:spLocks/>
          </p:cNvSpPr>
          <p:nvPr/>
        </p:nvSpPr>
        <p:spPr>
          <a:xfrm>
            <a:off x="467804" y="1055164"/>
            <a:ext cx="6353175" cy="795682"/>
          </a:xfrm>
          <a:prstGeom prst="rect">
            <a:avLst/>
          </a:prstGeom>
        </p:spPr>
        <p:txBody>
          <a:bodyPr vert="horz" wrap="square" lIns="0" tIns="14790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Национальный проект «ДЕМОГРАФИЯ» </a:t>
            </a:r>
            <a:r>
              <a:rPr lang="en-US" sz="1400" b="1" dirty="0" smtClean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4225,99 </a:t>
            </a:r>
            <a:r>
              <a:rPr lang="ru-RU" sz="1400" b="1" dirty="0" err="1" smtClean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1400" b="1" dirty="0" smtClean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1400" b="1" dirty="0" smtClean="0">
              <a:ln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400" b="1" dirty="0">
              <a:ln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</a:t>
            </a:r>
            <a:r>
              <a:rPr lang="en-US" sz="1400" b="1" dirty="0" smtClean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2019 </a:t>
            </a:r>
            <a:r>
              <a:rPr lang="ru-RU" sz="1400" b="1" dirty="0" smtClean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 				2020 год</a:t>
            </a:r>
            <a:endParaRPr lang="ru-RU" sz="1400" b="1" dirty="0">
              <a:ln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86200" y="2209800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>
              <a:ln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bject 4"/>
          <p:cNvSpPr txBox="1">
            <a:spLocks/>
          </p:cNvSpPr>
          <p:nvPr/>
        </p:nvSpPr>
        <p:spPr>
          <a:xfrm>
            <a:off x="1447800" y="266888"/>
            <a:ext cx="7196249" cy="703349"/>
          </a:xfrm>
          <a:prstGeom prst="rect">
            <a:avLst/>
          </a:prstGeom>
        </p:spPr>
        <p:txBody>
          <a:bodyPr vert="horz" wrap="square" lIns="0" tIns="14790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ОБЪЕМ БЮДЖЕТНЫХ АССИГНОВАНИЙ, ПРЕДУСМОТРЕННЫХ </a:t>
            </a:r>
            <a:b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 РЕАЛИЗАЦИЮ НАЦИОНАЛЬНЫХ ПРОЕКТОВ</a:t>
            </a:r>
            <a:endParaRPr lang="ru-RU" b="1" dirty="0">
              <a:ln>
                <a:prstDash val="solid"/>
              </a:ln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039348779"/>
              </p:ext>
            </p:extLst>
          </p:nvPr>
        </p:nvGraphicFramePr>
        <p:xfrm>
          <a:off x="4267200" y="1850846"/>
          <a:ext cx="7696200" cy="6018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68952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-конечная звезда 5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object 4"/>
          <p:cNvSpPr txBox="1">
            <a:spLocks/>
          </p:cNvSpPr>
          <p:nvPr/>
        </p:nvSpPr>
        <p:spPr>
          <a:xfrm>
            <a:off x="1981200" y="914400"/>
            <a:ext cx="5562600" cy="364795"/>
          </a:xfrm>
          <a:prstGeom prst="rect">
            <a:avLst/>
          </a:prstGeom>
        </p:spPr>
        <p:txBody>
          <a:bodyPr vert="horz" wrap="square" lIns="0" tIns="14790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 smtClean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Национальный проект «ОБРАЗОВАНИЕ»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391400" y="997514"/>
            <a:ext cx="8403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1400" dirty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7445" r="16724"/>
          <a:stretch/>
        </p:blipFill>
        <p:spPr>
          <a:xfrm>
            <a:off x="152400" y="85724"/>
            <a:ext cx="1114425" cy="1065679"/>
          </a:xfrm>
          <a:prstGeom prst="rect">
            <a:avLst/>
          </a:prstGeom>
        </p:spPr>
      </p:pic>
      <p:sp>
        <p:nvSpPr>
          <p:cNvPr id="25" name="object 4"/>
          <p:cNvSpPr txBox="1">
            <a:spLocks/>
          </p:cNvSpPr>
          <p:nvPr/>
        </p:nvSpPr>
        <p:spPr>
          <a:xfrm>
            <a:off x="1587027" y="0"/>
            <a:ext cx="7196249" cy="703349"/>
          </a:xfrm>
          <a:prstGeom prst="rect">
            <a:avLst/>
          </a:prstGeom>
        </p:spPr>
        <p:txBody>
          <a:bodyPr vert="horz" wrap="square" lIns="0" tIns="14790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ОБЪЕМ БЮДЖЕТНЫХ АССИГНОВАНИЙ, ПРЕДУСМОТРЕННЫХ </a:t>
            </a:r>
            <a:b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 РЕАЛИЗАЦИЮ НАЦИОНАЛЬНЫХ ПРОЕКТОВ</a:t>
            </a:r>
            <a:endParaRPr lang="ru-RU" b="1" dirty="0">
              <a:ln>
                <a:prstDash val="solid"/>
              </a:ln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3500477557"/>
              </p:ext>
            </p:extLst>
          </p:nvPr>
        </p:nvGraphicFramePr>
        <p:xfrm>
          <a:off x="310747" y="1305291"/>
          <a:ext cx="4874404" cy="3421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33600" y="1447072"/>
            <a:ext cx="498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                                 2020 год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729513535"/>
              </p:ext>
            </p:extLst>
          </p:nvPr>
        </p:nvGraphicFramePr>
        <p:xfrm>
          <a:off x="4419600" y="1447072"/>
          <a:ext cx="5105400" cy="3293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09612" y="4419600"/>
            <a:ext cx="82819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Региональный проект </a:t>
            </a:r>
            <a:r>
              <a:rPr lang="ru-RU" dirty="0" smtClean="0"/>
              <a:t>«Современная школа»</a:t>
            </a:r>
            <a:r>
              <a:rPr lang="ru-RU" dirty="0"/>
              <a:t>	</a:t>
            </a:r>
          </a:p>
          <a:p>
            <a:r>
              <a:rPr lang="ru-RU" dirty="0"/>
              <a:t>Региональный проект </a:t>
            </a:r>
            <a:r>
              <a:rPr lang="ru-RU" dirty="0" smtClean="0"/>
              <a:t>«Молодые профессионалы»</a:t>
            </a:r>
            <a:r>
              <a:rPr lang="ru-RU" dirty="0"/>
              <a:t>	</a:t>
            </a:r>
          </a:p>
          <a:p>
            <a:r>
              <a:rPr lang="ru-RU" dirty="0"/>
              <a:t>Региональный проект </a:t>
            </a:r>
            <a:r>
              <a:rPr lang="ru-RU" dirty="0" smtClean="0"/>
              <a:t>«Социальная активность»</a:t>
            </a:r>
            <a:r>
              <a:rPr lang="ru-RU" dirty="0"/>
              <a:t>	</a:t>
            </a:r>
          </a:p>
          <a:p>
            <a:r>
              <a:rPr lang="ru-RU" dirty="0"/>
              <a:t>Региональный проект </a:t>
            </a:r>
            <a:r>
              <a:rPr lang="ru-RU" dirty="0" smtClean="0"/>
              <a:t>«Успех </a:t>
            </a:r>
            <a:r>
              <a:rPr lang="ru-RU" dirty="0"/>
              <a:t>каждого </a:t>
            </a:r>
            <a:r>
              <a:rPr lang="ru-RU" dirty="0" smtClean="0"/>
              <a:t>ребенка»</a:t>
            </a:r>
            <a:r>
              <a:rPr lang="ru-RU" dirty="0"/>
              <a:t>	</a:t>
            </a:r>
          </a:p>
          <a:p>
            <a:r>
              <a:rPr lang="ru-RU" dirty="0"/>
              <a:t>Региональный проект </a:t>
            </a:r>
            <a:r>
              <a:rPr lang="ru-RU" dirty="0" smtClean="0"/>
              <a:t>«Поддержка </a:t>
            </a:r>
            <a:r>
              <a:rPr lang="ru-RU" dirty="0"/>
              <a:t>семей, имеющих </a:t>
            </a:r>
            <a:r>
              <a:rPr lang="ru-RU" dirty="0" smtClean="0"/>
              <a:t>детей»</a:t>
            </a:r>
            <a:r>
              <a:rPr lang="ru-RU" dirty="0"/>
              <a:t>	</a:t>
            </a:r>
          </a:p>
          <a:p>
            <a:r>
              <a:rPr lang="ru-RU" dirty="0"/>
              <a:t>Региональный проект </a:t>
            </a:r>
            <a:r>
              <a:rPr lang="ru-RU" dirty="0" smtClean="0"/>
              <a:t>«Цифровая </a:t>
            </a:r>
            <a:r>
              <a:rPr lang="ru-RU" dirty="0"/>
              <a:t>образовательная </a:t>
            </a:r>
            <a:r>
              <a:rPr lang="ru-RU" dirty="0" smtClean="0"/>
              <a:t>среда»</a:t>
            </a:r>
            <a:r>
              <a:rPr lang="ru-RU" dirty="0"/>
              <a:t>	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7188" y="4495800"/>
            <a:ext cx="176212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61951" y="4781550"/>
            <a:ext cx="176212" cy="152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357188" y="5076825"/>
            <a:ext cx="176212" cy="152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357188" y="5359062"/>
            <a:ext cx="176212" cy="1524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357188" y="5638800"/>
            <a:ext cx="176212" cy="1524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352426" y="5943600"/>
            <a:ext cx="176212" cy="1524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95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-конечная звезда 5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391400" y="997514"/>
            <a:ext cx="8403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1400" dirty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739399192"/>
              </p:ext>
            </p:extLst>
          </p:nvPr>
        </p:nvGraphicFramePr>
        <p:xfrm>
          <a:off x="180975" y="1321422"/>
          <a:ext cx="4874404" cy="3421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object 4"/>
          <p:cNvSpPr txBox="1">
            <a:spLocks/>
          </p:cNvSpPr>
          <p:nvPr/>
        </p:nvSpPr>
        <p:spPr>
          <a:xfrm>
            <a:off x="2286000" y="914400"/>
            <a:ext cx="4752975" cy="364795"/>
          </a:xfrm>
          <a:prstGeom prst="rect">
            <a:avLst/>
          </a:prstGeom>
        </p:spPr>
        <p:txBody>
          <a:bodyPr vert="horz" wrap="square" lIns="0" tIns="14790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 smtClean="0">
                <a:ln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Национальный проект «КУЛЬТУРА» 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7445" r="16724"/>
          <a:stretch/>
        </p:blipFill>
        <p:spPr>
          <a:xfrm>
            <a:off x="152400" y="85724"/>
            <a:ext cx="1114425" cy="1065679"/>
          </a:xfrm>
          <a:prstGeom prst="rect">
            <a:avLst/>
          </a:prstGeom>
        </p:spPr>
      </p:pic>
      <p:sp>
        <p:nvSpPr>
          <p:cNvPr id="25" name="object 4"/>
          <p:cNvSpPr txBox="1">
            <a:spLocks/>
          </p:cNvSpPr>
          <p:nvPr/>
        </p:nvSpPr>
        <p:spPr>
          <a:xfrm>
            <a:off x="1587027" y="0"/>
            <a:ext cx="7196249" cy="703349"/>
          </a:xfrm>
          <a:prstGeom prst="rect">
            <a:avLst/>
          </a:prstGeom>
        </p:spPr>
        <p:txBody>
          <a:bodyPr vert="horz" wrap="square" lIns="0" tIns="14790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ОБЪЕМ БЮДЖЕТНЫХ АССИГНОВАНИЙ, ПРЕДУСМОТРЕННЫХ </a:t>
            </a:r>
            <a:b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 РЕАЛИЗАЦИЮ НАЦИОНАЛЬНЫХ ПРОЕКТОВ</a:t>
            </a:r>
            <a:endParaRPr lang="ru-RU" b="1" dirty="0">
              <a:ln>
                <a:prstDash val="solid"/>
              </a:ln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4600" y="1468277"/>
            <a:ext cx="498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2019 год                                  2020 год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9612" y="4572000"/>
            <a:ext cx="82819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Региональный проект </a:t>
            </a:r>
            <a:r>
              <a:rPr lang="ru-RU" dirty="0" smtClean="0"/>
              <a:t>«Культурная среда»</a:t>
            </a:r>
            <a:r>
              <a:rPr lang="ru-RU" dirty="0"/>
              <a:t>	</a:t>
            </a:r>
          </a:p>
          <a:p>
            <a:r>
              <a:rPr lang="ru-RU" dirty="0"/>
              <a:t>Региональный проект </a:t>
            </a:r>
            <a:r>
              <a:rPr lang="ru-RU" dirty="0" smtClean="0"/>
              <a:t>«Цифровая культура»</a:t>
            </a:r>
            <a:r>
              <a:rPr lang="ru-RU" dirty="0"/>
              <a:t>	</a:t>
            </a:r>
          </a:p>
          <a:p>
            <a:r>
              <a:rPr lang="ru-RU" dirty="0"/>
              <a:t>	</a:t>
            </a:r>
          </a:p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45294" y="4657725"/>
            <a:ext cx="176212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45294" y="4953000"/>
            <a:ext cx="176212" cy="152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489855815"/>
              </p:ext>
            </p:extLst>
          </p:nvPr>
        </p:nvGraphicFramePr>
        <p:xfrm>
          <a:off x="4269596" y="1279195"/>
          <a:ext cx="5026804" cy="3493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98231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-конечная звезда 5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object 4"/>
          <p:cNvSpPr txBox="1">
            <a:spLocks/>
          </p:cNvSpPr>
          <p:nvPr/>
        </p:nvSpPr>
        <p:spPr>
          <a:xfrm>
            <a:off x="1266825" y="856580"/>
            <a:ext cx="7093744" cy="580239"/>
          </a:xfrm>
          <a:prstGeom prst="rect">
            <a:avLst/>
          </a:prstGeom>
        </p:spPr>
        <p:txBody>
          <a:bodyPr vert="horz" wrap="square" lIns="0" tIns="14790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 smtClean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Национальный проект «ЦИФРОВАЯ ЭКОНОМИКА РОССИЙСКОЙ ФЕДЕРАЦИИ»</a:t>
            </a:r>
            <a:endParaRPr lang="ru-RU" sz="1400" b="1" dirty="0">
              <a:ln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 smtClean="0">
              <a:ln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151242" y="618563"/>
            <a:ext cx="8403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1400" dirty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7445" r="16724"/>
          <a:stretch/>
        </p:blipFill>
        <p:spPr>
          <a:xfrm>
            <a:off x="152400" y="85724"/>
            <a:ext cx="1114425" cy="1065679"/>
          </a:xfrm>
          <a:prstGeom prst="rect">
            <a:avLst/>
          </a:prstGeom>
        </p:spPr>
      </p:pic>
      <p:sp>
        <p:nvSpPr>
          <p:cNvPr id="25" name="object 4"/>
          <p:cNvSpPr txBox="1">
            <a:spLocks/>
          </p:cNvSpPr>
          <p:nvPr/>
        </p:nvSpPr>
        <p:spPr>
          <a:xfrm>
            <a:off x="1587027" y="0"/>
            <a:ext cx="7196249" cy="703349"/>
          </a:xfrm>
          <a:prstGeom prst="rect">
            <a:avLst/>
          </a:prstGeom>
        </p:spPr>
        <p:txBody>
          <a:bodyPr vert="horz" wrap="square" lIns="0" tIns="14790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ОБЪЕМ БЮДЖЕТНЫХ АССИГНОВАНИЙ, ПРЕДУСМОТРЕННЫХ </a:t>
            </a:r>
            <a:b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 РЕАЛИЗАЦИЮ НАЦИОНАЛЬНЫХ ПРОЕКТОВ</a:t>
            </a:r>
            <a:endParaRPr lang="ru-RU" b="1" dirty="0">
              <a:ln>
                <a:prstDash val="solid"/>
              </a:ln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1275447765"/>
              </p:ext>
            </p:extLst>
          </p:nvPr>
        </p:nvGraphicFramePr>
        <p:xfrm>
          <a:off x="357188" y="1273835"/>
          <a:ext cx="4874404" cy="3421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33600" y="1447072"/>
            <a:ext cx="533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                                                  2020 год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9612" y="4419600"/>
            <a:ext cx="82819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Региональный проект </a:t>
            </a:r>
            <a:r>
              <a:rPr lang="ru-RU" dirty="0" smtClean="0"/>
              <a:t>«Информационная инфраструктура»</a:t>
            </a:r>
            <a:r>
              <a:rPr lang="ru-RU" dirty="0"/>
              <a:t>	</a:t>
            </a:r>
          </a:p>
          <a:p>
            <a:r>
              <a:rPr lang="ru-RU" dirty="0"/>
              <a:t>Региональный проект </a:t>
            </a:r>
            <a:r>
              <a:rPr lang="ru-RU" dirty="0" smtClean="0"/>
              <a:t>«Информационная безопасность»</a:t>
            </a:r>
            <a:r>
              <a:rPr lang="ru-RU" dirty="0"/>
              <a:t>	</a:t>
            </a:r>
          </a:p>
          <a:p>
            <a:r>
              <a:rPr lang="ru-RU" dirty="0"/>
              <a:t>Региональный проект </a:t>
            </a:r>
            <a:r>
              <a:rPr lang="ru-RU" dirty="0" smtClean="0"/>
              <a:t>«Цифровое </a:t>
            </a:r>
            <a:r>
              <a:rPr lang="ru-RU" dirty="0"/>
              <a:t>государственное </a:t>
            </a:r>
            <a:r>
              <a:rPr lang="ru-RU" dirty="0" smtClean="0"/>
              <a:t>управление»</a:t>
            </a:r>
            <a:r>
              <a:rPr lang="ru-RU" dirty="0"/>
              <a:t>	</a:t>
            </a:r>
          </a:p>
          <a:p>
            <a:r>
              <a:rPr lang="ru-RU" dirty="0"/>
              <a:t>	</a:t>
            </a:r>
          </a:p>
          <a:p>
            <a:r>
              <a:rPr lang="ru-RU" dirty="0"/>
              <a:t>	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7188" y="4495800"/>
            <a:ext cx="176212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61951" y="4781550"/>
            <a:ext cx="176212" cy="152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357188" y="5076825"/>
            <a:ext cx="176212" cy="152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2188332330"/>
              </p:ext>
            </p:extLst>
          </p:nvPr>
        </p:nvGraphicFramePr>
        <p:xfrm>
          <a:off x="4217208" y="1190595"/>
          <a:ext cx="4926792" cy="3457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68262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-конечная звезда 5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object 4"/>
          <p:cNvSpPr txBox="1">
            <a:spLocks/>
          </p:cNvSpPr>
          <p:nvPr/>
        </p:nvSpPr>
        <p:spPr>
          <a:xfrm>
            <a:off x="1266825" y="856580"/>
            <a:ext cx="7093744" cy="580239"/>
          </a:xfrm>
          <a:prstGeom prst="rect">
            <a:avLst/>
          </a:prstGeom>
        </p:spPr>
        <p:txBody>
          <a:bodyPr vert="horz" wrap="square" lIns="0" tIns="14790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 smtClean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Национальный проект «ЖИЛЬЕ И ГОРОДСКАЯ СРЕДА»</a:t>
            </a:r>
            <a:endParaRPr lang="ru-RU" sz="1400" b="1" dirty="0">
              <a:ln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 smtClean="0">
              <a:ln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151242" y="618563"/>
            <a:ext cx="8403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1400" dirty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7445" r="16724"/>
          <a:stretch/>
        </p:blipFill>
        <p:spPr>
          <a:xfrm>
            <a:off x="152400" y="85724"/>
            <a:ext cx="1114425" cy="1065679"/>
          </a:xfrm>
          <a:prstGeom prst="rect">
            <a:avLst/>
          </a:prstGeom>
        </p:spPr>
      </p:pic>
      <p:sp>
        <p:nvSpPr>
          <p:cNvPr id="25" name="object 4"/>
          <p:cNvSpPr txBox="1">
            <a:spLocks/>
          </p:cNvSpPr>
          <p:nvPr/>
        </p:nvSpPr>
        <p:spPr>
          <a:xfrm>
            <a:off x="1587027" y="0"/>
            <a:ext cx="7196249" cy="703349"/>
          </a:xfrm>
          <a:prstGeom prst="rect">
            <a:avLst/>
          </a:prstGeom>
        </p:spPr>
        <p:txBody>
          <a:bodyPr vert="horz" wrap="square" lIns="0" tIns="14790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ОБЪЕМ БЮДЖЕТНЫХ АССИГНОВАНИЙ, ПРЕДУСМОТРЕННЫХ </a:t>
            </a:r>
            <a:b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 РЕАЛИЗАЦИЮ НАЦИОНАЛЬНЫХ ПРОЕКТОВ</a:t>
            </a:r>
            <a:endParaRPr lang="ru-RU" b="1" dirty="0">
              <a:ln>
                <a:prstDash val="solid"/>
              </a:ln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2560496551"/>
              </p:ext>
            </p:extLst>
          </p:nvPr>
        </p:nvGraphicFramePr>
        <p:xfrm>
          <a:off x="514350" y="1226938"/>
          <a:ext cx="4874404" cy="3421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33600" y="1447072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                                                     2020 год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9612" y="4419600"/>
            <a:ext cx="82819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Региональный проект </a:t>
            </a:r>
            <a:r>
              <a:rPr lang="ru-RU" dirty="0" smtClean="0"/>
              <a:t>«Жилье»</a:t>
            </a:r>
            <a:r>
              <a:rPr lang="ru-RU" dirty="0"/>
              <a:t>	</a:t>
            </a:r>
          </a:p>
          <a:p>
            <a:r>
              <a:rPr lang="ru-RU" dirty="0"/>
              <a:t>Региональный проект </a:t>
            </a:r>
            <a:r>
              <a:rPr lang="ru-RU" dirty="0" smtClean="0"/>
              <a:t>«Формирование комфортной городской среды»</a:t>
            </a:r>
            <a:r>
              <a:rPr lang="ru-RU" dirty="0"/>
              <a:t>	</a:t>
            </a:r>
          </a:p>
          <a:p>
            <a:r>
              <a:rPr lang="ru-RU" dirty="0"/>
              <a:t>Региональный проект </a:t>
            </a:r>
            <a:r>
              <a:rPr lang="ru-RU" dirty="0" smtClean="0"/>
              <a:t>«Обеспечение устойчивого сокращения непригодного для проживания жилищного фонда»</a:t>
            </a:r>
            <a:r>
              <a:rPr lang="ru-RU" dirty="0"/>
              <a:t>	</a:t>
            </a:r>
          </a:p>
          <a:p>
            <a:r>
              <a:rPr lang="ru-RU" dirty="0"/>
              <a:t>	</a:t>
            </a:r>
          </a:p>
          <a:p>
            <a:r>
              <a:rPr lang="ru-RU" dirty="0"/>
              <a:t>	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7188" y="4495800"/>
            <a:ext cx="176212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61951" y="4781550"/>
            <a:ext cx="176212" cy="152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357188" y="5076825"/>
            <a:ext cx="176212" cy="152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4102519761"/>
              </p:ext>
            </p:extLst>
          </p:nvPr>
        </p:nvGraphicFramePr>
        <p:xfrm>
          <a:off x="4572000" y="1151403"/>
          <a:ext cx="4874404" cy="3421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23177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-конечная звезда 5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object 4"/>
          <p:cNvSpPr txBox="1">
            <a:spLocks/>
          </p:cNvSpPr>
          <p:nvPr/>
        </p:nvSpPr>
        <p:spPr>
          <a:xfrm>
            <a:off x="1981200" y="914400"/>
            <a:ext cx="5562600" cy="364795"/>
          </a:xfrm>
          <a:prstGeom prst="rect">
            <a:avLst/>
          </a:prstGeom>
        </p:spPr>
        <p:txBody>
          <a:bodyPr vert="horz" wrap="square" lIns="0" tIns="14790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 smtClean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Национальный проект «ЭКОЛОГИЯ»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772400" y="843626"/>
            <a:ext cx="8403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1400" dirty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7445" r="16724"/>
          <a:stretch/>
        </p:blipFill>
        <p:spPr>
          <a:xfrm>
            <a:off x="152400" y="85724"/>
            <a:ext cx="1114425" cy="1065679"/>
          </a:xfrm>
          <a:prstGeom prst="rect">
            <a:avLst/>
          </a:prstGeom>
        </p:spPr>
      </p:pic>
      <p:sp>
        <p:nvSpPr>
          <p:cNvPr id="25" name="object 4"/>
          <p:cNvSpPr txBox="1">
            <a:spLocks/>
          </p:cNvSpPr>
          <p:nvPr/>
        </p:nvSpPr>
        <p:spPr>
          <a:xfrm>
            <a:off x="1587027" y="0"/>
            <a:ext cx="7196249" cy="703349"/>
          </a:xfrm>
          <a:prstGeom prst="rect">
            <a:avLst/>
          </a:prstGeom>
        </p:spPr>
        <p:txBody>
          <a:bodyPr vert="horz" wrap="square" lIns="0" tIns="14790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ОБЪЕМ БЮДЖЕТНЫХ АССИГНОВАНИЙ, ПРЕДУСМОТРЕННЫХ </a:t>
            </a:r>
            <a:b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 РЕАЛИЗАЦИЮ НАЦИОНАЛЬНЫХ ПРОЕКТОВ</a:t>
            </a:r>
            <a:endParaRPr lang="ru-RU" b="1" dirty="0">
              <a:ln>
                <a:prstDash val="solid"/>
              </a:ln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929177102"/>
              </p:ext>
            </p:extLst>
          </p:nvPr>
        </p:nvGraphicFramePr>
        <p:xfrm>
          <a:off x="310747" y="1305291"/>
          <a:ext cx="4874404" cy="3421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33600" y="1447072"/>
            <a:ext cx="498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                                                  2020 год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9612" y="4572000"/>
            <a:ext cx="82819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Региональный проект «Чистая вода»	</a:t>
            </a:r>
          </a:p>
          <a:p>
            <a:r>
              <a:rPr lang="ru-RU" dirty="0"/>
              <a:t>Региональный проект «Чистая страна»	</a:t>
            </a:r>
          </a:p>
          <a:p>
            <a:r>
              <a:rPr lang="ru-RU" dirty="0"/>
              <a:t>Региональный проект «Сохранение лесов»	</a:t>
            </a:r>
          </a:p>
          <a:p>
            <a:r>
              <a:rPr lang="ru-RU" dirty="0"/>
              <a:t>Региональный проект «Чистый воздух»	</a:t>
            </a:r>
          </a:p>
          <a:p>
            <a:r>
              <a:rPr lang="ru-RU" dirty="0"/>
              <a:t>Региональный проект </a:t>
            </a:r>
            <a:r>
              <a:rPr lang="ru-RU" dirty="0" smtClean="0"/>
              <a:t>«</a:t>
            </a:r>
            <a:r>
              <a:rPr lang="ru-RU" dirty="0"/>
              <a:t>Сохранение уникальных водных объектов»	</a:t>
            </a:r>
          </a:p>
          <a:p>
            <a:r>
              <a:rPr lang="ru-RU" dirty="0"/>
              <a:t>	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7188" y="4648200"/>
            <a:ext cx="176212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61951" y="4933950"/>
            <a:ext cx="176212" cy="152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357188" y="5200650"/>
            <a:ext cx="176212" cy="152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361951" y="5488899"/>
            <a:ext cx="176212" cy="1524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361951" y="5743575"/>
            <a:ext cx="176212" cy="1524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4150231676"/>
              </p:ext>
            </p:extLst>
          </p:nvPr>
        </p:nvGraphicFramePr>
        <p:xfrm>
          <a:off x="4288646" y="1151403"/>
          <a:ext cx="4874404" cy="3421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28485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-конечная звезда 5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object 4"/>
          <p:cNvSpPr txBox="1">
            <a:spLocks/>
          </p:cNvSpPr>
          <p:nvPr/>
        </p:nvSpPr>
        <p:spPr>
          <a:xfrm>
            <a:off x="1270940" y="861283"/>
            <a:ext cx="7038975" cy="580239"/>
          </a:xfrm>
          <a:prstGeom prst="rect">
            <a:avLst/>
          </a:prstGeom>
        </p:spPr>
        <p:txBody>
          <a:bodyPr vert="horz" wrap="square" lIns="0" tIns="14790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 smtClean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Национальный проект «МАЛОЕ И СРЕДНЕЕ ПРЕДПРИНИМАТЕЛЬСТВО И ПОДДЕРЖКА ИНДИВИДУАЛЬНОЙ ПРЕДПРИНИМАТЕЛЬСКОЙ ИНИЦИАТИВЫ»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942918" y="691746"/>
            <a:ext cx="8403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1400" dirty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7445" r="16724"/>
          <a:stretch/>
        </p:blipFill>
        <p:spPr>
          <a:xfrm>
            <a:off x="152400" y="85724"/>
            <a:ext cx="1114425" cy="1065679"/>
          </a:xfrm>
          <a:prstGeom prst="rect">
            <a:avLst/>
          </a:prstGeom>
        </p:spPr>
      </p:pic>
      <p:sp>
        <p:nvSpPr>
          <p:cNvPr id="25" name="object 4"/>
          <p:cNvSpPr txBox="1">
            <a:spLocks/>
          </p:cNvSpPr>
          <p:nvPr/>
        </p:nvSpPr>
        <p:spPr>
          <a:xfrm>
            <a:off x="1587027" y="0"/>
            <a:ext cx="7196249" cy="703349"/>
          </a:xfrm>
          <a:prstGeom prst="rect">
            <a:avLst/>
          </a:prstGeom>
        </p:spPr>
        <p:txBody>
          <a:bodyPr vert="horz" wrap="square" lIns="0" tIns="14790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ОБЪЕМ БЮДЖЕТНЫХ АССИГНОВАНИЙ, ПРЕДУСМОТРЕННЫХ </a:t>
            </a:r>
            <a:b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 РЕАЛИЗАЦИЮ НАЦИОНАЛЬНЫХ ПРОЕКТОВ</a:t>
            </a:r>
            <a:endParaRPr lang="ru-RU" b="1" dirty="0">
              <a:ln>
                <a:prstDash val="solid"/>
              </a:ln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3626111467"/>
              </p:ext>
            </p:extLst>
          </p:nvPr>
        </p:nvGraphicFramePr>
        <p:xfrm>
          <a:off x="445294" y="1303138"/>
          <a:ext cx="4874404" cy="3421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33600" y="1447072"/>
            <a:ext cx="498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                                                  2020 год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9612" y="4572000"/>
            <a:ext cx="82819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Региональный проект «Расширение доступа субъектов малого и среднего предпринимательства к финансовым ресурсам, в том числе к льготному финансированию»	</a:t>
            </a:r>
          </a:p>
          <a:p>
            <a:r>
              <a:rPr lang="ru-RU" dirty="0"/>
              <a:t>Региональный проект «Акселерация субъектов малого и среднего предпринимательства»	</a:t>
            </a:r>
          </a:p>
          <a:p>
            <a:r>
              <a:rPr lang="ru-RU" dirty="0"/>
              <a:t>Региональный проект «Популяризация предпринимательства»	</a:t>
            </a:r>
          </a:p>
          <a:p>
            <a:r>
              <a:rPr lang="ru-RU" dirty="0"/>
              <a:t>Региональный проект «Создание системы поддержки фермеров и сельскохозяйственных кооперативов»	</a:t>
            </a:r>
          </a:p>
          <a:p>
            <a:r>
              <a:rPr lang="ru-RU" dirty="0"/>
              <a:t>	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7188" y="4724400"/>
            <a:ext cx="176212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69095" y="5524500"/>
            <a:ext cx="176212" cy="152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357188" y="6003161"/>
            <a:ext cx="176212" cy="152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361951" y="6324600"/>
            <a:ext cx="176212" cy="1524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716313349"/>
              </p:ext>
            </p:extLst>
          </p:nvPr>
        </p:nvGraphicFramePr>
        <p:xfrm>
          <a:off x="4343400" y="1303138"/>
          <a:ext cx="4874404" cy="3421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69740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-конечная звезда 5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object 4"/>
          <p:cNvSpPr txBox="1">
            <a:spLocks/>
          </p:cNvSpPr>
          <p:nvPr/>
        </p:nvSpPr>
        <p:spPr>
          <a:xfrm>
            <a:off x="744252" y="954245"/>
            <a:ext cx="7827169" cy="580239"/>
          </a:xfrm>
          <a:prstGeom prst="rect">
            <a:avLst/>
          </a:prstGeom>
        </p:spPr>
        <p:txBody>
          <a:bodyPr vert="horz" wrap="square" lIns="0" tIns="14790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 smtClean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Национальный проект «ПРОИЗВОДИТЕЛЬНОСТЬ ТРУДА И ПОДДЕРЖКА ЗАНЯТОСТИ»</a:t>
            </a:r>
            <a:endParaRPr lang="ru-RU" sz="1400" b="1" dirty="0">
              <a:ln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 smtClean="0">
              <a:ln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151242" y="618563"/>
            <a:ext cx="8403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1400" dirty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7445" r="16724"/>
          <a:stretch/>
        </p:blipFill>
        <p:spPr>
          <a:xfrm>
            <a:off x="152400" y="85724"/>
            <a:ext cx="1114425" cy="1065679"/>
          </a:xfrm>
          <a:prstGeom prst="rect">
            <a:avLst/>
          </a:prstGeom>
        </p:spPr>
      </p:pic>
      <p:sp>
        <p:nvSpPr>
          <p:cNvPr id="25" name="object 4"/>
          <p:cNvSpPr txBox="1">
            <a:spLocks/>
          </p:cNvSpPr>
          <p:nvPr/>
        </p:nvSpPr>
        <p:spPr>
          <a:xfrm>
            <a:off x="1587027" y="0"/>
            <a:ext cx="7196249" cy="703349"/>
          </a:xfrm>
          <a:prstGeom prst="rect">
            <a:avLst/>
          </a:prstGeom>
        </p:spPr>
        <p:txBody>
          <a:bodyPr vert="horz" wrap="square" lIns="0" tIns="14790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ОБЪЕМ БЮДЖЕТНЫХ АССИГНОВАНИЙ, ПРЕДУСМОТРЕННЫХ </a:t>
            </a:r>
            <a:b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 РЕАЛИЗАЦИЮ НАЦИОНАЛЬНЫХ ПРОЕКТОВ</a:t>
            </a:r>
            <a:endParaRPr lang="ru-RU" b="1" dirty="0">
              <a:ln>
                <a:prstDash val="solid"/>
              </a:ln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935107958"/>
              </p:ext>
            </p:extLst>
          </p:nvPr>
        </p:nvGraphicFramePr>
        <p:xfrm>
          <a:off x="445294" y="1226938"/>
          <a:ext cx="4874404" cy="3421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33600" y="1447072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                                                     2020 год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9612" y="4419600"/>
            <a:ext cx="82819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Региональный проект «Поддержка занятости и повышение эффективности рынка труда для обеспечения роста производительности </a:t>
            </a:r>
            <a:r>
              <a:rPr lang="ru-RU" dirty="0" smtClean="0"/>
              <a:t>труда»</a:t>
            </a:r>
            <a:r>
              <a:rPr lang="ru-RU" dirty="0"/>
              <a:t>	</a:t>
            </a:r>
          </a:p>
          <a:p>
            <a:r>
              <a:rPr lang="ru-RU" dirty="0"/>
              <a:t>Региональный проект «Системные меры по повышению производительности </a:t>
            </a:r>
            <a:r>
              <a:rPr lang="ru-RU" dirty="0" smtClean="0"/>
              <a:t>труда»</a:t>
            </a:r>
            <a:r>
              <a:rPr lang="ru-RU" dirty="0"/>
              <a:t>	</a:t>
            </a:r>
          </a:p>
          <a:p>
            <a:r>
              <a:rPr lang="ru-RU" dirty="0"/>
              <a:t>Региональный проект «Адресная поддержка повышения производительности труда на </a:t>
            </a:r>
            <a:r>
              <a:rPr lang="ru-RU" dirty="0" smtClean="0"/>
              <a:t>предприятиях»</a:t>
            </a:r>
            <a:r>
              <a:rPr lang="ru-RU" dirty="0"/>
              <a:t>	</a:t>
            </a:r>
          </a:p>
          <a:p>
            <a:r>
              <a:rPr lang="ru-RU" dirty="0"/>
              <a:t>	</a:t>
            </a:r>
          </a:p>
          <a:p>
            <a:r>
              <a:rPr lang="ru-RU" dirty="0"/>
              <a:t>	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7188" y="4495800"/>
            <a:ext cx="176212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61951" y="5105400"/>
            <a:ext cx="176212" cy="152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383382" y="5636061"/>
            <a:ext cx="176212" cy="152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2258486009"/>
              </p:ext>
            </p:extLst>
          </p:nvPr>
        </p:nvGraphicFramePr>
        <p:xfrm>
          <a:off x="4419600" y="1221903"/>
          <a:ext cx="4874404" cy="3421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76595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-конечная звезда 5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object 4"/>
          <p:cNvSpPr txBox="1">
            <a:spLocks/>
          </p:cNvSpPr>
          <p:nvPr/>
        </p:nvSpPr>
        <p:spPr>
          <a:xfrm>
            <a:off x="744252" y="954245"/>
            <a:ext cx="7827169" cy="580239"/>
          </a:xfrm>
          <a:prstGeom prst="rect">
            <a:avLst/>
          </a:prstGeom>
        </p:spPr>
        <p:txBody>
          <a:bodyPr vert="horz" wrap="square" lIns="0" tIns="14790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 smtClean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Национальный проект «БЕЗОПАСНЫЕ И КАЧЕСТВЕННЫЕ АВТОМОБИЛЬНЫЕ ДОРОГИ»</a:t>
            </a:r>
            <a:endParaRPr lang="ru-RU" sz="1400" b="1" dirty="0">
              <a:ln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 smtClean="0">
              <a:ln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151242" y="618563"/>
            <a:ext cx="8403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1400" dirty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7445" r="16724"/>
          <a:stretch/>
        </p:blipFill>
        <p:spPr>
          <a:xfrm>
            <a:off x="152400" y="85724"/>
            <a:ext cx="1114425" cy="1065679"/>
          </a:xfrm>
          <a:prstGeom prst="rect">
            <a:avLst/>
          </a:prstGeom>
        </p:spPr>
      </p:pic>
      <p:sp>
        <p:nvSpPr>
          <p:cNvPr id="25" name="object 4"/>
          <p:cNvSpPr txBox="1">
            <a:spLocks/>
          </p:cNvSpPr>
          <p:nvPr/>
        </p:nvSpPr>
        <p:spPr>
          <a:xfrm>
            <a:off x="1587027" y="0"/>
            <a:ext cx="7196249" cy="703349"/>
          </a:xfrm>
          <a:prstGeom prst="rect">
            <a:avLst/>
          </a:prstGeom>
        </p:spPr>
        <p:txBody>
          <a:bodyPr vert="horz" wrap="square" lIns="0" tIns="14790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ОБЪЕМ БЮДЖЕТНЫХ АССИГНОВАНИЙ, ПРЕДУСМОТРЕННЫХ </a:t>
            </a:r>
            <a:b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 РЕАЛИЗАЦИЮ НАЦИОНАЛЬНЫХ ПРОЕКТОВ</a:t>
            </a:r>
            <a:endParaRPr lang="ru-RU" b="1" dirty="0">
              <a:ln>
                <a:prstDash val="solid"/>
              </a:ln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2595256223"/>
              </p:ext>
            </p:extLst>
          </p:nvPr>
        </p:nvGraphicFramePr>
        <p:xfrm>
          <a:off x="348965" y="1226938"/>
          <a:ext cx="4874404" cy="3421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33600" y="1447072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                                                     2020 год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4252" y="4591050"/>
            <a:ext cx="82819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Региональный проект «Дорожная сеть</a:t>
            </a:r>
            <a:r>
              <a:rPr lang="ru-RU" dirty="0" smtClean="0"/>
              <a:t>»</a:t>
            </a:r>
          </a:p>
          <a:p>
            <a:r>
              <a:rPr lang="ru-RU" dirty="0"/>
              <a:t>	</a:t>
            </a:r>
          </a:p>
          <a:p>
            <a:r>
              <a:rPr lang="ru-RU" dirty="0"/>
              <a:t>Региональный проект «Общесистемные меры развития дорожного хозяйства»	</a:t>
            </a:r>
          </a:p>
          <a:p>
            <a:r>
              <a:rPr lang="ru-RU" dirty="0"/>
              <a:t>Региональный проект «Безопасность дорожного движения»	</a:t>
            </a:r>
          </a:p>
          <a:p>
            <a:r>
              <a:rPr lang="ru-RU" dirty="0"/>
              <a:t>	</a:t>
            </a:r>
          </a:p>
          <a:p>
            <a:r>
              <a:rPr lang="ru-RU" dirty="0"/>
              <a:t>	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00051" y="4686300"/>
            <a:ext cx="176212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400051" y="5238750"/>
            <a:ext cx="176212" cy="152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400051" y="5799294"/>
            <a:ext cx="176212" cy="152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220391036"/>
              </p:ext>
            </p:extLst>
          </p:nvPr>
        </p:nvGraphicFramePr>
        <p:xfrm>
          <a:off x="4269596" y="1226938"/>
          <a:ext cx="4874404" cy="3421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52604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ermolenko\Desktop\бюджет обложка(NEW)-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2400" y="1447800"/>
            <a:ext cx="88392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Главный администратор источников финансирования 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  <a:hlinkClick r:id="rId3" tooltip="Переход на дефицит бюджета"/>
              </a:rPr>
              <a:t>дефицита бюджета</a:t>
            </a: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Орган государственной власти (местного самоуправления), орган управления государственным внебюджетным фондом, иная организация, имеющий(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ая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) в своем ведении администраторов источников финансирования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3" tooltip="Переход на дефицит бюджета"/>
              </a:rPr>
              <a:t>дефицита бюджета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Главный распорядитель бюджетных средств (ГРБС)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Орган государственной власти (местного самоуправления), орган управления государственным внебюджетным фондом, или наиболее значимое учреждение науки, образования, культуры и здравоохранения, напрямую получающий(ее) средства из бюджета и наделенный правом распределять их между подведомственными распорядителями и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4" tooltip="Переход на получателя бюджетных средств"/>
              </a:rPr>
              <a:t>получателями бюджетных средств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Государственная или муниципальная гарантия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Вид долгового обязательства государства (муниципального образования). Предполагает обязанность государства (муниципального образования) уплатить кредитору (бенефициару) определенную денежную сумму за должника (принципала) за счет средств соответствующего бюджета при наступлении гарантийного случая.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Государственная программа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Система мероприятий и инструментов государственной политики, обеспечивающих в рамках реализации ключевых государственных функций достижение приоритетов и целей государственной политики в сфере социально-экономического развития и безопасности.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Государственное (муниципальное) задание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Документ, содержащий требования к составу, качеству, объему, условиям, порядку и результатам оказания государственных (муниципальных) услуг (выполнения работ).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Государственные (муниципальные) услуги (работы)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Услуги (работы), оказываемые (выполняемые) органами государственной власти (органами местного самоуправления), государственными (муниципальными) учреждениями.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484476" y="220718"/>
            <a:ext cx="8401412" cy="1093804"/>
            <a:chOff x="484476" y="220718"/>
            <a:chExt cx="8401412" cy="1093804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1799288" y="539234"/>
              <a:ext cx="70866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 smtClean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ГЛОССАРИЙ</a:t>
              </a:r>
              <a:endParaRPr lang="ru-RU" sz="8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Овал 16"/>
            <p:cNvSpPr/>
            <p:nvPr/>
          </p:nvSpPr>
          <p:spPr>
            <a:xfrm>
              <a:off x="484476" y="220718"/>
              <a:ext cx="1093806" cy="1093804"/>
            </a:xfrm>
            <a:prstGeom prst="ellipse">
              <a:avLst/>
            </a:prstGeom>
            <a:solidFill>
              <a:srgbClr val="C5CA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Picture 2" descr="C:\Users\ermolenko\Desktop\Безымянный-1-0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469" y="337778"/>
              <a:ext cx="1100288" cy="772244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Стрелка вправо 8">
            <a:hlinkClick r:id="rId6" action="ppaction://hlinksldjump"/>
          </p:cNvPr>
          <p:cNvSpPr/>
          <p:nvPr/>
        </p:nvSpPr>
        <p:spPr>
          <a:xfrm rot="10800000">
            <a:off x="8678212" y="546732"/>
            <a:ext cx="313388" cy="36806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5-конечная звезда 10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65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-конечная звезда 5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object 4"/>
          <p:cNvSpPr txBox="1">
            <a:spLocks/>
          </p:cNvSpPr>
          <p:nvPr/>
        </p:nvSpPr>
        <p:spPr>
          <a:xfrm>
            <a:off x="744252" y="1066800"/>
            <a:ext cx="7827169" cy="580239"/>
          </a:xfrm>
          <a:prstGeom prst="rect">
            <a:avLst/>
          </a:prstGeom>
        </p:spPr>
        <p:txBody>
          <a:bodyPr vert="horz" wrap="square" lIns="0" tIns="14790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 smtClean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Национальный проект «МЕЖДУНАРОДНАЯ КООПЕРАЦИЯ И ЭКСПОРТ»</a:t>
            </a:r>
            <a:endParaRPr lang="ru-RU" sz="1400" b="1" dirty="0">
              <a:ln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 smtClean="0">
              <a:ln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151242" y="618563"/>
            <a:ext cx="8403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1400" dirty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7445" r="16724"/>
          <a:stretch/>
        </p:blipFill>
        <p:spPr>
          <a:xfrm>
            <a:off x="152400" y="85724"/>
            <a:ext cx="1114425" cy="1065679"/>
          </a:xfrm>
          <a:prstGeom prst="rect">
            <a:avLst/>
          </a:prstGeom>
        </p:spPr>
      </p:pic>
      <p:sp>
        <p:nvSpPr>
          <p:cNvPr id="25" name="object 4"/>
          <p:cNvSpPr txBox="1">
            <a:spLocks/>
          </p:cNvSpPr>
          <p:nvPr/>
        </p:nvSpPr>
        <p:spPr>
          <a:xfrm>
            <a:off x="1587027" y="0"/>
            <a:ext cx="7196249" cy="703349"/>
          </a:xfrm>
          <a:prstGeom prst="rect">
            <a:avLst/>
          </a:prstGeom>
        </p:spPr>
        <p:txBody>
          <a:bodyPr vert="horz" wrap="square" lIns="0" tIns="14790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ОБЪЕМ БЮДЖЕТНЫХ АССИГНОВАНИЙ, ПРЕДУСМОТРЕННЫХ </a:t>
            </a:r>
            <a:b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 РЕАЛИЗАЦИЮ НАЦИОНАЛЬНЫХ ПРОЕКТОВ</a:t>
            </a:r>
            <a:endParaRPr lang="ru-RU" b="1" dirty="0">
              <a:ln>
                <a:prstDash val="solid"/>
              </a:ln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1697448083"/>
              </p:ext>
            </p:extLst>
          </p:nvPr>
        </p:nvGraphicFramePr>
        <p:xfrm>
          <a:off x="381000" y="1330165"/>
          <a:ext cx="3657600" cy="2098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09612" y="249674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                      			   2020 год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5026" y="2065853"/>
            <a:ext cx="827657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«Экспорт продукции АПК»</a:t>
            </a:r>
          </a:p>
          <a:p>
            <a:r>
              <a:rPr lang="ru-RU" dirty="0"/>
              <a:t>	</a:t>
            </a:r>
          </a:p>
          <a:p>
            <a:r>
              <a:rPr lang="ru-RU" dirty="0"/>
              <a:t>	</a:t>
            </a:r>
          </a:p>
          <a:p>
            <a:r>
              <a:rPr lang="ru-RU" dirty="0"/>
              <a:t>	</a:t>
            </a:r>
          </a:p>
          <a:p>
            <a:r>
              <a:rPr lang="ru-RU" dirty="0"/>
              <a:t>	</a:t>
            </a:r>
            <a:endParaRPr lang="ru-RU" dirty="0" smtClean="0"/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                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9,33 </a:t>
            </a:r>
            <a:r>
              <a:rPr lang="ru-RU" sz="3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1,0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20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320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                               </a:t>
            </a:r>
            <a:endParaRPr lang="ru-RU" sz="3200" dirty="0"/>
          </a:p>
          <a:p>
            <a:endParaRPr lang="ru-RU" dirty="0"/>
          </a:p>
        </p:txBody>
      </p:sp>
      <p:sp>
        <p:nvSpPr>
          <p:cNvPr id="4" name="Нашивка 3"/>
          <p:cNvSpPr/>
          <p:nvPr/>
        </p:nvSpPr>
        <p:spPr>
          <a:xfrm>
            <a:off x="444027" y="3352800"/>
            <a:ext cx="1143000" cy="91440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Нашивка 12"/>
          <p:cNvSpPr/>
          <p:nvPr/>
        </p:nvSpPr>
        <p:spPr>
          <a:xfrm>
            <a:off x="5156576" y="3343275"/>
            <a:ext cx="1143000" cy="91440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93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447800" y="68057"/>
            <a:ext cx="73151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ГОСУДАРСТВЕННАЯ ПРОГРАММА КАЛУЖСКОЙ ОБЛАСТИ "РАЗВИТИЕ ОБЩЕГО И ДОПОЛНИТЕЛЬНОГО ОБРАЗОВАНИЯ В КАЛУЖСКОЙ ОБЛАСТИ"</a:t>
            </a:r>
            <a:endParaRPr lang="ru-RU" b="1" dirty="0">
              <a:solidFill>
                <a:srgbClr val="365E68"/>
              </a:solidFill>
            </a:endParaRPr>
          </a:p>
        </p:txBody>
      </p:sp>
      <p:sp>
        <p:nvSpPr>
          <p:cNvPr id="21" name="object 4"/>
          <p:cNvSpPr/>
          <p:nvPr/>
        </p:nvSpPr>
        <p:spPr>
          <a:xfrm>
            <a:off x="0" y="16311"/>
            <a:ext cx="1180866" cy="8856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2448889207"/>
              </p:ext>
            </p:extLst>
          </p:nvPr>
        </p:nvGraphicFramePr>
        <p:xfrm>
          <a:off x="152400" y="677315"/>
          <a:ext cx="8855986" cy="3102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5-конечная звезда 9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6731251"/>
              </p:ext>
            </p:extLst>
          </p:nvPr>
        </p:nvGraphicFramePr>
        <p:xfrm>
          <a:off x="351396" y="3817382"/>
          <a:ext cx="8217928" cy="2727425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3188728"/>
                <a:gridCol w="1295400"/>
                <a:gridCol w="1295400"/>
                <a:gridCol w="1219200"/>
                <a:gridCol w="1219200"/>
              </a:tblGrid>
              <a:tr h="10863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Бюджетные ассигнования 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соответствии с Законом 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Калужской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области 2019</a:t>
                      </a: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Бюджетные ассигнования 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соответствии с Законом 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Калужской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области 2020</a:t>
                      </a: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Бюджетные ассигнования 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соответствии с Законом 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Калужской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области 2021</a:t>
                      </a: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Бюджетные ассигнования </a:t>
                      </a: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 соответствии с Законом </a:t>
                      </a: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Калужской области 202</a:t>
                      </a:r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590" marR="8590" marT="8590" marB="0" anchor="ctr"/>
                </a:tc>
              </a:tr>
              <a:tr h="4996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министерство образования и науки Калужской области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12 249 059 922,07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13 457 207 926,95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11 138 347 253,00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10 811 177 648,00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590" marR="8590" marT="8590" marB="0" anchor="ctr"/>
                </a:tc>
              </a:tr>
              <a:tr h="3319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Общее образование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7 510 836 556,91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8 846 186 088,22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7 081 660 036,00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7 138 979 166,00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590" marR="8590" marT="8590" marB="0" anchor="ctr"/>
                </a:tc>
              </a:tr>
              <a:tr h="3319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Дошкольное </a:t>
                      </a:r>
                      <a:r>
                        <a:rPr lang="ru-RU" sz="10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образование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4 688 547 197,26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4 406</a:t>
                      </a:r>
                      <a:r>
                        <a:rPr lang="en-US" sz="1000" u="none" strike="noStrike" baseline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938 637,73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990 883 807,00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3 560 944 652,00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590" marR="8590" marT="8590" marB="0" anchor="ctr"/>
                </a:tc>
              </a:tr>
              <a:tr h="3359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Дополнительное </a:t>
                      </a:r>
                      <a:r>
                        <a:rPr lang="ru-RU" sz="10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образование детей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49 676 167,90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204 083 201,00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65 803 410,00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111 253 830,00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590" marR="8590" marT="859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153400" y="3538922"/>
            <a:ext cx="451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уб.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46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4"/>
          <p:cNvSpPr/>
          <p:nvPr/>
        </p:nvSpPr>
        <p:spPr>
          <a:xfrm>
            <a:off x="-16903" y="23922"/>
            <a:ext cx="1180866" cy="8856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Прямоугольник 18"/>
          <p:cNvSpPr/>
          <p:nvPr/>
        </p:nvSpPr>
        <p:spPr>
          <a:xfrm>
            <a:off x="1163963" y="23922"/>
            <a:ext cx="76752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ГОСУДАРСТВЕННАЯ ПРОГРАММА КАЛУЖСКОЙ ОБЛАСТИ "ПОВЫШЕНИЕ ЭФФЕКТИВНОСТИ РЕАЛИЗАЦИИ МОЛОДЕЖНОЙ ПОЛИТИКИ, РАЗВИТИЕ ВОЛОНТЕРСКОГО ДВИЖЕНИЯ, СИСТЕМЫ ОЗДОРОВЛЕНИЯ И ОТДЫХА ДЕТЕЙ В КАЛУЖСКОЙ ОБЛАСТИ"</a:t>
            </a:r>
            <a:endParaRPr lang="ru-RU" sz="1600" b="1" dirty="0">
              <a:solidFill>
                <a:srgbClr val="365E68"/>
              </a:solidFill>
            </a:endParaRPr>
          </a:p>
        </p:txBody>
      </p: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116951248"/>
              </p:ext>
            </p:extLst>
          </p:nvPr>
        </p:nvGraphicFramePr>
        <p:xfrm>
          <a:off x="-838200" y="838200"/>
          <a:ext cx="10896600" cy="3211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5-конечная звезда 9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4999244"/>
              </p:ext>
            </p:extLst>
          </p:nvPr>
        </p:nvGraphicFramePr>
        <p:xfrm>
          <a:off x="697472" y="4038600"/>
          <a:ext cx="8065528" cy="2689578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3143224"/>
                <a:gridCol w="1248176"/>
                <a:gridCol w="1182483"/>
                <a:gridCol w="1272445"/>
                <a:gridCol w="1219200"/>
              </a:tblGrid>
              <a:tr h="1143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Бюджетные ассигнования 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соответствии с Законом 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Калужской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области 2019</a:t>
                      </a: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Бюджетные ассигнования 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соответствии с Законом 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Калужской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области 2020</a:t>
                      </a: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Бюджетные ассигнования 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соответствии с Законом 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Калужской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области 2021</a:t>
                      </a: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Бюджетные ассигнования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в соответствии с Законом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Калужской области 202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590" marR="8590" marT="8590" marB="0" anchor="ctr"/>
                </a:tc>
              </a:tr>
              <a:tr h="4996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министерство образования и науки Калужской области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362 877</a:t>
                      </a:r>
                      <a:r>
                        <a:rPr lang="en-US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812,28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361 173 351,32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672 787 026,00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357 288 900,00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319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Развитие системы отдыха и оздоровления детей в Калужской области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279 939 522,54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265 246 821,32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576 860 496,00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261 362 370,00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789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Повышение эффективности реализации молодежной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политики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80 938 289,74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93 726 530,00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93 726 530,00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93 726 530,00</a:t>
                      </a:r>
                    </a:p>
                  </a:txBody>
                  <a:tcPr marL="9525" marR="9525" marT="9525" marB="0" anchor="ctr"/>
                </a:tc>
              </a:tr>
              <a:tr h="3359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Поддержка добровольчества в Калужской области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000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000,00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200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000,00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200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000,00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2 200 000,00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387730" y="3763918"/>
            <a:ext cx="451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уб.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98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600200" y="55005"/>
            <a:ext cx="67817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ГОСУДАРСТВЕННАЯ ПРОГРАММА КАЛУЖСКОЙ ОБЛАСТИ "РАЗВИТИЕ ПРОФЕССИОНАЛЬНОГО ОБРАЗОВАНИЯ И НАУКИ В КАЛУЖСКОЙ ОБЛАСТИ"</a:t>
            </a:r>
            <a:endParaRPr lang="ru-RU" b="1" dirty="0">
              <a:solidFill>
                <a:srgbClr val="365E68"/>
              </a:solidFill>
            </a:endParaRPr>
          </a:p>
        </p:txBody>
      </p:sp>
      <p:sp>
        <p:nvSpPr>
          <p:cNvPr id="21" name="object 4"/>
          <p:cNvSpPr/>
          <p:nvPr/>
        </p:nvSpPr>
        <p:spPr>
          <a:xfrm>
            <a:off x="-16903" y="23922"/>
            <a:ext cx="1180866" cy="8856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3747702136"/>
              </p:ext>
            </p:extLst>
          </p:nvPr>
        </p:nvGraphicFramePr>
        <p:xfrm>
          <a:off x="-838200" y="838200"/>
          <a:ext cx="10896600" cy="3211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5-конечная звезда 9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8385657"/>
              </p:ext>
            </p:extLst>
          </p:nvPr>
        </p:nvGraphicFramePr>
        <p:xfrm>
          <a:off x="697472" y="4038600"/>
          <a:ext cx="7836928" cy="2391457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883928"/>
                <a:gridCol w="1219200"/>
                <a:gridCol w="1295400"/>
                <a:gridCol w="1219200"/>
                <a:gridCol w="1219200"/>
              </a:tblGrid>
              <a:tr h="10863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Бюджетные ассигнования 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соответствии с Законом 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Калужской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области 2019</a:t>
                      </a: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Бюджетные ассигнования 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соответствии с Законом 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Калужской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области 2020</a:t>
                      </a: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Бюджетные ассигнования 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соответствии с Законом 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Калужской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области 2021</a:t>
                      </a: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Бюджетные ассигнования </a:t>
                      </a: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 соответствии с Законом </a:t>
                      </a: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Калужской области 2022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590" marR="8590" marT="8590" marB="0" anchor="ctr"/>
                </a:tc>
              </a:tr>
              <a:tr h="4996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министерство образования и науки Калужской области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1 493 038 297,22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1 559 383 552,00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1 460 746 307,00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1 448 972 152,00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319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Развитие профессионального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1 419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477 498,03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1 426 154 270,00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1 382 554 271,00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371 554 270,00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319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Поддержка научно-исследовательской деятельности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73 560 799,19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133 229 282,00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78 192 036,00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77 417 882,00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156264" y="3782967"/>
            <a:ext cx="451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уб.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48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 flipV="1">
            <a:off x="0" y="-2"/>
            <a:ext cx="9144000" cy="243840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523961"/>
              </p:ext>
            </p:extLst>
          </p:nvPr>
        </p:nvGraphicFramePr>
        <p:xfrm>
          <a:off x="76200" y="2667000"/>
          <a:ext cx="8955024" cy="348691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09472"/>
                <a:gridCol w="1254306"/>
                <a:gridCol w="1537956"/>
                <a:gridCol w="1684430"/>
                <a:gridCol w="1684430"/>
                <a:gridCol w="1684430"/>
              </a:tblGrid>
              <a:tr h="1030224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dirty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Развитие учреждений в сфере культуры 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 образования в сфере культуры</a:t>
                      </a:r>
                    </a:p>
                  </a:txBody>
                  <a:tcPr marL="9535" marR="9535" marT="953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Мероприятия в сфере искусства, культуры и кинематографии</a:t>
                      </a:r>
                    </a:p>
                  </a:txBody>
                  <a:tcPr marL="9535" marR="9535" marT="953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охрана и сохранение объектов культурного наследия</a:t>
                      </a:r>
                      <a:endParaRPr lang="ru-RU" sz="12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Развитие, формирование и содержание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архивных фондов</a:t>
                      </a:r>
                    </a:p>
                  </a:txBody>
                  <a:tcPr marL="9535" marR="9535" marT="953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en-US" sz="1200" b="1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ru-RU" sz="1200" b="1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-летию Великой Победы-достойную встречу</a:t>
                      </a:r>
                    </a:p>
                  </a:txBody>
                  <a:tcPr marL="9535" marR="9535" marT="953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5547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L="9535" marR="9535" marT="953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884,7</a:t>
                      </a:r>
                      <a:endParaRPr lang="ru-RU" sz="1000" dirty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68,2</a:t>
                      </a:r>
                      <a:endParaRPr lang="ru-RU" sz="1000" dirty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</a:tr>
              <a:tr h="4754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L="9535" marR="9535" marT="953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1205,6</a:t>
                      </a:r>
                      <a:endParaRPr lang="ru-RU" sz="1000" dirty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170,8</a:t>
                      </a:r>
                      <a:endParaRPr lang="ru-RU" sz="1000" dirty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solidFill>
                      <a:srgbClr val="9BBB59"/>
                    </a:solidFill>
                  </a:tcPr>
                </a:tc>
              </a:tr>
              <a:tr h="4754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L="9535" marR="9535" marT="953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884,4</a:t>
                      </a:r>
                      <a:endParaRPr lang="ru-RU" sz="1000" dirty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174,2</a:t>
                      </a:r>
                      <a:endParaRPr lang="ru-RU" sz="1000" dirty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solidFill>
                      <a:srgbClr val="9BBB59"/>
                    </a:solidFill>
                  </a:tcPr>
                </a:tc>
              </a:tr>
              <a:tr h="4754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972,6</a:t>
                      </a:r>
                      <a:endParaRPr lang="ru-RU" sz="1000" dirty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170,4</a:t>
                      </a:r>
                      <a:endParaRPr lang="ru-RU" sz="1000" dirty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solidFill>
                      <a:srgbClr val="9BBB59"/>
                    </a:solidFill>
                  </a:tcPr>
                </a:tc>
              </a:tr>
              <a:tr h="4754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1132,1</a:t>
                      </a:r>
                      <a:endParaRPr lang="ru-RU" sz="1000" dirty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71,4</a:t>
                      </a:r>
                      <a:endParaRPr lang="ru-RU" sz="1000" dirty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914399" y="268069"/>
            <a:ext cx="8000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7870" marR="5080" indent="-725805" algn="ctr">
              <a:tabLst>
                <a:tab pos="6091555" algn="l"/>
              </a:tabLst>
            </a:pPr>
            <a:r>
              <a:rPr lang="ru-RU" b="1" dirty="0" smtClean="0">
                <a:solidFill>
                  <a:schemeClr val="bg1"/>
                </a:solidFill>
                <a:latin typeface="Arial"/>
                <a:cs typeface="Arial"/>
              </a:rPr>
              <a:t>РАСХОДЫ БЮДЖЕТА КАЛУЖСКОЙ ОБЛАСТИ </a:t>
            </a:r>
            <a:endParaRPr lang="en-US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737870" marR="5080" indent="-725805" algn="ctr">
              <a:tabLst>
                <a:tab pos="6091555" algn="l"/>
              </a:tabLst>
            </a:pPr>
            <a:r>
              <a:rPr lang="ru-RU" b="1" dirty="0" smtClean="0">
                <a:solidFill>
                  <a:schemeClr val="bg1"/>
                </a:solidFill>
                <a:latin typeface="Arial"/>
                <a:cs typeface="Arial"/>
              </a:rPr>
              <a:t>В СФЕРЕ КУЛЬТУРЫ, 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04800" y="919843"/>
            <a:ext cx="8617417" cy="1395234"/>
            <a:chOff x="304800" y="1066800"/>
            <a:chExt cx="7428864" cy="1202797"/>
          </a:xfrm>
        </p:grpSpPr>
        <p:sp>
          <p:nvSpPr>
            <p:cNvPr id="6" name="object 7"/>
            <p:cNvSpPr/>
            <p:nvPr/>
          </p:nvSpPr>
          <p:spPr>
            <a:xfrm>
              <a:off x="5638800" y="1073210"/>
              <a:ext cx="2094864" cy="117731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  <a:effectLst>
              <a:softEdge rad="31750"/>
            </a:effectLst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Picture 2" descr="http://nedelya40.ru/wp-content/uploads/2015/09/6c11c6661f6db20a297a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066800"/>
              <a:ext cx="1578293" cy="1183720"/>
            </a:xfrm>
            <a:prstGeom prst="rect">
              <a:avLst/>
            </a:prstGeom>
            <a:noFill/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http://visit-kaluga.ru/files/items/visit_item_177_2350_67535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1066801"/>
              <a:ext cx="1578293" cy="1202796"/>
            </a:xfrm>
            <a:prstGeom prst="rect">
              <a:avLst/>
            </a:prstGeom>
            <a:noFill/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7" name="Picture 3" descr="C:\Users\ermolenko\Desktop\93c8123f8a0d9b3c13a5d95dc30535b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79" y="233807"/>
            <a:ext cx="434024" cy="43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ermolenko\Desktop\4412034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78" y="273038"/>
            <a:ext cx="741049" cy="77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5-конечная звезда 13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927279"/>
            <a:ext cx="2085141" cy="135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13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165472"/>
            <a:ext cx="6781800" cy="17161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object 5"/>
          <p:cNvSpPr txBox="1"/>
          <p:nvPr/>
        </p:nvSpPr>
        <p:spPr>
          <a:xfrm>
            <a:off x="1450478" y="214389"/>
            <a:ext cx="6855322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РАСХОДЫ НА РАЗВИТИЕ УЧРЕЖДЕНИЙ КУЛЬТУРЫ И ОБРАЗОВАНИЯ В СФЕРЕ КУЛЬТУРЫ , </a:t>
            </a:r>
            <a:r>
              <a:rPr lang="ru-RU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</a:p>
        </p:txBody>
      </p:sp>
      <p:sp>
        <p:nvSpPr>
          <p:cNvPr id="29" name="object 29"/>
          <p:cNvSpPr/>
          <p:nvPr/>
        </p:nvSpPr>
        <p:spPr>
          <a:xfrm>
            <a:off x="452260" y="144577"/>
            <a:ext cx="924806" cy="6936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677" y="266086"/>
            <a:ext cx="419957" cy="4522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25"/>
          <p:cNvSpPr/>
          <p:nvPr/>
        </p:nvSpPr>
        <p:spPr>
          <a:xfrm>
            <a:off x="6781800" y="5169176"/>
            <a:ext cx="2377867" cy="17124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ermolenko\Desktop\Подписи-0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6" y="2590800"/>
            <a:ext cx="2070100" cy="224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6676" y="5169176"/>
            <a:ext cx="644652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tabLst>
                <a:tab pos="921385" algn="l"/>
              </a:tabLst>
            </a:pP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из областного бюджета в сфере культуры направляются на сохранение и развитие традиционной 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народной 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культуры, обеспечение доступа к музейным ценностям, развитие профессиональной театральной и концертной деятельности, развитие библиотечного дела, государственную охрану объектов культурного наследия  (памятников истории и культуры) областного  значения,  а также  организацию    и    проведение  выставок,    конкурсов, фестивалей,  праздников,  ярмарок,  форумов,  конференций  и других мероприятий  в  области  культуры.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917215349"/>
              </p:ext>
            </p:extLst>
          </p:nvPr>
        </p:nvGraphicFramePr>
        <p:xfrm>
          <a:off x="6248400" y="545102"/>
          <a:ext cx="2651760" cy="2441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74" name="Диаграмма 73"/>
          <p:cNvGraphicFramePr/>
          <p:nvPr>
            <p:extLst>
              <p:ext uri="{D42A27DB-BD31-4B8C-83A1-F6EECF244321}">
                <p14:modId xmlns:p14="http://schemas.microsoft.com/office/powerpoint/2010/main" val="2367168660"/>
              </p:ext>
            </p:extLst>
          </p:nvPr>
        </p:nvGraphicFramePr>
        <p:xfrm>
          <a:off x="2895600" y="2590800"/>
          <a:ext cx="2598484" cy="2425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75" name="Диаграмма 74"/>
          <p:cNvGraphicFramePr/>
          <p:nvPr>
            <p:extLst>
              <p:ext uri="{D42A27DB-BD31-4B8C-83A1-F6EECF244321}">
                <p14:modId xmlns:p14="http://schemas.microsoft.com/office/powerpoint/2010/main" val="864722365"/>
              </p:ext>
            </p:extLst>
          </p:nvPr>
        </p:nvGraphicFramePr>
        <p:xfrm>
          <a:off x="3980194" y="507002"/>
          <a:ext cx="2614150" cy="2490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76" name="Диаграмма 75"/>
          <p:cNvGraphicFramePr/>
          <p:nvPr>
            <p:extLst>
              <p:ext uri="{D42A27DB-BD31-4B8C-83A1-F6EECF244321}">
                <p14:modId xmlns:p14="http://schemas.microsoft.com/office/powerpoint/2010/main" val="2376975595"/>
              </p:ext>
            </p:extLst>
          </p:nvPr>
        </p:nvGraphicFramePr>
        <p:xfrm>
          <a:off x="1676400" y="481449"/>
          <a:ext cx="2778745" cy="2490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431110519"/>
              </p:ext>
            </p:extLst>
          </p:nvPr>
        </p:nvGraphicFramePr>
        <p:xfrm>
          <a:off x="5227319" y="2590800"/>
          <a:ext cx="2651760" cy="2441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21" name="5-конечная звезда 20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07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228600" y="193726"/>
            <a:ext cx="404393" cy="3558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32759" y="201140"/>
            <a:ext cx="400361" cy="3484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88094" y="557018"/>
            <a:ext cx="355600" cy="355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676400" y="208821"/>
            <a:ext cx="62484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3594" marR="5080" indent="-811530" algn="just">
              <a:lnSpc>
                <a:spcPct val="100000"/>
              </a:lnSpc>
              <a:tabLst>
                <a:tab pos="6005195" algn="l"/>
              </a:tabLst>
            </a:pP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РАСХОДЫ БЮДЖЕТА КАЛУЖСКОЙ ОБЛАСТИ </a:t>
            </a:r>
            <a:endParaRPr lang="en-US" b="1" dirty="0" smtClean="0">
              <a:solidFill>
                <a:srgbClr val="365E68"/>
              </a:solidFill>
              <a:latin typeface="Arial"/>
              <a:cs typeface="Arial"/>
            </a:endParaRPr>
          </a:p>
          <a:p>
            <a:pPr marL="823594" marR="5080" indent="-811530" algn="just">
              <a:lnSpc>
                <a:spcPct val="100000"/>
              </a:lnSpc>
              <a:tabLst>
                <a:tab pos="6005195" algn="l"/>
              </a:tabLst>
            </a:pP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В СФЕРЕ ТУРИЗМА, </a:t>
            </a:r>
            <a:r>
              <a:rPr lang="ru-RU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object 3"/>
          <p:cNvSpPr/>
          <p:nvPr/>
        </p:nvSpPr>
        <p:spPr>
          <a:xfrm>
            <a:off x="228600" y="1932765"/>
            <a:ext cx="3073980" cy="30179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102" y="1020859"/>
            <a:ext cx="3042689" cy="3042689"/>
          </a:xfrm>
          <a:prstGeom prst="rect">
            <a:avLst/>
          </a:prstGeom>
        </p:spPr>
      </p:pic>
      <p:pic>
        <p:nvPicPr>
          <p:cNvPr id="2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839" y="3840975"/>
            <a:ext cx="2833650" cy="2833650"/>
          </a:xfrm>
          <a:prstGeom prst="rect">
            <a:avLst/>
          </a:prstGeom>
        </p:spPr>
      </p:pic>
      <p:sp>
        <p:nvSpPr>
          <p:cNvPr id="29" name="Rectangle 20"/>
          <p:cNvSpPr/>
          <p:nvPr/>
        </p:nvSpPr>
        <p:spPr>
          <a:xfrm>
            <a:off x="3334756" y="1621041"/>
            <a:ext cx="305638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ctr"/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Проведение </a:t>
            </a:r>
          </a:p>
          <a:p>
            <a:pPr marL="12700" marR="5080" algn="ctr"/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мероприятий по туризму</a:t>
            </a:r>
          </a:p>
          <a:p>
            <a:pPr marL="12700" marR="5080" algn="ctr"/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  2018 (отчет) – 24,0 </a:t>
            </a:r>
          </a:p>
          <a:p>
            <a:pPr marL="12700" marR="5080" algn="ctr"/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2019 (отчет) –</a:t>
            </a:r>
            <a:r>
              <a:rPr lang="en-US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0,9 </a:t>
            </a:r>
          </a:p>
          <a:p>
            <a:pPr marL="12700" marR="5080" algn="ctr"/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(план) – </a:t>
            </a: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1,0</a:t>
            </a: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marL="12700" marR="5080" algn="ctr"/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(план) – </a:t>
            </a: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1,0</a:t>
            </a:r>
          </a:p>
          <a:p>
            <a:pPr marL="12700" marR="5080" algn="ctr"/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(план) – </a:t>
            </a: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1,0</a:t>
            </a: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20"/>
          <p:cNvSpPr/>
          <p:nvPr/>
        </p:nvSpPr>
        <p:spPr>
          <a:xfrm>
            <a:off x="6195165" y="4511746"/>
            <a:ext cx="2652974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12700" marR="5080" algn="ctr"/>
            <a:r>
              <a:rPr lang="ru-RU" dirty="0" smtClean="0">
                <a:ln/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Развитие учреждений в сфере туризма</a:t>
            </a:r>
          </a:p>
          <a:p>
            <a:pPr marL="12700" marR="5080" algn="ctr"/>
            <a:r>
              <a:rPr lang="ru-RU" dirty="0" smtClean="0">
                <a:ln/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2018 (отчет) –</a:t>
            </a:r>
            <a:r>
              <a:rPr lang="en-US" dirty="0" smtClean="0">
                <a:ln/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n/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35,5</a:t>
            </a:r>
          </a:p>
          <a:p>
            <a:pPr marL="12700" marR="5080" algn="ctr"/>
            <a:r>
              <a:rPr lang="ru-RU" dirty="0" smtClean="0">
                <a:ln/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2019 (отчет) –</a:t>
            </a:r>
            <a:r>
              <a:rPr lang="en-US" dirty="0" smtClean="0">
                <a:ln/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n/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35,6</a:t>
            </a:r>
          </a:p>
          <a:p>
            <a:pPr marL="12700" marR="5080" algn="ctr"/>
            <a:r>
              <a:rPr lang="ru-RU" dirty="0" smtClean="0">
                <a:ln/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dirty="0">
                <a:ln/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(план) – </a:t>
            </a:r>
            <a:r>
              <a:rPr lang="ru-RU" dirty="0" smtClean="0">
                <a:ln/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70,4</a:t>
            </a:r>
          </a:p>
          <a:p>
            <a:pPr marL="12700" marR="5080" algn="ctr"/>
            <a:r>
              <a:rPr lang="ru-RU" dirty="0" smtClean="0">
                <a:ln/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dirty="0">
                <a:ln/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(план) – </a:t>
            </a:r>
            <a:r>
              <a:rPr lang="ru-RU" dirty="0" smtClean="0">
                <a:ln/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70,4</a:t>
            </a:r>
            <a:endParaRPr lang="en-US" dirty="0" smtClean="0">
              <a:ln/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marR="5080" algn="ctr"/>
            <a:r>
              <a:rPr lang="en-US" dirty="0" smtClean="0">
                <a:ln/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n/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dirty="0" smtClean="0">
                <a:ln/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22</a:t>
            </a:r>
            <a:r>
              <a:rPr lang="ru-RU" dirty="0" smtClean="0">
                <a:ln/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n/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(отчет</a:t>
            </a:r>
            <a:r>
              <a:rPr lang="ru-RU">
                <a:ln/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mtClean="0">
                <a:ln/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– 70,4</a:t>
            </a:r>
            <a:endParaRPr lang="ru-RU" dirty="0">
              <a:ln/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marR="5080" algn="ctr"/>
            <a:endParaRPr lang="ru-RU" dirty="0">
              <a:ln/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652" y="4890830"/>
            <a:ext cx="1288908" cy="75606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621041"/>
            <a:ext cx="1229102" cy="1261131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902" y="2611641"/>
            <a:ext cx="1676400" cy="227082"/>
          </a:xfrm>
          <a:prstGeom prst="rect">
            <a:avLst/>
          </a:prstGeom>
        </p:spPr>
      </p:pic>
      <p:sp>
        <p:nvSpPr>
          <p:cNvPr id="18" name="5-конечная звезда 17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87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62729" y="184168"/>
            <a:ext cx="7295471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59765" marR="5080" indent="-635" algn="just">
              <a:lnSpc>
                <a:spcPct val="100000"/>
              </a:lnSpc>
            </a:pPr>
            <a:r>
              <a:rPr lang="ru-RU" sz="18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РАСХОДЫ НА ПРОГРАМ</a:t>
            </a:r>
            <a:r>
              <a:rPr lang="ru-RU" sz="1800" b="1" spc="-5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ru-RU" sz="18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У "РАЗВИТИЕ</a:t>
            </a:r>
            <a:r>
              <a:rPr lang="ru-RU" sz="1800" b="1" spc="-5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РЫНКА ТРУДА В КАЛУЖСКОЙ ОБЛАСТИ</a:t>
            </a:r>
            <a:endParaRPr lang="ru-RU" sz="1800" b="1" i="1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95279" y="141829"/>
            <a:ext cx="355599" cy="355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984791" y="141828"/>
            <a:ext cx="355875" cy="3484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688226" y="349427"/>
            <a:ext cx="243352" cy="4867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161075397"/>
              </p:ext>
            </p:extLst>
          </p:nvPr>
        </p:nvGraphicFramePr>
        <p:xfrm>
          <a:off x="38905" y="838200"/>
          <a:ext cx="3970522" cy="60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3" name="Таблица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5362566"/>
              </p:ext>
            </p:extLst>
          </p:nvPr>
        </p:nvGraphicFramePr>
        <p:xfrm>
          <a:off x="4038600" y="4267200"/>
          <a:ext cx="4724399" cy="232143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71799"/>
                <a:gridCol w="914400"/>
                <a:gridCol w="838200"/>
              </a:tblGrid>
              <a:tr h="277359">
                <a:tc>
                  <a:txBody>
                    <a:bodyPr/>
                    <a:lstStyle/>
                    <a:p>
                      <a:pPr marL="12700" marR="5080" algn="ctr">
                        <a:lnSpc>
                          <a:spcPct val="100000"/>
                        </a:lnSpc>
                      </a:pPr>
                      <a:endParaRPr lang="ru-RU" sz="1300" b="0" dirty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Сумма, </a:t>
                      </a:r>
                    </a:p>
                    <a:p>
                      <a:pPr algn="ctr"/>
                      <a:r>
                        <a:rPr lang="ru-RU" sz="1200" b="0" i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млн. рублей</a:t>
                      </a:r>
                    </a:p>
                  </a:txBody>
                  <a:tcPr marL="9168" marR="9168" marT="9168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9168" marR="9168" marT="9168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46470">
                <a:tc>
                  <a:txBody>
                    <a:bodyPr/>
                    <a:lstStyle/>
                    <a:p>
                      <a:pPr marL="12700" marR="5080"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Выплата пособия по содействию </a:t>
                      </a:r>
                      <a:r>
                        <a:rPr lang="ru-RU" sz="1000" b="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самозанятости</a:t>
                      </a:r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безработных граждан в 2019 году</a:t>
                      </a:r>
                      <a:endParaRPr lang="ru-RU" sz="1000" b="0" dirty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5080"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  <a:p>
                      <a:pPr algn="ctr"/>
                      <a:endParaRPr lang="ru-RU" sz="1000" b="0" dirty="0" smtClean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</a:t>
                      </a:r>
                    </a:p>
                    <a:p>
                      <a:pPr algn="ctr"/>
                      <a:endParaRPr lang="ru-RU" sz="1000" b="0" dirty="0" smtClean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</a:tr>
              <a:tr h="2999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Выплата пособий безработным гражданам в 2019 году</a:t>
                      </a:r>
                      <a:endParaRPr lang="ru-RU" sz="1000" b="0" dirty="0" smtClean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175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5080"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9979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</a:tr>
              <a:tr h="593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Организация профессионального</a:t>
                      </a:r>
                      <a:r>
                        <a:rPr lang="ru-RU" sz="1000" b="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обучения и дополнительного</a:t>
                      </a:r>
                      <a:r>
                        <a:rPr lang="ru-RU" sz="1000" b="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профессионального образования</a:t>
                      </a:r>
                      <a:r>
                        <a:rPr lang="ru-RU" sz="1000" b="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лиц</a:t>
                      </a:r>
                      <a:r>
                        <a:rPr lang="ru-RU" sz="1000" b="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b="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предпенсионного</a:t>
                      </a:r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возраста в 2019 году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5080"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1531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</a:tr>
              <a:tr h="593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Переобучение,</a:t>
                      </a:r>
                      <a:r>
                        <a:rPr lang="ru-RU" sz="1000" b="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повышение квалификации работников предприятий в целях поддержки занятости и повышения эффективности рынка труда </a:t>
                      </a:r>
                      <a:endParaRPr lang="ru-RU" sz="1000" b="0" dirty="0" smtClean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5080"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1847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" name="Таблица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4624036"/>
              </p:ext>
            </p:extLst>
          </p:nvPr>
        </p:nvGraphicFramePr>
        <p:xfrm>
          <a:off x="4038600" y="990600"/>
          <a:ext cx="4724400" cy="302359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62000"/>
                <a:gridCol w="914400"/>
                <a:gridCol w="762000"/>
                <a:gridCol w="838200"/>
                <a:gridCol w="838200"/>
                <a:gridCol w="609600"/>
              </a:tblGrid>
              <a:tr h="381000">
                <a:tc gridSpan="6">
                  <a:txBody>
                    <a:bodyPr/>
                    <a:lstStyle/>
                    <a:p>
                      <a:pPr marL="12700" marR="5080" algn="ctr">
                        <a:lnSpc>
                          <a:spcPct val="100000"/>
                        </a:lnSpc>
                      </a:pPr>
                      <a:r>
                        <a:rPr lang="ru-RU" sz="1200" b="1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Прогноз величины прожиточного минимума для трудоспособного</a:t>
                      </a:r>
                      <a:r>
                        <a:rPr lang="ru-RU" sz="1200" b="1" baseline="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населения области, </a:t>
                      </a:r>
                      <a:r>
                        <a:rPr lang="ru-RU" sz="1200" b="0" i="1" baseline="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200" b="0" i="1" dirty="0">
                        <a:solidFill>
                          <a:srgbClr val="FFC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12700" marR="5080" algn="ctr">
                        <a:lnSpc>
                          <a:spcPct val="100000"/>
                        </a:lnSpc>
                      </a:pPr>
                      <a:endParaRPr lang="ru-RU" sz="1200" b="1" dirty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12700" marR="5080"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Период</a:t>
                      </a:r>
                      <a:endParaRPr lang="ru-RU" sz="1000" b="0" dirty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5080"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 квартал</a:t>
                      </a:r>
                      <a:endParaRPr lang="ru-RU" sz="1000" b="0" dirty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5080"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II квартал</a:t>
                      </a:r>
                      <a:endParaRPr lang="ru-RU" sz="1000" b="0" dirty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5080" algn="ctr">
                        <a:lnSpc>
                          <a:spcPct val="100000"/>
                        </a:lnSpc>
                      </a:pPr>
                      <a:r>
                        <a:rPr lang="en-US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III</a:t>
                      </a:r>
                      <a:r>
                        <a:rPr lang="ru-RU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квартал</a:t>
                      </a:r>
                      <a:endParaRPr lang="ru-RU" sz="1000" b="0" dirty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5080"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en-US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en-US" sz="10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квартал</a:t>
                      </a:r>
                      <a:endParaRPr lang="ru-RU" sz="1000" b="0" dirty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среднем за год</a:t>
                      </a:r>
                    </a:p>
                  </a:txBody>
                  <a:tcPr marL="9168" marR="9168" marT="916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год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10770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11158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11289</a:t>
                      </a:r>
                      <a:endParaRPr lang="ru-RU" sz="1000" b="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11039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11064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</a:tr>
              <a:tr h="508992"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год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11514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11917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11980</a:t>
                      </a:r>
                      <a:endParaRPr lang="ru-RU" sz="1000" b="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11393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11701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20год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11600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11850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12050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11600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11775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 год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12100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12400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12600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12100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12300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 год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12600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12900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13150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12700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12838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41087" y="990600"/>
            <a:ext cx="9376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млн. рублей</a:t>
            </a:r>
          </a:p>
        </p:txBody>
      </p:sp>
      <p:sp>
        <p:nvSpPr>
          <p:cNvPr id="12" name="5-конечная звезда 11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64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8004" y="237254"/>
            <a:ext cx="735171" cy="4891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85690" y="81560"/>
            <a:ext cx="1053362" cy="7899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318610027"/>
              </p:ext>
            </p:extLst>
          </p:nvPr>
        </p:nvGraphicFramePr>
        <p:xfrm>
          <a:off x="316434" y="1143000"/>
          <a:ext cx="4625921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1994866"/>
              </p:ext>
            </p:extLst>
          </p:nvPr>
        </p:nvGraphicFramePr>
        <p:xfrm>
          <a:off x="228600" y="4495800"/>
          <a:ext cx="8675189" cy="22098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990010"/>
                <a:gridCol w="2685179"/>
              </a:tblGrid>
              <a:tr h="30480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n w="1905"/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</a:t>
                      </a:r>
                      <a:r>
                        <a:rPr lang="ru-RU" sz="1200" b="1" baseline="0" dirty="0" smtClean="0">
                          <a:ln w="1905"/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 гражданина</a:t>
                      </a:r>
                      <a:endParaRPr lang="ru-RU" sz="1200" b="1" dirty="0" smtClean="0">
                        <a:ln w="1905"/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Выплаты соотечественникам по проекту переселения «Территория вселения – Калужская область»</a:t>
                      </a:r>
                    </a:p>
                  </a:txBody>
                  <a:tcPr marL="9168" marR="9168" marT="916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ln w="1905"/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000" b="1" dirty="0" smtClean="0">
                          <a:ln w="1905"/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ru-RU" sz="1000" b="1" dirty="0" smtClean="0">
                          <a:ln w="1905"/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тыс. рублей</a:t>
                      </a:r>
                    </a:p>
                  </a:txBody>
                  <a:tcPr marL="9168" marR="9168" marT="916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Единовременные выплаты соотечественникам по проекту переселения «Сельское хозяйство»</a:t>
                      </a:r>
                    </a:p>
                  </a:txBody>
                  <a:tcPr marL="9168" marR="9168" marT="916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ln w="1905"/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90,0 тыс.  рублей</a:t>
                      </a:r>
                    </a:p>
                  </a:txBody>
                  <a:tcPr marL="9168" marR="9168" marT="916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Единовременное пособие соотечественникам по проекту переселения «Объекты туриндустрии»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ln w="1905"/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000" b="1" dirty="0" smtClean="0">
                          <a:ln w="1905"/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000" b="1" dirty="0" smtClean="0">
                          <a:ln w="1905"/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тыс. рублей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Единовременное пособие соотечественникам по проекту переселения «Образование»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ln w="1905"/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1000" b="1" dirty="0" smtClean="0">
                          <a:ln w="1905"/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0, 0 </a:t>
                      </a:r>
                      <a:r>
                        <a:rPr lang="ru-RU" sz="1000" b="1" dirty="0" smtClean="0">
                          <a:ln w="1905"/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рублей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sp>
        <p:nvSpPr>
          <p:cNvPr id="16" name="object 16"/>
          <p:cNvSpPr txBox="1"/>
          <p:nvPr/>
        </p:nvSpPr>
        <p:spPr>
          <a:xfrm>
            <a:off x="862164" y="204456"/>
            <a:ext cx="8160384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59765" marR="5080" indent="-635" algn="just"/>
            <a:r>
              <a:rPr lang="ru-RU" sz="1600" b="1" dirty="0" smtClean="0">
                <a:solidFill>
                  <a:srgbClr val="365E68"/>
                </a:solidFill>
                <a:latin typeface="Arial"/>
                <a:cs typeface="Arial"/>
              </a:rPr>
              <a:t>РАСХОДЫ НА ПРОГРАММУ</a:t>
            </a:r>
            <a:r>
              <a:rPr lang="ru-RU" sz="1600" b="1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600" b="1" dirty="0" smtClean="0">
                <a:solidFill>
                  <a:srgbClr val="365E68"/>
                </a:solidFill>
                <a:latin typeface="Arial"/>
                <a:cs typeface="Arial"/>
              </a:rPr>
              <a:t>"ОКАЗАНИЕ СОДЕЙСТВИЯ ДОБРОВОЛЬНОМУ ПЕРЕСЕЛЕНИЮ В КАЛУЖСКУЮ ОБЛАСТЬ СООТЕЧЕСТВЕННИКОВ, ПРОЖИВАЮЩИХ ЗА РУБЕЖОМ", </a:t>
            </a:r>
            <a:r>
              <a:rPr lang="ru-RU" sz="1600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млн. </a:t>
            </a:r>
            <a:r>
              <a:rPr lang="ru-RU" sz="1600" i="1" dirty="0" err="1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sz="1600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86400" y="1942497"/>
            <a:ext cx="149352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Государственная программа</a:t>
            </a:r>
          </a:p>
          <a:p>
            <a:r>
              <a:rPr lang="ru-RU" sz="11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оказания содействия</a:t>
            </a:r>
          </a:p>
          <a:p>
            <a:r>
              <a:rPr lang="ru-RU" sz="11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добровольному переселению</a:t>
            </a:r>
          </a:p>
          <a:p>
            <a:r>
              <a:rPr lang="ru-RU" sz="11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в Россию соотечественников,</a:t>
            </a:r>
          </a:p>
          <a:p>
            <a:r>
              <a:rPr lang="ru-RU" sz="11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проживающих </a:t>
            </a:r>
            <a:r>
              <a:rPr lang="ru-RU" sz="11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за рубежом</a:t>
            </a:r>
            <a:endParaRPr lang="ru-RU" sz="1100" dirty="0">
              <a:solidFill>
                <a:srgbClr val="365E68"/>
              </a:solidFill>
            </a:endParaRPr>
          </a:p>
        </p:txBody>
      </p:sp>
      <p:pic>
        <p:nvPicPr>
          <p:cNvPr id="5125" name="Picture 5" descr="C:\Users\ermolenko\Desktop\passport_PNG1822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600200"/>
            <a:ext cx="184023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5-конечная звезда 10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84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/>
          <p:cNvSpPr/>
          <p:nvPr/>
        </p:nvSpPr>
        <p:spPr>
          <a:xfrm>
            <a:off x="-1" y="-18669"/>
            <a:ext cx="9144001" cy="19111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object 14"/>
          <p:cNvSpPr/>
          <p:nvPr/>
        </p:nvSpPr>
        <p:spPr>
          <a:xfrm>
            <a:off x="738558" y="4536412"/>
            <a:ext cx="7666882" cy="45719"/>
          </a:xfrm>
          <a:custGeom>
            <a:avLst/>
            <a:gdLst/>
            <a:ahLst/>
            <a:cxnLst/>
            <a:rect l="l" t="t" r="r" b="b"/>
            <a:pathLst>
              <a:path w="5895975">
                <a:moveTo>
                  <a:pt x="0" y="0"/>
                </a:moveTo>
                <a:lnTo>
                  <a:pt x="5895796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04141" y="5438559"/>
            <a:ext cx="164592" cy="1493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4141" y="5949099"/>
            <a:ext cx="164592" cy="1493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4141" y="6456591"/>
            <a:ext cx="164592" cy="1493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83048" y="855793"/>
            <a:ext cx="1561723" cy="10366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effectLst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869833" y="843347"/>
            <a:ext cx="1608204" cy="10252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effectLst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362002" y="843348"/>
            <a:ext cx="2595017" cy="104912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effectLst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70705" y="101175"/>
            <a:ext cx="971237" cy="7421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291439" y="5172359"/>
            <a:ext cx="8271509" cy="1480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1775" marR="278130" indent="-219710">
              <a:lnSpc>
                <a:spcPct val="121400"/>
              </a:lnSpc>
            </a:pPr>
            <a:r>
              <a:rPr sz="1400" b="1" dirty="0">
                <a:latin typeface="Times New Roman"/>
                <a:cs typeface="Times New Roman"/>
              </a:rPr>
              <a:t>Из областного бюджета в сфере физической культуры и спорта средства расходуются на: </a:t>
            </a:r>
            <a:r>
              <a:rPr sz="1400" b="1" spc="-5" dirty="0">
                <a:latin typeface="Times New Roman"/>
                <a:cs typeface="Times New Roman"/>
              </a:rPr>
              <a:t>п</a:t>
            </a:r>
            <a:r>
              <a:rPr sz="1400" b="1" dirty="0">
                <a:latin typeface="Times New Roman"/>
                <a:cs typeface="Times New Roman"/>
              </a:rPr>
              <a:t>р</a:t>
            </a:r>
            <a:r>
              <a:rPr sz="1400" b="1" spc="-35" dirty="0">
                <a:latin typeface="Times New Roman"/>
                <a:cs typeface="Times New Roman"/>
              </a:rPr>
              <a:t>о</a:t>
            </a:r>
            <a:r>
              <a:rPr sz="1400" b="1" dirty="0">
                <a:latin typeface="Times New Roman"/>
                <a:cs typeface="Times New Roman"/>
              </a:rPr>
              <a:t>в</a:t>
            </a:r>
            <a:r>
              <a:rPr sz="1400" b="1" spc="-30" dirty="0">
                <a:latin typeface="Times New Roman"/>
                <a:cs typeface="Times New Roman"/>
              </a:rPr>
              <a:t>е</a:t>
            </a:r>
            <a:r>
              <a:rPr sz="1400" b="1" dirty="0">
                <a:latin typeface="Times New Roman"/>
                <a:cs typeface="Times New Roman"/>
              </a:rPr>
              <a:t>де</a:t>
            </a:r>
            <a:r>
              <a:rPr sz="1400" b="1" spc="-10" dirty="0">
                <a:latin typeface="Times New Roman"/>
                <a:cs typeface="Times New Roman"/>
              </a:rPr>
              <a:t>н</a:t>
            </a:r>
            <a:r>
              <a:rPr sz="1400" b="1" spc="-5" dirty="0">
                <a:latin typeface="Times New Roman"/>
                <a:cs typeface="Times New Roman"/>
              </a:rPr>
              <a:t>и</a:t>
            </a:r>
            <a:r>
              <a:rPr sz="1400" b="1" dirty="0">
                <a:latin typeface="Times New Roman"/>
                <a:cs typeface="Times New Roman"/>
              </a:rPr>
              <a:t>е</a:t>
            </a:r>
            <a:r>
              <a:rPr sz="1400" b="1" spc="2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ме</a:t>
            </a:r>
            <a:r>
              <a:rPr sz="1400" b="1" spc="-10" dirty="0">
                <a:latin typeface="Times New Roman"/>
                <a:cs typeface="Times New Roman"/>
              </a:rPr>
              <a:t>ж</a:t>
            </a:r>
            <a:r>
              <a:rPr sz="1400" b="1" dirty="0">
                <a:latin typeface="Times New Roman"/>
                <a:cs typeface="Times New Roman"/>
              </a:rPr>
              <a:t>рег</a:t>
            </a:r>
            <a:r>
              <a:rPr sz="1400" b="1" spc="-10" dirty="0">
                <a:latin typeface="Times New Roman"/>
                <a:cs typeface="Times New Roman"/>
              </a:rPr>
              <a:t>и</a:t>
            </a:r>
            <a:r>
              <a:rPr sz="1400" b="1" dirty="0">
                <a:latin typeface="Times New Roman"/>
                <a:cs typeface="Times New Roman"/>
              </a:rPr>
              <a:t>о</a:t>
            </a:r>
            <a:r>
              <a:rPr sz="1400" b="1" spc="-5" dirty="0">
                <a:latin typeface="Times New Roman"/>
                <a:cs typeface="Times New Roman"/>
              </a:rPr>
              <a:t>н</a:t>
            </a:r>
            <a:r>
              <a:rPr sz="1400" b="1" spc="15" dirty="0">
                <a:latin typeface="Times New Roman"/>
                <a:cs typeface="Times New Roman"/>
              </a:rPr>
              <a:t>а</a:t>
            </a:r>
            <a:r>
              <a:rPr sz="1400" b="1" dirty="0">
                <a:latin typeface="Times New Roman"/>
                <a:cs typeface="Times New Roman"/>
              </a:rPr>
              <a:t>льн</a:t>
            </a:r>
            <a:r>
              <a:rPr sz="1400" b="1" spc="-10" dirty="0">
                <a:latin typeface="Times New Roman"/>
                <a:cs typeface="Times New Roman"/>
              </a:rPr>
              <a:t>ы</a:t>
            </a:r>
            <a:r>
              <a:rPr sz="1400" b="1" dirty="0">
                <a:latin typeface="Times New Roman"/>
                <a:cs typeface="Times New Roman"/>
              </a:rPr>
              <a:t>х,</a:t>
            </a:r>
            <a:r>
              <a:rPr sz="1400" b="1" spc="-2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о</a:t>
            </a:r>
            <a:r>
              <a:rPr sz="1400" b="1" spc="-30" dirty="0">
                <a:latin typeface="Times New Roman"/>
                <a:cs typeface="Times New Roman"/>
              </a:rPr>
              <a:t>б</a:t>
            </a:r>
            <a:r>
              <a:rPr sz="1400" b="1" dirty="0">
                <a:latin typeface="Times New Roman"/>
                <a:cs typeface="Times New Roman"/>
              </a:rPr>
              <a:t>лас</a:t>
            </a:r>
            <a:r>
              <a:rPr sz="1400" b="1" spc="5" dirty="0">
                <a:latin typeface="Times New Roman"/>
                <a:cs typeface="Times New Roman"/>
              </a:rPr>
              <a:t>т</a:t>
            </a:r>
            <a:r>
              <a:rPr sz="1400" b="1" spc="-5" dirty="0">
                <a:latin typeface="Times New Roman"/>
                <a:cs typeface="Times New Roman"/>
              </a:rPr>
              <a:t>ны</a:t>
            </a:r>
            <a:r>
              <a:rPr sz="1400" b="1" dirty="0">
                <a:latin typeface="Times New Roman"/>
                <a:cs typeface="Times New Roman"/>
              </a:rPr>
              <a:t>х</a:t>
            </a:r>
            <a:r>
              <a:rPr sz="1400" b="1" spc="-3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и ме</a:t>
            </a:r>
            <a:r>
              <a:rPr sz="1400" b="1" spc="-10" dirty="0">
                <a:latin typeface="Times New Roman"/>
                <a:cs typeface="Times New Roman"/>
              </a:rPr>
              <a:t>ж</a:t>
            </a:r>
            <a:r>
              <a:rPr sz="1400" b="1" dirty="0">
                <a:latin typeface="Times New Roman"/>
                <a:cs typeface="Times New Roman"/>
              </a:rPr>
              <a:t>м</a:t>
            </a:r>
            <a:r>
              <a:rPr sz="1400" b="1" spc="5" dirty="0">
                <a:latin typeface="Times New Roman"/>
                <a:cs typeface="Times New Roman"/>
              </a:rPr>
              <a:t>у</a:t>
            </a:r>
            <a:r>
              <a:rPr sz="1400" b="1" spc="-5" dirty="0">
                <a:latin typeface="Times New Roman"/>
                <a:cs typeface="Times New Roman"/>
              </a:rPr>
              <a:t>ницип</a:t>
            </a:r>
            <a:r>
              <a:rPr sz="1400" b="1" spc="15" dirty="0">
                <a:latin typeface="Times New Roman"/>
                <a:cs typeface="Times New Roman"/>
              </a:rPr>
              <a:t>а</a:t>
            </a:r>
            <a:r>
              <a:rPr sz="1400" b="1" dirty="0">
                <a:latin typeface="Times New Roman"/>
                <a:cs typeface="Times New Roman"/>
              </a:rPr>
              <a:t>льн</a:t>
            </a:r>
            <a:r>
              <a:rPr sz="1400" b="1" spc="-10" dirty="0">
                <a:latin typeface="Times New Roman"/>
                <a:cs typeface="Times New Roman"/>
              </a:rPr>
              <a:t>ы</a:t>
            </a:r>
            <a:r>
              <a:rPr sz="1400" b="1" dirty="0">
                <a:latin typeface="Times New Roman"/>
                <a:cs typeface="Times New Roman"/>
              </a:rPr>
              <a:t>х</a:t>
            </a:r>
            <a:r>
              <a:rPr sz="1400" b="1" spc="5" dirty="0">
                <a:latin typeface="Times New Roman"/>
                <a:cs typeface="Times New Roman"/>
              </a:rPr>
              <a:t> </a:t>
            </a:r>
            <a:r>
              <a:rPr sz="1400" b="1" spc="-15" dirty="0">
                <a:latin typeface="Times New Roman"/>
                <a:cs typeface="Times New Roman"/>
              </a:rPr>
              <a:t>ф</a:t>
            </a:r>
            <a:r>
              <a:rPr sz="1400" b="1" spc="-5" dirty="0">
                <a:latin typeface="Times New Roman"/>
                <a:cs typeface="Times New Roman"/>
              </a:rPr>
              <a:t>и</a:t>
            </a:r>
            <a:r>
              <a:rPr sz="1400" b="1" dirty="0">
                <a:latin typeface="Times New Roman"/>
                <a:cs typeface="Times New Roman"/>
              </a:rPr>
              <a:t>з</a:t>
            </a:r>
            <a:r>
              <a:rPr sz="1400" b="1" spc="-30" dirty="0">
                <a:latin typeface="Times New Roman"/>
                <a:cs typeface="Times New Roman"/>
              </a:rPr>
              <a:t>ку</a:t>
            </a:r>
            <a:r>
              <a:rPr sz="1400" b="1" dirty="0">
                <a:latin typeface="Times New Roman"/>
                <a:cs typeface="Times New Roman"/>
              </a:rPr>
              <a:t>л</a:t>
            </a:r>
            <a:r>
              <a:rPr sz="1400" b="1" spc="-50" dirty="0">
                <a:latin typeface="Times New Roman"/>
                <a:cs typeface="Times New Roman"/>
              </a:rPr>
              <a:t>ь</a:t>
            </a:r>
            <a:r>
              <a:rPr sz="1400" b="1" spc="-20" dirty="0">
                <a:latin typeface="Times New Roman"/>
                <a:cs typeface="Times New Roman"/>
              </a:rPr>
              <a:t>т</a:t>
            </a:r>
            <a:r>
              <a:rPr sz="1400" b="1" dirty="0">
                <a:latin typeface="Times New Roman"/>
                <a:cs typeface="Times New Roman"/>
              </a:rPr>
              <a:t>ур</a:t>
            </a:r>
            <a:r>
              <a:rPr sz="1400" b="1" spc="-10" dirty="0">
                <a:latin typeface="Times New Roman"/>
                <a:cs typeface="Times New Roman"/>
              </a:rPr>
              <a:t>н</a:t>
            </a:r>
            <a:r>
              <a:rPr sz="1400" b="1" spc="-5" dirty="0">
                <a:latin typeface="Times New Roman"/>
                <a:cs typeface="Times New Roman"/>
              </a:rPr>
              <a:t>ы</a:t>
            </a:r>
            <a:r>
              <a:rPr sz="1400" b="1" dirty="0">
                <a:latin typeface="Times New Roman"/>
                <a:cs typeface="Times New Roman"/>
              </a:rPr>
              <a:t>х</a:t>
            </a:r>
            <a:r>
              <a:rPr sz="1400" b="1" spc="-2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и спо</a:t>
            </a:r>
            <a:r>
              <a:rPr sz="1400" b="1" spc="-25" dirty="0">
                <a:latin typeface="Times New Roman"/>
                <a:cs typeface="Times New Roman"/>
              </a:rPr>
              <a:t>р</a:t>
            </a:r>
            <a:r>
              <a:rPr sz="1400" b="1" spc="5" dirty="0">
                <a:latin typeface="Times New Roman"/>
                <a:cs typeface="Times New Roman"/>
              </a:rPr>
              <a:t>т</a:t>
            </a:r>
            <a:r>
              <a:rPr sz="1400" b="1" spc="-5" dirty="0">
                <a:latin typeface="Times New Roman"/>
                <a:cs typeface="Times New Roman"/>
              </a:rPr>
              <a:t>и</a:t>
            </a:r>
            <a:r>
              <a:rPr sz="1400" b="1" dirty="0">
                <a:latin typeface="Times New Roman"/>
                <a:cs typeface="Times New Roman"/>
              </a:rPr>
              <a:t>в</a:t>
            </a:r>
            <a:r>
              <a:rPr sz="1400" b="1" spc="-10" dirty="0">
                <a:latin typeface="Times New Roman"/>
                <a:cs typeface="Times New Roman"/>
              </a:rPr>
              <a:t>н</a:t>
            </a:r>
            <a:r>
              <a:rPr sz="1400" b="1" spc="-5" dirty="0">
                <a:latin typeface="Times New Roman"/>
                <a:cs typeface="Times New Roman"/>
              </a:rPr>
              <a:t>ы</a:t>
            </a:r>
            <a:r>
              <a:rPr sz="1400" b="1" dirty="0">
                <a:latin typeface="Times New Roman"/>
                <a:cs typeface="Times New Roman"/>
              </a:rPr>
              <a:t>х</a:t>
            </a:r>
            <a:endParaRPr sz="1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400" b="1" dirty="0">
                <a:latin typeface="Times New Roman"/>
                <a:cs typeface="Times New Roman"/>
              </a:rPr>
              <a:t>меро</a:t>
            </a:r>
            <a:r>
              <a:rPr sz="1400" b="1" spc="-5" dirty="0">
                <a:latin typeface="Times New Roman"/>
                <a:cs typeface="Times New Roman"/>
              </a:rPr>
              <a:t>п</a:t>
            </a:r>
            <a:r>
              <a:rPr sz="1400" b="1" dirty="0">
                <a:latin typeface="Times New Roman"/>
                <a:cs typeface="Times New Roman"/>
              </a:rPr>
              <a:t>р</a:t>
            </a:r>
            <a:r>
              <a:rPr sz="1400" b="1" spc="-10" dirty="0">
                <a:latin typeface="Times New Roman"/>
                <a:cs typeface="Times New Roman"/>
              </a:rPr>
              <a:t>и</a:t>
            </a:r>
            <a:r>
              <a:rPr sz="1400" b="1" dirty="0">
                <a:latin typeface="Times New Roman"/>
                <a:cs typeface="Times New Roman"/>
              </a:rPr>
              <a:t>ятий</a:t>
            </a:r>
            <a:r>
              <a:rPr sz="1400" b="1" spc="-10" dirty="0">
                <a:latin typeface="Times New Roman"/>
                <a:cs typeface="Times New Roman"/>
              </a:rPr>
              <a:t> н</a:t>
            </a:r>
            <a:r>
              <a:rPr sz="1400" b="1" dirty="0">
                <a:latin typeface="Times New Roman"/>
                <a:cs typeface="Times New Roman"/>
              </a:rPr>
              <a:t>а</a:t>
            </a:r>
            <a:r>
              <a:rPr sz="1400" b="1" spc="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терр</a:t>
            </a:r>
            <a:r>
              <a:rPr sz="1400" b="1" spc="-10" dirty="0">
                <a:latin typeface="Times New Roman"/>
                <a:cs typeface="Times New Roman"/>
              </a:rPr>
              <a:t>и</a:t>
            </a:r>
            <a:r>
              <a:rPr sz="1400" b="1" spc="-20" dirty="0">
                <a:latin typeface="Times New Roman"/>
                <a:cs typeface="Times New Roman"/>
              </a:rPr>
              <a:t>т</a:t>
            </a:r>
            <a:r>
              <a:rPr sz="1400" b="1" dirty="0">
                <a:latin typeface="Times New Roman"/>
                <a:cs typeface="Times New Roman"/>
              </a:rPr>
              <a:t>ор</a:t>
            </a:r>
            <a:r>
              <a:rPr sz="1400" b="1" spc="-10" dirty="0">
                <a:latin typeface="Times New Roman"/>
                <a:cs typeface="Times New Roman"/>
              </a:rPr>
              <a:t>и</a:t>
            </a:r>
            <a:r>
              <a:rPr sz="1400" b="1" dirty="0">
                <a:latin typeface="Times New Roman"/>
                <a:cs typeface="Times New Roman"/>
              </a:rPr>
              <a:t>и</a:t>
            </a:r>
            <a:r>
              <a:rPr sz="1400" b="1" spc="-2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о</a:t>
            </a:r>
            <a:r>
              <a:rPr sz="1400" b="1" spc="-30" dirty="0">
                <a:latin typeface="Times New Roman"/>
                <a:cs typeface="Times New Roman"/>
              </a:rPr>
              <a:t>б</a:t>
            </a:r>
            <a:r>
              <a:rPr sz="1400" b="1" dirty="0">
                <a:latin typeface="Times New Roman"/>
                <a:cs typeface="Times New Roman"/>
              </a:rPr>
              <a:t>лас</a:t>
            </a:r>
            <a:r>
              <a:rPr sz="1400" b="1" spc="5" dirty="0">
                <a:latin typeface="Times New Roman"/>
                <a:cs typeface="Times New Roman"/>
              </a:rPr>
              <a:t>т</a:t>
            </a:r>
            <a:r>
              <a:rPr sz="1400" b="1" dirty="0">
                <a:latin typeface="Times New Roman"/>
                <a:cs typeface="Times New Roman"/>
              </a:rPr>
              <a:t>и</a:t>
            </a:r>
            <a:endParaRPr sz="1400" dirty="0">
              <a:latin typeface="Times New Roman"/>
              <a:cs typeface="Times New Roman"/>
            </a:endParaRPr>
          </a:p>
          <a:p>
            <a:pPr marL="227329">
              <a:lnSpc>
                <a:spcPct val="100000"/>
              </a:lnSpc>
              <a:spcBef>
                <a:spcPts val="325"/>
              </a:spcBef>
            </a:pPr>
            <a:r>
              <a:rPr sz="1400" b="1" dirty="0">
                <a:latin typeface="Times New Roman"/>
                <a:cs typeface="Times New Roman"/>
              </a:rPr>
              <a:t>о</a:t>
            </a:r>
            <a:r>
              <a:rPr sz="1400" b="1" spc="-20" dirty="0">
                <a:latin typeface="Times New Roman"/>
                <a:cs typeface="Times New Roman"/>
              </a:rPr>
              <a:t>б</a:t>
            </a:r>
            <a:r>
              <a:rPr sz="1400" b="1" spc="5" dirty="0">
                <a:latin typeface="Times New Roman"/>
                <a:cs typeface="Times New Roman"/>
              </a:rPr>
              <a:t>е</a:t>
            </a:r>
            <a:r>
              <a:rPr sz="1400" b="1" dirty="0">
                <a:latin typeface="Times New Roman"/>
                <a:cs typeface="Times New Roman"/>
              </a:rPr>
              <a:t>с</a:t>
            </a:r>
            <a:r>
              <a:rPr sz="1400" b="1" spc="-10" dirty="0">
                <a:latin typeface="Times New Roman"/>
                <a:cs typeface="Times New Roman"/>
              </a:rPr>
              <a:t>п</a:t>
            </a:r>
            <a:r>
              <a:rPr sz="1400" b="1" spc="-40" dirty="0">
                <a:latin typeface="Times New Roman"/>
                <a:cs typeface="Times New Roman"/>
              </a:rPr>
              <a:t>е</a:t>
            </a:r>
            <a:r>
              <a:rPr sz="1400" b="1" dirty="0">
                <a:latin typeface="Times New Roman"/>
                <a:cs typeface="Times New Roman"/>
              </a:rPr>
              <a:t>че</a:t>
            </a:r>
            <a:r>
              <a:rPr sz="1400" b="1" spc="-10" dirty="0">
                <a:latin typeface="Times New Roman"/>
                <a:cs typeface="Times New Roman"/>
              </a:rPr>
              <a:t>ни</a:t>
            </a:r>
            <a:r>
              <a:rPr sz="1400" b="1" dirty="0">
                <a:latin typeface="Times New Roman"/>
                <a:cs typeface="Times New Roman"/>
              </a:rPr>
              <a:t>е</a:t>
            </a:r>
            <a:r>
              <a:rPr sz="1400" b="1" spc="1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учас</a:t>
            </a:r>
            <a:r>
              <a:rPr sz="1400" b="1" spc="5" dirty="0">
                <a:latin typeface="Times New Roman"/>
                <a:cs typeface="Times New Roman"/>
              </a:rPr>
              <a:t>т</a:t>
            </a:r>
            <a:r>
              <a:rPr sz="1400" b="1" spc="-10" dirty="0">
                <a:latin typeface="Times New Roman"/>
                <a:cs typeface="Times New Roman"/>
              </a:rPr>
              <a:t>и</a:t>
            </a:r>
            <a:r>
              <a:rPr sz="1400" b="1" dirty="0">
                <a:latin typeface="Times New Roman"/>
                <a:cs typeface="Times New Roman"/>
              </a:rPr>
              <a:t>я</a:t>
            </a:r>
            <a:r>
              <a:rPr sz="1400" b="1" spc="-20" dirty="0">
                <a:latin typeface="Times New Roman"/>
                <a:cs typeface="Times New Roman"/>
              </a:rPr>
              <a:t> </a:t>
            </a:r>
            <a:r>
              <a:rPr sz="1400" b="1" spc="5" dirty="0">
                <a:latin typeface="Times New Roman"/>
                <a:cs typeface="Times New Roman"/>
              </a:rPr>
              <a:t>с</a:t>
            </a:r>
            <a:r>
              <a:rPr sz="1400" b="1" spc="-20" dirty="0">
                <a:latin typeface="Times New Roman"/>
                <a:cs typeface="Times New Roman"/>
              </a:rPr>
              <a:t>б</a:t>
            </a:r>
            <a:r>
              <a:rPr sz="1400" b="1" dirty="0">
                <a:latin typeface="Times New Roman"/>
                <a:cs typeface="Times New Roman"/>
              </a:rPr>
              <a:t>ор</a:t>
            </a:r>
            <a:r>
              <a:rPr sz="1400" b="1" spc="-10" dirty="0">
                <a:latin typeface="Times New Roman"/>
                <a:cs typeface="Times New Roman"/>
              </a:rPr>
              <a:t>ны</a:t>
            </a:r>
            <a:r>
              <a:rPr sz="1400" b="1" dirty="0">
                <a:latin typeface="Times New Roman"/>
                <a:cs typeface="Times New Roman"/>
              </a:rPr>
              <a:t>х</a:t>
            </a:r>
            <a:r>
              <a:rPr sz="1400" b="1" spc="-15" dirty="0">
                <a:latin typeface="Times New Roman"/>
                <a:cs typeface="Times New Roman"/>
              </a:rPr>
              <a:t> </a:t>
            </a:r>
            <a:r>
              <a:rPr sz="1400" b="1" spc="-30" dirty="0">
                <a:latin typeface="Times New Roman"/>
                <a:cs typeface="Times New Roman"/>
              </a:rPr>
              <a:t>к</a:t>
            </a:r>
            <a:r>
              <a:rPr sz="1400" b="1" spc="-20" dirty="0">
                <a:latin typeface="Times New Roman"/>
                <a:cs typeface="Times New Roman"/>
              </a:rPr>
              <a:t>о</a:t>
            </a:r>
            <a:r>
              <a:rPr sz="1400" b="1" spc="-10" dirty="0">
                <a:latin typeface="Times New Roman"/>
                <a:cs typeface="Times New Roman"/>
              </a:rPr>
              <a:t>м</a:t>
            </a:r>
            <a:r>
              <a:rPr sz="1400" b="1" dirty="0">
                <a:latin typeface="Times New Roman"/>
                <a:cs typeface="Times New Roman"/>
              </a:rPr>
              <a:t>а</a:t>
            </a:r>
            <a:r>
              <a:rPr sz="1400" b="1" spc="-10" dirty="0">
                <a:latin typeface="Times New Roman"/>
                <a:cs typeface="Times New Roman"/>
              </a:rPr>
              <a:t>н</a:t>
            </a:r>
            <a:r>
              <a:rPr sz="1400" b="1" dirty="0">
                <a:latin typeface="Times New Roman"/>
                <a:cs typeface="Times New Roman"/>
              </a:rPr>
              <a:t>д и</a:t>
            </a:r>
            <a:r>
              <a:rPr sz="1400" b="1" spc="-5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Times New Roman"/>
                <a:cs typeface="Times New Roman"/>
              </a:rPr>
              <a:t>в</a:t>
            </a:r>
            <a:r>
              <a:rPr sz="1400" b="1" spc="-25" dirty="0">
                <a:latin typeface="Times New Roman"/>
                <a:cs typeface="Times New Roman"/>
              </a:rPr>
              <a:t>е</a:t>
            </a:r>
            <a:r>
              <a:rPr sz="1400" b="1" dirty="0">
                <a:latin typeface="Times New Roman"/>
                <a:cs typeface="Times New Roman"/>
              </a:rPr>
              <a:t>ду</a:t>
            </a:r>
            <a:r>
              <a:rPr sz="1400" b="1" spc="-10" dirty="0">
                <a:latin typeface="Times New Roman"/>
                <a:cs typeface="Times New Roman"/>
              </a:rPr>
              <a:t>щи</a:t>
            </a:r>
            <a:r>
              <a:rPr sz="1400" b="1" dirty="0">
                <a:latin typeface="Times New Roman"/>
                <a:cs typeface="Times New Roman"/>
              </a:rPr>
              <a:t>х</a:t>
            </a:r>
            <a:r>
              <a:rPr sz="1400" b="1" spc="1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с</a:t>
            </a:r>
            <a:r>
              <a:rPr sz="1400" b="1" spc="-10" dirty="0">
                <a:latin typeface="Times New Roman"/>
                <a:cs typeface="Times New Roman"/>
              </a:rPr>
              <a:t>п</a:t>
            </a:r>
            <a:r>
              <a:rPr sz="1400" b="1" dirty="0">
                <a:latin typeface="Times New Roman"/>
                <a:cs typeface="Times New Roman"/>
              </a:rPr>
              <a:t>о</a:t>
            </a:r>
            <a:r>
              <a:rPr sz="1400" b="1" spc="-30" dirty="0">
                <a:latin typeface="Times New Roman"/>
                <a:cs typeface="Times New Roman"/>
              </a:rPr>
              <a:t>р</a:t>
            </a:r>
            <a:r>
              <a:rPr sz="1400" b="1" spc="15" dirty="0">
                <a:latin typeface="Times New Roman"/>
                <a:cs typeface="Times New Roman"/>
              </a:rPr>
              <a:t>т</a:t>
            </a:r>
            <a:r>
              <a:rPr sz="1400" b="1" dirty="0">
                <a:latin typeface="Times New Roman"/>
                <a:cs typeface="Times New Roman"/>
              </a:rPr>
              <a:t>сме</a:t>
            </a:r>
            <a:r>
              <a:rPr sz="1400" b="1" spc="-5" dirty="0">
                <a:latin typeface="Times New Roman"/>
                <a:cs typeface="Times New Roman"/>
              </a:rPr>
              <a:t>н</a:t>
            </a:r>
            <a:r>
              <a:rPr sz="1400" b="1" spc="-35" dirty="0">
                <a:latin typeface="Times New Roman"/>
                <a:cs typeface="Times New Roman"/>
              </a:rPr>
              <a:t>о</a:t>
            </a:r>
            <a:r>
              <a:rPr sz="1400" b="1" dirty="0">
                <a:latin typeface="Times New Roman"/>
                <a:cs typeface="Times New Roman"/>
              </a:rPr>
              <a:t>в</a:t>
            </a:r>
            <a:r>
              <a:rPr sz="1400" b="1" spc="-2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о</a:t>
            </a:r>
            <a:r>
              <a:rPr sz="1400" b="1" spc="-35" dirty="0">
                <a:latin typeface="Times New Roman"/>
                <a:cs typeface="Times New Roman"/>
              </a:rPr>
              <a:t>б</a:t>
            </a:r>
            <a:r>
              <a:rPr sz="1400" b="1" dirty="0">
                <a:latin typeface="Times New Roman"/>
                <a:cs typeface="Times New Roman"/>
              </a:rPr>
              <a:t>л</a:t>
            </a:r>
            <a:r>
              <a:rPr sz="1400" b="1" spc="5" dirty="0">
                <a:latin typeface="Times New Roman"/>
                <a:cs typeface="Times New Roman"/>
              </a:rPr>
              <a:t>а</a:t>
            </a:r>
            <a:r>
              <a:rPr sz="1400" b="1" dirty="0">
                <a:latin typeface="Times New Roman"/>
                <a:cs typeface="Times New Roman"/>
              </a:rPr>
              <a:t>сти</a:t>
            </a:r>
            <a:r>
              <a:rPr sz="1400" b="1" spc="-3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в</a:t>
            </a:r>
            <a:r>
              <a:rPr sz="1400" b="1" spc="-1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с</a:t>
            </a:r>
            <a:r>
              <a:rPr sz="1400" b="1" spc="-10" dirty="0">
                <a:latin typeface="Times New Roman"/>
                <a:cs typeface="Times New Roman"/>
              </a:rPr>
              <a:t>п</a:t>
            </a:r>
            <a:r>
              <a:rPr sz="1400" b="1" dirty="0">
                <a:latin typeface="Times New Roman"/>
                <a:cs typeface="Times New Roman"/>
              </a:rPr>
              <a:t>о</a:t>
            </a:r>
            <a:r>
              <a:rPr sz="1400" b="1" spc="-30" dirty="0">
                <a:latin typeface="Times New Roman"/>
                <a:cs typeface="Times New Roman"/>
              </a:rPr>
              <a:t>р</a:t>
            </a:r>
            <a:r>
              <a:rPr sz="1400" b="1" dirty="0">
                <a:latin typeface="Times New Roman"/>
                <a:cs typeface="Times New Roman"/>
              </a:rPr>
              <a:t>т</a:t>
            </a:r>
            <a:r>
              <a:rPr sz="1400" b="1" spc="-10" dirty="0">
                <a:latin typeface="Times New Roman"/>
                <a:cs typeface="Times New Roman"/>
              </a:rPr>
              <a:t>и</a:t>
            </a:r>
            <a:r>
              <a:rPr sz="1400" b="1" dirty="0">
                <a:latin typeface="Times New Roman"/>
                <a:cs typeface="Times New Roman"/>
              </a:rPr>
              <a:t>в</a:t>
            </a:r>
            <a:r>
              <a:rPr sz="1400" b="1" spc="-10" dirty="0">
                <a:latin typeface="Times New Roman"/>
                <a:cs typeface="Times New Roman"/>
              </a:rPr>
              <a:t>ны</a:t>
            </a:r>
            <a:r>
              <a:rPr sz="1400" b="1" dirty="0">
                <a:latin typeface="Times New Roman"/>
                <a:cs typeface="Times New Roman"/>
              </a:rPr>
              <a:t>х</a:t>
            </a:r>
            <a:r>
              <a:rPr sz="1400" b="1" spc="-1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меро</a:t>
            </a:r>
            <a:r>
              <a:rPr sz="1400" b="1" spc="-10" dirty="0">
                <a:latin typeface="Times New Roman"/>
                <a:cs typeface="Times New Roman"/>
              </a:rPr>
              <a:t>п</a:t>
            </a:r>
            <a:r>
              <a:rPr sz="1400" b="1" dirty="0">
                <a:latin typeface="Times New Roman"/>
                <a:cs typeface="Times New Roman"/>
              </a:rPr>
              <a:t>р</a:t>
            </a:r>
            <a:r>
              <a:rPr sz="1400" b="1" spc="-10" dirty="0">
                <a:latin typeface="Times New Roman"/>
                <a:cs typeface="Times New Roman"/>
              </a:rPr>
              <a:t>и</a:t>
            </a:r>
            <a:r>
              <a:rPr sz="1400" b="1" spc="-5" dirty="0">
                <a:latin typeface="Times New Roman"/>
                <a:cs typeface="Times New Roman"/>
              </a:rPr>
              <a:t>я</a:t>
            </a:r>
            <a:r>
              <a:rPr sz="1400" b="1" dirty="0">
                <a:latin typeface="Times New Roman"/>
                <a:cs typeface="Times New Roman"/>
              </a:rPr>
              <a:t>т</a:t>
            </a:r>
            <a:r>
              <a:rPr sz="1400" b="1" spc="-10" dirty="0">
                <a:latin typeface="Times New Roman"/>
                <a:cs typeface="Times New Roman"/>
              </a:rPr>
              <a:t>и</a:t>
            </a:r>
            <a:r>
              <a:rPr sz="1400" b="1" spc="-5" dirty="0">
                <a:latin typeface="Times New Roman"/>
                <a:cs typeface="Times New Roman"/>
              </a:rPr>
              <a:t>я</a:t>
            </a:r>
            <a:r>
              <a:rPr sz="1400" b="1" dirty="0">
                <a:latin typeface="Times New Roman"/>
                <a:cs typeface="Times New Roman"/>
              </a:rPr>
              <a:t>х</a:t>
            </a:r>
            <a:endParaRPr sz="1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10"/>
              </a:spcBef>
            </a:pPr>
            <a:r>
              <a:rPr sz="1400" b="1" dirty="0">
                <a:latin typeface="Times New Roman"/>
                <a:cs typeface="Times New Roman"/>
              </a:rPr>
              <a:t>различ</a:t>
            </a:r>
            <a:r>
              <a:rPr sz="1400" b="1" spc="-10" dirty="0">
                <a:latin typeface="Times New Roman"/>
                <a:cs typeface="Times New Roman"/>
              </a:rPr>
              <a:t>н</a:t>
            </a:r>
            <a:r>
              <a:rPr sz="1400" b="1" dirty="0">
                <a:latin typeface="Times New Roman"/>
                <a:cs typeface="Times New Roman"/>
              </a:rPr>
              <a:t>о</a:t>
            </a:r>
            <a:r>
              <a:rPr sz="1400" b="1" spc="-40" dirty="0">
                <a:latin typeface="Times New Roman"/>
                <a:cs typeface="Times New Roman"/>
              </a:rPr>
              <a:t>г</a:t>
            </a:r>
            <a:r>
              <a:rPr sz="1400" b="1" dirty="0">
                <a:latin typeface="Times New Roman"/>
                <a:cs typeface="Times New Roman"/>
              </a:rPr>
              <a:t>о</a:t>
            </a:r>
            <a:r>
              <a:rPr sz="1400" b="1" spc="-3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ур</a:t>
            </a:r>
            <a:r>
              <a:rPr sz="1400" b="1" spc="-35" dirty="0">
                <a:latin typeface="Times New Roman"/>
                <a:cs typeface="Times New Roman"/>
              </a:rPr>
              <a:t>о</a:t>
            </a:r>
            <a:r>
              <a:rPr sz="1400" b="1" dirty="0">
                <a:latin typeface="Times New Roman"/>
                <a:cs typeface="Times New Roman"/>
              </a:rPr>
              <a:t>в</a:t>
            </a:r>
            <a:r>
              <a:rPr sz="1400" b="1" spc="-10" dirty="0">
                <a:latin typeface="Times New Roman"/>
                <a:cs typeface="Times New Roman"/>
              </a:rPr>
              <a:t>н</a:t>
            </a:r>
            <a:r>
              <a:rPr sz="1400" b="1" dirty="0">
                <a:latin typeface="Times New Roman"/>
                <a:cs typeface="Times New Roman"/>
              </a:rPr>
              <a:t>я</a:t>
            </a:r>
            <a:endParaRPr sz="1400" dirty="0">
              <a:latin typeface="Times New Roman"/>
              <a:cs typeface="Times New Roman"/>
            </a:endParaRPr>
          </a:p>
          <a:p>
            <a:pPr marL="227329">
              <a:lnSpc>
                <a:spcPct val="100000"/>
              </a:lnSpc>
              <a:spcBef>
                <a:spcPts val="320"/>
              </a:spcBef>
            </a:pPr>
            <a:r>
              <a:rPr sz="1400" b="1" dirty="0">
                <a:latin typeface="Times New Roman"/>
                <a:cs typeface="Times New Roman"/>
              </a:rPr>
              <a:t>с</a:t>
            </a:r>
            <a:r>
              <a:rPr sz="1400" b="1" spc="5" dirty="0">
                <a:latin typeface="Times New Roman"/>
                <a:cs typeface="Times New Roman"/>
              </a:rPr>
              <a:t>о</a:t>
            </a:r>
            <a:r>
              <a:rPr sz="1400" b="1" spc="-25" dirty="0">
                <a:latin typeface="Times New Roman"/>
                <a:cs typeface="Times New Roman"/>
              </a:rPr>
              <a:t>з</a:t>
            </a:r>
            <a:r>
              <a:rPr sz="1400" b="1" dirty="0">
                <a:latin typeface="Times New Roman"/>
                <a:cs typeface="Times New Roman"/>
              </a:rPr>
              <a:t>дан</a:t>
            </a:r>
            <a:r>
              <a:rPr sz="1400" b="1" spc="-10" dirty="0">
                <a:latin typeface="Times New Roman"/>
                <a:cs typeface="Times New Roman"/>
              </a:rPr>
              <a:t>и</a:t>
            </a:r>
            <a:r>
              <a:rPr sz="1400" b="1" dirty="0">
                <a:latin typeface="Times New Roman"/>
                <a:cs typeface="Times New Roman"/>
              </a:rPr>
              <a:t>е</a:t>
            </a:r>
            <a:r>
              <a:rPr sz="1400" b="1" spc="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и разв</a:t>
            </a:r>
            <a:r>
              <a:rPr sz="1400" b="1" spc="-10" dirty="0">
                <a:latin typeface="Times New Roman"/>
                <a:cs typeface="Times New Roman"/>
              </a:rPr>
              <a:t>и</a:t>
            </a:r>
            <a:r>
              <a:rPr sz="1400" b="1" spc="5" dirty="0">
                <a:latin typeface="Times New Roman"/>
                <a:cs typeface="Times New Roman"/>
              </a:rPr>
              <a:t>т</a:t>
            </a:r>
            <a:r>
              <a:rPr sz="1400" b="1" spc="-5" dirty="0">
                <a:latin typeface="Times New Roman"/>
                <a:cs typeface="Times New Roman"/>
              </a:rPr>
              <a:t>и</a:t>
            </a:r>
            <a:r>
              <a:rPr sz="1400" b="1" dirty="0">
                <a:latin typeface="Times New Roman"/>
                <a:cs typeface="Times New Roman"/>
              </a:rPr>
              <a:t>е</a:t>
            </a:r>
            <a:r>
              <a:rPr sz="1400" b="1" spc="-1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спо</a:t>
            </a:r>
            <a:r>
              <a:rPr sz="1400" b="1" spc="-25" dirty="0">
                <a:latin typeface="Times New Roman"/>
                <a:cs typeface="Times New Roman"/>
              </a:rPr>
              <a:t>р</a:t>
            </a:r>
            <a:r>
              <a:rPr sz="1400" b="1" spc="5" dirty="0">
                <a:latin typeface="Times New Roman"/>
                <a:cs typeface="Times New Roman"/>
              </a:rPr>
              <a:t>т</a:t>
            </a:r>
            <a:r>
              <a:rPr sz="1400" b="1" spc="-5" dirty="0">
                <a:latin typeface="Times New Roman"/>
                <a:cs typeface="Times New Roman"/>
              </a:rPr>
              <a:t>и</a:t>
            </a:r>
            <a:r>
              <a:rPr sz="1400" b="1" dirty="0">
                <a:latin typeface="Times New Roman"/>
                <a:cs typeface="Times New Roman"/>
              </a:rPr>
              <a:t>в</a:t>
            </a:r>
            <a:r>
              <a:rPr sz="1400" b="1" spc="-10" dirty="0">
                <a:latin typeface="Times New Roman"/>
                <a:cs typeface="Times New Roman"/>
              </a:rPr>
              <a:t>н</a:t>
            </a:r>
            <a:r>
              <a:rPr sz="1400" b="1" dirty="0">
                <a:latin typeface="Times New Roman"/>
                <a:cs typeface="Times New Roman"/>
              </a:rPr>
              <a:t>ой</a:t>
            </a:r>
            <a:r>
              <a:rPr sz="1400" b="1" spc="-5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Times New Roman"/>
                <a:cs typeface="Times New Roman"/>
              </a:rPr>
              <a:t>и</a:t>
            </a:r>
            <a:r>
              <a:rPr sz="1400" b="1" spc="-5" dirty="0">
                <a:latin typeface="Times New Roman"/>
                <a:cs typeface="Times New Roman"/>
              </a:rPr>
              <a:t>н</a:t>
            </a:r>
            <a:r>
              <a:rPr sz="1400" b="1" spc="-15" dirty="0">
                <a:latin typeface="Times New Roman"/>
                <a:cs typeface="Times New Roman"/>
              </a:rPr>
              <a:t>ф</a:t>
            </a:r>
            <a:r>
              <a:rPr sz="1400" b="1" dirty="0">
                <a:latin typeface="Times New Roman"/>
                <a:cs typeface="Times New Roman"/>
              </a:rPr>
              <a:t>рас</a:t>
            </a:r>
            <a:r>
              <a:rPr sz="1400" b="1" spc="15" dirty="0">
                <a:latin typeface="Times New Roman"/>
                <a:cs typeface="Times New Roman"/>
              </a:rPr>
              <a:t>т</a:t>
            </a:r>
            <a:r>
              <a:rPr sz="1400" b="1" spc="-30" dirty="0">
                <a:latin typeface="Times New Roman"/>
                <a:cs typeface="Times New Roman"/>
              </a:rPr>
              <a:t>р</a:t>
            </a:r>
            <a:r>
              <a:rPr sz="1400" b="1" dirty="0">
                <a:latin typeface="Times New Roman"/>
                <a:cs typeface="Times New Roman"/>
              </a:rPr>
              <a:t>у</a:t>
            </a:r>
            <a:r>
              <a:rPr sz="1400" b="1" spc="-5" dirty="0">
                <a:latin typeface="Times New Roman"/>
                <a:cs typeface="Times New Roman"/>
              </a:rPr>
              <a:t>к</a:t>
            </a:r>
            <a:r>
              <a:rPr sz="1400" b="1" spc="-20" dirty="0">
                <a:latin typeface="Times New Roman"/>
                <a:cs typeface="Times New Roman"/>
              </a:rPr>
              <a:t>т</a:t>
            </a:r>
            <a:r>
              <a:rPr sz="1400" b="1" dirty="0">
                <a:latin typeface="Times New Roman"/>
                <a:cs typeface="Times New Roman"/>
              </a:rPr>
              <a:t>уры</a:t>
            </a:r>
            <a:r>
              <a:rPr sz="1400" b="1" spc="-2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в</a:t>
            </a:r>
            <a:r>
              <a:rPr sz="1400" b="1" spc="-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о</a:t>
            </a:r>
            <a:r>
              <a:rPr sz="1400" b="1" spc="-30" dirty="0">
                <a:latin typeface="Times New Roman"/>
                <a:cs typeface="Times New Roman"/>
              </a:rPr>
              <a:t>б</a:t>
            </a:r>
            <a:r>
              <a:rPr sz="1400" b="1" dirty="0">
                <a:latin typeface="Times New Roman"/>
                <a:cs typeface="Times New Roman"/>
              </a:rPr>
              <a:t>лас</a:t>
            </a:r>
            <a:r>
              <a:rPr sz="1400" b="1" spc="5" dirty="0">
                <a:latin typeface="Times New Roman"/>
                <a:cs typeface="Times New Roman"/>
              </a:rPr>
              <a:t>т</a:t>
            </a:r>
            <a:r>
              <a:rPr sz="1400" b="1" dirty="0">
                <a:latin typeface="Times New Roman"/>
                <a:cs typeface="Times New Roman"/>
              </a:rPr>
              <a:t>и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65380" y="843347"/>
            <a:ext cx="1507368" cy="10491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effectLst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01237" y="3286125"/>
            <a:ext cx="985092" cy="1266632"/>
          </a:xfrm>
          <a:prstGeom prst="rect">
            <a:avLst/>
          </a:pr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46192" y="2886848"/>
            <a:ext cx="88124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b="1" dirty="0" smtClean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1904,9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13275" y="4648200"/>
            <a:ext cx="947079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600" b="1" spc="-10" dirty="0" smtClean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ru-RU" sz="1600" b="1" spc="-10" dirty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sz="1600" b="1" spc="10" dirty="0" smtClean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-15" dirty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sz="1600" b="1" spc="-10" dirty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од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object 5"/>
          <p:cNvSpPr/>
          <p:nvPr/>
        </p:nvSpPr>
        <p:spPr>
          <a:xfrm>
            <a:off x="2674418" y="3157794"/>
            <a:ext cx="985092" cy="1370632"/>
          </a:xfrm>
          <a:prstGeom prst="rect">
            <a:avLst/>
          </a:pr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bject 13"/>
          <p:cNvSpPr txBox="1"/>
          <p:nvPr/>
        </p:nvSpPr>
        <p:spPr>
          <a:xfrm>
            <a:off x="2705743" y="4648806"/>
            <a:ext cx="947079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600" b="1" spc="-10" dirty="0" smtClean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ru-RU" sz="1600" b="1" spc="-10" dirty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sz="1600" b="1" spc="10" dirty="0" smtClean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-15" dirty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sz="1600" b="1" spc="-10" dirty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од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00200" y="118445"/>
            <a:ext cx="69627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РАСХОДЫ НА ПРОГРАММУ "РАЗВИТИЕ ФИЗИЧЕСКОЙ КУЛЬТУРЫ И СПОРТА В КАЛУЖСКОЙ ОБЛАСТИ", 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</a:p>
          <a:p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object 8"/>
          <p:cNvSpPr txBox="1"/>
          <p:nvPr/>
        </p:nvSpPr>
        <p:spPr>
          <a:xfrm>
            <a:off x="2726342" y="2748348"/>
            <a:ext cx="88124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b="1" dirty="0" smtClean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2389,09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object 13"/>
          <p:cNvSpPr txBox="1"/>
          <p:nvPr/>
        </p:nvSpPr>
        <p:spPr>
          <a:xfrm>
            <a:off x="4483479" y="4648199"/>
            <a:ext cx="947079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600" b="1" spc="-10" dirty="0" smtClean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1600" b="1" spc="-10" dirty="0" smtClean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sz="1600" b="1" spc="10" dirty="0" smtClean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-15" dirty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sz="1600" b="1" spc="-10" dirty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од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object 13"/>
          <p:cNvSpPr txBox="1"/>
          <p:nvPr/>
        </p:nvSpPr>
        <p:spPr>
          <a:xfrm>
            <a:off x="6152225" y="4648200"/>
            <a:ext cx="947079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600" b="1" spc="-10" dirty="0" smtClean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2021</a:t>
            </a:r>
            <a:r>
              <a:rPr sz="1600" b="1" spc="10" dirty="0" smtClean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-15" dirty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sz="1600" b="1" spc="-10" dirty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од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object 5"/>
          <p:cNvSpPr/>
          <p:nvPr/>
        </p:nvSpPr>
        <p:spPr>
          <a:xfrm>
            <a:off x="4427193" y="2285999"/>
            <a:ext cx="985092" cy="2257232"/>
          </a:xfrm>
          <a:prstGeom prst="rect">
            <a:avLst/>
          </a:pr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object 5"/>
          <p:cNvSpPr/>
          <p:nvPr/>
        </p:nvSpPr>
        <p:spPr>
          <a:xfrm>
            <a:off x="6000750" y="3565597"/>
            <a:ext cx="985092" cy="962829"/>
          </a:xfrm>
          <a:prstGeom prst="rect">
            <a:avLst/>
          </a:pr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object 8"/>
          <p:cNvSpPr txBox="1"/>
          <p:nvPr/>
        </p:nvSpPr>
        <p:spPr>
          <a:xfrm>
            <a:off x="4427193" y="1910750"/>
            <a:ext cx="88124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b="1" dirty="0" smtClean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3802,69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object 8"/>
          <p:cNvSpPr txBox="1"/>
          <p:nvPr/>
        </p:nvSpPr>
        <p:spPr>
          <a:xfrm>
            <a:off x="6052674" y="3163847"/>
            <a:ext cx="88124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b="1" dirty="0" smtClean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1419,30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5-конечная звезда 47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536" y="3649508"/>
            <a:ext cx="987425" cy="886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object 13"/>
          <p:cNvSpPr txBox="1"/>
          <p:nvPr/>
        </p:nvSpPr>
        <p:spPr>
          <a:xfrm>
            <a:off x="7593578" y="4648200"/>
            <a:ext cx="947079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600" b="1" spc="-10" dirty="0" smtClean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2022</a:t>
            </a:r>
            <a:r>
              <a:rPr sz="1600" b="1" spc="10" dirty="0" smtClean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-15" dirty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sz="1600" b="1" spc="-10" dirty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од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object 8"/>
          <p:cNvSpPr txBox="1"/>
          <p:nvPr/>
        </p:nvSpPr>
        <p:spPr>
          <a:xfrm>
            <a:off x="7593578" y="3236330"/>
            <a:ext cx="88124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b="1" dirty="0" smtClean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1351,06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ermolenko\Desktop\бюджет обложка(NEW)-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2400" y="1447800"/>
            <a:ext cx="88392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Государственный или муниципальный долг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Обязательства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3" tooltip="Переход на публично-правовое образование"/>
              </a:rPr>
              <a:t>публично-прав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ового образования по полученным кредитам, выпущенным ценным бумагам, предоставленным гарантиям перед третьими лицами.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Дефицит бюджета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Превышение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4" tooltip="Переход на расходы бюджета"/>
              </a:rPr>
              <a:t>расходов бюджета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над его доходами.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Дотации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Средства, предоставляемые одним бюджетом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5" tooltip="Переход на Бюджетную систему"/>
              </a:rPr>
              <a:t>бюджетной системы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РФ другому бюджету на безвозмездной и безвозвратной основе без указания конкретных целей использования.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Доходы бюджета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Поступающие от населения, организаций, учреждений в бюджет денежные средства в виде: - налогов; - неналоговых поступлений (пошлины, доходы от продажи имущества, штрафы и т.п.); - безвозмездных поступлений; - доходов от предпринимательской деятельности бюджетных организаций. Кредиты, доходы от выпуска ценных бумаг, полученные государством (органами местного самоуправления), не включаются в состав доходов.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Единый счет бюджета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Счет (совокупность счетов), открытый (открытых) Федеральному казначейству в учреждении Центрального банка РФ отдельно по каждому бюджету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5" tooltip="Переход на Бюджетную систему"/>
              </a:rPr>
              <a:t>бюджетной системы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РФ для осуществления операций по кассовым поступлениям в бюджет и кассовым выплатам из бюджета.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484476" y="220718"/>
            <a:ext cx="8401412" cy="1093804"/>
            <a:chOff x="484476" y="220718"/>
            <a:chExt cx="8401412" cy="1093804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1799288" y="539234"/>
              <a:ext cx="70866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 smtClean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ГЛОССАРИЙ</a:t>
              </a:r>
              <a:endParaRPr lang="ru-RU" sz="8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Овал 16"/>
            <p:cNvSpPr/>
            <p:nvPr/>
          </p:nvSpPr>
          <p:spPr>
            <a:xfrm>
              <a:off x="484476" y="220718"/>
              <a:ext cx="1093806" cy="1093804"/>
            </a:xfrm>
            <a:prstGeom prst="ellipse">
              <a:avLst/>
            </a:prstGeom>
            <a:solidFill>
              <a:srgbClr val="C5CA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Picture 2" descr="C:\Users\ermolenko\Desktop\Безымянный-1-0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469" y="337778"/>
              <a:ext cx="1100288" cy="772244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Стрелка вправо 8">
            <a:hlinkClick r:id="rId7" action="ppaction://hlinksldjump"/>
          </p:cNvPr>
          <p:cNvSpPr/>
          <p:nvPr/>
        </p:nvSpPr>
        <p:spPr>
          <a:xfrm rot="10800000">
            <a:off x="8678212" y="546732"/>
            <a:ext cx="313388" cy="36806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5-конечная звезда 10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59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444777" y="857358"/>
            <a:ext cx="7013423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365E68"/>
                </a:solidFill>
                <a:latin typeface="Times New Roman"/>
                <a:cs typeface="Times New Roman"/>
              </a:rPr>
              <a:t>Выплата пособий </a:t>
            </a:r>
            <a:r>
              <a:rPr sz="1400" b="1" dirty="0" err="1">
                <a:solidFill>
                  <a:srgbClr val="365E68"/>
                </a:solidFill>
                <a:latin typeface="Times New Roman"/>
                <a:cs typeface="Times New Roman"/>
              </a:rPr>
              <a:t>социально</a:t>
            </a:r>
            <a:r>
              <a:rPr sz="1400" b="1" dirty="0">
                <a:solidFill>
                  <a:srgbClr val="365E68"/>
                </a:solidFill>
                <a:latin typeface="Times New Roman"/>
                <a:cs typeface="Times New Roman"/>
              </a:rPr>
              <a:t> </a:t>
            </a:r>
            <a:r>
              <a:rPr sz="1400" b="1" dirty="0" err="1" smtClean="0">
                <a:solidFill>
                  <a:srgbClr val="365E68"/>
                </a:solidFill>
                <a:latin typeface="Times New Roman"/>
                <a:cs typeface="Times New Roman"/>
              </a:rPr>
              <a:t>незащищенным</a:t>
            </a:r>
            <a:r>
              <a:rPr lang="ru-RU" sz="1400" b="1" dirty="0" smtClean="0">
                <a:solidFill>
                  <a:srgbClr val="365E68"/>
                </a:solidFill>
                <a:latin typeface="Times New Roman"/>
                <a:cs typeface="Times New Roman"/>
              </a:rPr>
              <a:t> </a:t>
            </a:r>
            <a:r>
              <a:rPr sz="1400" b="1" dirty="0" err="1" smtClean="0">
                <a:solidFill>
                  <a:srgbClr val="365E68"/>
                </a:solidFill>
                <a:latin typeface="Times New Roman"/>
                <a:cs typeface="Times New Roman"/>
              </a:rPr>
              <a:t>категориям</a:t>
            </a:r>
            <a:r>
              <a:rPr lang="ru-RU" sz="1400" b="1" dirty="0" smtClean="0">
                <a:solidFill>
                  <a:srgbClr val="365E68"/>
                </a:solidFill>
                <a:latin typeface="Times New Roman"/>
                <a:cs typeface="Times New Roman"/>
              </a:rPr>
              <a:t> </a:t>
            </a:r>
            <a:r>
              <a:rPr sz="1400" b="1" dirty="0" err="1" smtClean="0">
                <a:solidFill>
                  <a:srgbClr val="365E68"/>
                </a:solidFill>
                <a:latin typeface="Times New Roman"/>
                <a:cs typeface="Times New Roman"/>
              </a:rPr>
              <a:t>студенчества</a:t>
            </a:r>
            <a:r>
              <a:rPr lang="en-US" sz="1400" b="1" dirty="0" smtClean="0">
                <a:solidFill>
                  <a:srgbClr val="365E68"/>
                </a:solidFill>
                <a:latin typeface="Times New Roman"/>
                <a:cs typeface="Times New Roman"/>
              </a:rPr>
              <a:t>, </a:t>
            </a:r>
            <a:r>
              <a:rPr lang="ru-RU" sz="1400" i="1" dirty="0" err="1" smtClean="0">
                <a:solidFill>
                  <a:srgbClr val="365E68"/>
                </a:solidFill>
                <a:latin typeface="Times New Roman"/>
                <a:cs typeface="Times New Roman"/>
              </a:rPr>
              <a:t>руб</a:t>
            </a:r>
            <a:r>
              <a:rPr lang="en-US" sz="1400" i="1" dirty="0">
                <a:solidFill>
                  <a:srgbClr val="365E68"/>
                </a:solidFill>
                <a:latin typeface="Times New Roman"/>
                <a:cs typeface="Times New Roman"/>
              </a:rPr>
              <a:t>.</a:t>
            </a:r>
            <a:endParaRPr sz="1400" i="1" dirty="0">
              <a:solidFill>
                <a:srgbClr val="365E68"/>
              </a:solidFill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0647" y="4053744"/>
            <a:ext cx="7757553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400" b="1" dirty="0">
                <a:solidFill>
                  <a:srgbClr val="365E68"/>
                </a:solidFill>
                <a:latin typeface="Times New Roman"/>
                <a:cs typeface="Times New Roman"/>
              </a:rPr>
              <a:t>Выплата единовременных ежегодных выплат молодым специалистам</a:t>
            </a:r>
            <a:endParaRPr sz="1400" dirty="0">
              <a:solidFill>
                <a:srgbClr val="365E68"/>
              </a:solidFill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-616118" y="97879"/>
            <a:ext cx="9445879" cy="729775"/>
          </a:xfrm>
          <a:prstGeom prst="rect">
            <a:avLst/>
          </a:prstGeom>
        </p:spPr>
        <p:txBody>
          <a:bodyPr vert="horz" wrap="square" lIns="0" tIns="204557" rIns="0" bIns="0" rtlCol="0">
            <a:spAutoFit/>
          </a:bodyPr>
          <a:lstStyle/>
          <a:p>
            <a:pPr marL="1771650" algn="ctr">
              <a:lnSpc>
                <a:spcPct val="100000"/>
              </a:lnSpc>
            </a:pPr>
            <a:r>
              <a:rPr lang="ru-RU" sz="1800" b="1" dirty="0" smtClean="0">
                <a:solidFill>
                  <a:srgbClr val="365E68"/>
                </a:solidFill>
              </a:rPr>
              <a:t>СОЦИАЛЬНАЯ ПОДДЕРЖКА МОЛОДЕЖИ КАЛУЖСКОЙ ОБЛАСТИ</a:t>
            </a:r>
            <a:r>
              <a:rPr lang="ru-RU" sz="1600" dirty="0" smtClean="0">
                <a:solidFill>
                  <a:srgbClr val="365E68"/>
                </a:solidFill>
              </a:rPr>
              <a:t/>
            </a:r>
            <a:br>
              <a:rPr lang="ru-RU" sz="1600" dirty="0" smtClean="0">
                <a:solidFill>
                  <a:srgbClr val="365E68"/>
                </a:solidFill>
              </a:rPr>
            </a:br>
            <a:endParaRPr lang="ru-RU" sz="1600" dirty="0">
              <a:solidFill>
                <a:srgbClr val="365E68"/>
              </a:solidFill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6992"/>
              </p:ext>
            </p:extLst>
          </p:nvPr>
        </p:nvGraphicFramePr>
        <p:xfrm>
          <a:off x="228645" y="4376513"/>
          <a:ext cx="8762954" cy="197694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86478"/>
                <a:gridCol w="1925492"/>
                <a:gridCol w="1925492"/>
                <a:gridCol w="1925492"/>
              </a:tblGrid>
              <a:tr h="3566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Категория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год </a:t>
                      </a:r>
                      <a:endParaRPr lang="ru-RU" sz="100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2017/2018/2019 </a:t>
                      </a:r>
                      <a:r>
                        <a:rPr lang="ru-RU" sz="1000" u="none" strike="noStrike" dirty="0" err="1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гг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год </a:t>
                      </a:r>
                      <a:endParaRPr lang="ru-RU" sz="100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2017/2018/2019 </a:t>
                      </a:r>
                      <a:r>
                        <a:rPr lang="ru-RU" sz="1000" u="none" strike="noStrike" dirty="0" err="1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гг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год </a:t>
                      </a:r>
                      <a:endParaRPr lang="ru-RU" sz="100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2017/2018/2019 </a:t>
                      </a:r>
                      <a:r>
                        <a:rPr lang="ru-RU" sz="1000" u="none" strike="noStrike" dirty="0" err="1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гг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5825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молодые специалисты, работающие в городских округах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9821 /  95911 /9646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13748 / 13427 /13504</a:t>
                      </a:r>
                      <a:endParaRPr lang="ru-RU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17678</a:t>
                      </a:r>
                      <a:r>
                        <a:rPr lang="en-US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/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17265/ 17364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</a:tr>
              <a:tr h="5147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молодые специалисты, работающие в городских поселениях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9821 /  9591 / 9646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19641</a:t>
                      </a:r>
                      <a:r>
                        <a:rPr lang="en-US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/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19181 / 19242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29464</a:t>
                      </a:r>
                      <a:r>
                        <a:rPr lang="en-US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/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28775 / 28940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</a:tr>
              <a:tr h="5230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молодые специалисты, работающие в сельских поселениях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19641 /  19181 /</a:t>
                      </a:r>
                      <a:r>
                        <a:rPr lang="ru-RU" sz="10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19242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39267</a:t>
                      </a:r>
                      <a:r>
                        <a:rPr lang="en-US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/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38348 / 38569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58924</a:t>
                      </a:r>
                      <a:r>
                        <a:rPr lang="en-US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/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57546/</a:t>
                      </a:r>
                      <a:r>
                        <a:rPr lang="ru-RU" sz="10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57877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6159654"/>
              </p:ext>
            </p:extLst>
          </p:nvPr>
        </p:nvGraphicFramePr>
        <p:xfrm>
          <a:off x="228644" y="1219200"/>
          <a:ext cx="8762999" cy="272330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876800"/>
                <a:gridCol w="1981200"/>
                <a:gridCol w="1904999"/>
              </a:tblGrid>
              <a:tr h="5010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Категория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23" marR="4723" marT="4723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получателей </a:t>
                      </a:r>
                    </a:p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(2017/2018/2019 </a:t>
                      </a:r>
                      <a:r>
                        <a:rPr lang="ru-RU" sz="1000" u="none" strike="noStrike" dirty="0" err="1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гг</a:t>
                      </a:r>
                      <a:r>
                        <a:rPr lang="ru-RU" sz="100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23" marR="4723" marT="4723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23" marR="4723" marT="4723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475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ru-RU" sz="1000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емьи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имеющие </a:t>
                      </a:r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детей, в которых оба или единственный родитель являются студентами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23" marR="4723" marT="4723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 /  96 / 96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23" marR="4723" marT="4723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5548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23" marR="4723" marT="4723" marB="0" anchor="ctr">
                    <a:solidFill>
                      <a:srgbClr val="9BBB59"/>
                    </a:solidFill>
                  </a:tcPr>
                </a:tc>
              </a:tr>
              <a:tr h="9462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семьи    </a:t>
                      </a:r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  детьми,   в   которых   один   из   супругов   является   студентом (среднедушевой  доход  в  семье  не  превышает  величину   прожиточного минимума, установленного на территории Калужской области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23" marR="4723" marT="472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/ 28 / 28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23" marR="4723" marT="472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3962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23" marR="4723" marT="4723" marB="0" anchor="ctr">
                    <a:solidFill>
                      <a:srgbClr val="DEE7D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ru-RU" sz="1000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туденты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инвалиды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23" marR="4723" marT="4723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174/ 143 / 143</a:t>
                      </a:r>
                      <a:endParaRPr lang="ru-RU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23" marR="4723" marT="4723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23" marR="4723" marT="4723" marB="0" anchor="ctr">
                    <a:solidFill>
                      <a:srgbClr val="9BBB59"/>
                    </a:solidFill>
                  </a:tcPr>
                </a:tc>
              </a:tr>
              <a:tr h="4475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ru-RU" sz="1000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туденты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-сироты </a:t>
                      </a:r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 студенты из числа детей-сирот и лиц, оставшихся без попечения родителей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23" marR="4723" marT="472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871/ 791 / 791</a:t>
                      </a:r>
                      <a:endParaRPr lang="ru-RU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23" marR="4723" marT="472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2377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23" marR="4723" marT="4723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pic>
        <p:nvPicPr>
          <p:cNvPr id="11265" name="Picture 1" descr="C:\Users\ermolenko\Desktop\Untitled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77" y="0"/>
            <a:ext cx="12573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5-конечная звезда 14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0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6"/>
          <p:cNvSpPr/>
          <p:nvPr/>
        </p:nvSpPr>
        <p:spPr>
          <a:xfrm>
            <a:off x="3251984" y="5170170"/>
            <a:ext cx="5580380" cy="849630"/>
          </a:xfrm>
          <a:custGeom>
            <a:avLst/>
            <a:gdLst/>
            <a:ahLst/>
            <a:cxnLst/>
            <a:rect l="l" t="t" r="r" b="b"/>
            <a:pathLst>
              <a:path w="5580380" h="849629">
                <a:moveTo>
                  <a:pt x="5580126" y="0"/>
                </a:moveTo>
                <a:lnTo>
                  <a:pt x="374650" y="0"/>
                </a:lnTo>
                <a:lnTo>
                  <a:pt x="0" y="424687"/>
                </a:lnTo>
                <a:lnTo>
                  <a:pt x="374650" y="849248"/>
                </a:lnTo>
                <a:lnTo>
                  <a:pt x="5580126" y="849248"/>
                </a:lnTo>
                <a:lnTo>
                  <a:pt x="5580126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5"/>
          <p:cNvSpPr/>
          <p:nvPr/>
        </p:nvSpPr>
        <p:spPr>
          <a:xfrm>
            <a:off x="3298934" y="4198345"/>
            <a:ext cx="5549098" cy="846422"/>
          </a:xfrm>
          <a:custGeom>
            <a:avLst/>
            <a:gdLst/>
            <a:ahLst/>
            <a:cxnLst/>
            <a:rect l="l" t="t" r="r" b="b"/>
            <a:pathLst>
              <a:path w="5580380" h="663575">
                <a:moveTo>
                  <a:pt x="5580126" y="0"/>
                </a:moveTo>
                <a:lnTo>
                  <a:pt x="323214" y="0"/>
                </a:lnTo>
                <a:lnTo>
                  <a:pt x="0" y="331724"/>
                </a:lnTo>
                <a:lnTo>
                  <a:pt x="323214" y="663575"/>
                </a:lnTo>
                <a:lnTo>
                  <a:pt x="5580126" y="663575"/>
                </a:lnTo>
                <a:lnTo>
                  <a:pt x="5580126" y="0"/>
                </a:lnTo>
                <a:close/>
              </a:path>
            </a:pathLst>
          </a:cu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6"/>
          <p:cNvSpPr/>
          <p:nvPr/>
        </p:nvSpPr>
        <p:spPr>
          <a:xfrm>
            <a:off x="3267652" y="3267056"/>
            <a:ext cx="5580380" cy="849630"/>
          </a:xfrm>
          <a:custGeom>
            <a:avLst/>
            <a:gdLst/>
            <a:ahLst/>
            <a:cxnLst/>
            <a:rect l="l" t="t" r="r" b="b"/>
            <a:pathLst>
              <a:path w="5580380" h="849629">
                <a:moveTo>
                  <a:pt x="5580126" y="0"/>
                </a:moveTo>
                <a:lnTo>
                  <a:pt x="374650" y="0"/>
                </a:lnTo>
                <a:lnTo>
                  <a:pt x="0" y="424687"/>
                </a:lnTo>
                <a:lnTo>
                  <a:pt x="374650" y="849248"/>
                </a:lnTo>
                <a:lnTo>
                  <a:pt x="5580126" y="849248"/>
                </a:lnTo>
                <a:lnTo>
                  <a:pt x="5580126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"/>
          <p:cNvSpPr/>
          <p:nvPr/>
        </p:nvSpPr>
        <p:spPr>
          <a:xfrm>
            <a:off x="3298934" y="2369545"/>
            <a:ext cx="5549098" cy="846422"/>
          </a:xfrm>
          <a:custGeom>
            <a:avLst/>
            <a:gdLst/>
            <a:ahLst/>
            <a:cxnLst/>
            <a:rect l="l" t="t" r="r" b="b"/>
            <a:pathLst>
              <a:path w="5580380" h="663575">
                <a:moveTo>
                  <a:pt x="5580126" y="0"/>
                </a:moveTo>
                <a:lnTo>
                  <a:pt x="323214" y="0"/>
                </a:lnTo>
                <a:lnTo>
                  <a:pt x="0" y="331724"/>
                </a:lnTo>
                <a:lnTo>
                  <a:pt x="323214" y="663575"/>
                </a:lnTo>
                <a:lnTo>
                  <a:pt x="5580126" y="663575"/>
                </a:lnTo>
                <a:lnTo>
                  <a:pt x="5580126" y="0"/>
                </a:lnTo>
                <a:close/>
              </a:path>
            </a:pathLst>
          </a:cu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-111463" y="307306"/>
            <a:ext cx="8376157" cy="418728"/>
          </a:xfrm>
          <a:prstGeom prst="rect">
            <a:avLst/>
          </a:prstGeom>
        </p:spPr>
        <p:txBody>
          <a:bodyPr vert="horz" wrap="square" lIns="0" tIns="140358" rIns="0" bIns="0" rtlCol="0">
            <a:spAutoFit/>
          </a:bodyPr>
          <a:lstStyle/>
          <a:p>
            <a:pPr marL="1993264">
              <a:lnSpc>
                <a:spcPct val="100000"/>
              </a:lnSpc>
            </a:pPr>
            <a:r>
              <a:rPr lang="ru-RU" sz="1800" b="1" dirty="0" smtClean="0">
                <a:solidFill>
                  <a:srgbClr val="365E68"/>
                </a:solidFill>
                <a:latin typeface="Arial"/>
                <a:cs typeface="Arial"/>
              </a:rPr>
              <a:t>СОЦИАЛЬНАЯ ПОДДЕРЖКА В КАЛУЖСКОЙ ОБЛАСТИ</a:t>
            </a:r>
            <a:endParaRPr lang="ru-RU" sz="1800" b="1" dirty="0">
              <a:solidFill>
                <a:srgbClr val="365E68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251984" y="1464090"/>
            <a:ext cx="5580380" cy="849630"/>
          </a:xfrm>
          <a:custGeom>
            <a:avLst/>
            <a:gdLst/>
            <a:ahLst/>
            <a:cxnLst/>
            <a:rect l="l" t="t" r="r" b="b"/>
            <a:pathLst>
              <a:path w="5580380" h="849629">
                <a:moveTo>
                  <a:pt x="5580126" y="0"/>
                </a:moveTo>
                <a:lnTo>
                  <a:pt x="374650" y="0"/>
                </a:lnTo>
                <a:lnTo>
                  <a:pt x="0" y="424687"/>
                </a:lnTo>
                <a:lnTo>
                  <a:pt x="374650" y="849248"/>
                </a:lnTo>
                <a:lnTo>
                  <a:pt x="5580126" y="849248"/>
                </a:lnTo>
                <a:lnTo>
                  <a:pt x="5580126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528844" y="1589290"/>
            <a:ext cx="5303520" cy="2564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ts val="1310"/>
              </a:lnSpc>
            </a:pPr>
            <a:r>
              <a:rPr sz="1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развитие системы социального обслуживания граждан, повышение уровня качества и </a:t>
            </a:r>
            <a:r>
              <a:rPr sz="12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эффективности</a:t>
            </a:r>
            <a:r>
              <a:rPr lang="ru-RU" sz="1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оказываемых</a:t>
            </a:r>
            <a:r>
              <a:rPr sz="1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услуг, обеспечение индивидуального подхода к установлению получателями необходимых им социальных услуг</a:t>
            </a:r>
            <a:endParaRPr sz="1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</a:pPr>
            <a:endParaRPr sz="1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marR="5080" algn="just">
              <a:lnSpc>
                <a:spcPts val="1310"/>
              </a:lnSpc>
            </a:pPr>
            <a:r>
              <a:rPr lang="ru-RU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повышение уровня и качества жизни отдельных категорий граждан путем предоставления мер социальной поддержки своевременно и в полном объеме</a:t>
            </a:r>
            <a:endParaRPr sz="1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</a:pPr>
            <a:endParaRPr lang="en-US" sz="1200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</a:pPr>
            <a:endParaRPr sz="1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marR="5080" algn="just">
              <a:lnSpc>
                <a:spcPts val="1310"/>
              </a:lnSpc>
              <a:spcBef>
                <a:spcPts val="1075"/>
              </a:spcBef>
            </a:pPr>
            <a:r>
              <a:rPr lang="ru-RU" sz="1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создание в Калужской области к 2022 году системы долговременного ухода за гражданами пожилого возраста и инвалидами</a:t>
            </a:r>
            <a:endParaRPr sz="1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</a:pPr>
            <a:endParaRPr sz="1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  <a:spcBef>
                <a:spcPts val="28"/>
              </a:spcBef>
            </a:pPr>
            <a:endParaRPr sz="1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-111463" y="75572"/>
            <a:ext cx="1330120" cy="9975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4800" y="1269397"/>
            <a:ext cx="2693648" cy="52247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3528844" y="4359829"/>
            <a:ext cx="5303520" cy="777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just">
              <a:lnSpc>
                <a:spcPts val="1310"/>
              </a:lnSpc>
              <a:spcBef>
                <a:spcPts val="1075"/>
              </a:spcBef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увеличение объемов и повышение качества социальных услуг, оказываемых социально ориентированными некоммерческими организациями</a:t>
            </a:r>
          </a:p>
          <a:p>
            <a:pPr algn="just">
              <a:lnSpc>
                <a:spcPct val="100000"/>
              </a:lnSpc>
            </a:pP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28844" y="4930711"/>
            <a:ext cx="5303520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just">
              <a:lnSpc>
                <a:spcPts val="1310"/>
              </a:lnSpc>
              <a:spcBef>
                <a:spcPts val="1075"/>
              </a:spcBef>
            </a:pPr>
            <a:endParaRPr lang="en-US" sz="1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marR="5080" algn="just">
              <a:lnSpc>
                <a:spcPts val="1310"/>
              </a:lnSpc>
              <a:spcBef>
                <a:spcPts val="1075"/>
              </a:spcBef>
            </a:pPr>
            <a:r>
              <a:rPr lang="ru-RU" sz="1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обеспечение поддержки и содействие социальной адаптации граждан, попавших в трудную жизненную ситуацию или находящихся в социально опасном положении</a:t>
            </a:r>
          </a:p>
        </p:txBody>
      </p:sp>
      <p:sp>
        <p:nvSpPr>
          <p:cNvPr id="18" name="5-конечная звезда 17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-1" y="-18669"/>
            <a:ext cx="9144001" cy="108546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59" y="118743"/>
            <a:ext cx="1304941" cy="8113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ject 5"/>
          <p:cNvSpPr txBox="1"/>
          <p:nvPr/>
        </p:nvSpPr>
        <p:spPr>
          <a:xfrm>
            <a:off x="1905000" y="316343"/>
            <a:ext cx="7297826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6700" marR="5080" indent="-254635" algn="just">
              <a:lnSpc>
                <a:spcPct val="100000"/>
              </a:lnSpc>
            </a:pPr>
            <a:r>
              <a:rPr lang="ru-RU" sz="1800" b="1" dirty="0" smtClean="0">
                <a:solidFill>
                  <a:schemeClr val="bg1"/>
                </a:solidFill>
                <a:latin typeface="Arial"/>
                <a:cs typeface="Arial"/>
              </a:rPr>
              <a:t>РАСХОДЫ НА ОСНОВНЫЕ ОТРАСЛИ </a:t>
            </a:r>
            <a:endParaRPr lang="en-US" sz="1800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266700" marR="5080" indent="-254635" algn="just">
              <a:lnSpc>
                <a:spcPct val="100000"/>
              </a:lnSpc>
            </a:pPr>
            <a:r>
              <a:rPr lang="ru-RU" sz="1800" b="1" dirty="0" smtClean="0">
                <a:solidFill>
                  <a:schemeClr val="bg1"/>
                </a:solidFill>
                <a:latin typeface="Arial"/>
                <a:cs typeface="Arial"/>
              </a:rPr>
              <a:t>НАРОДНОГО ХОЗЯЙСТВА В 2019-20</a:t>
            </a:r>
            <a:r>
              <a:rPr lang="en-US" sz="1800" b="1" dirty="0" smtClean="0">
                <a:solidFill>
                  <a:schemeClr val="bg1"/>
                </a:solidFill>
                <a:latin typeface="Arial"/>
                <a:cs typeface="Arial"/>
              </a:rPr>
              <a:t>2</a:t>
            </a:r>
            <a:r>
              <a:rPr lang="ru-RU" sz="1800" b="1" dirty="0" smtClean="0">
                <a:solidFill>
                  <a:schemeClr val="bg1"/>
                </a:solidFill>
                <a:latin typeface="Arial"/>
                <a:cs typeface="Arial"/>
              </a:rPr>
              <a:t>1 гг.</a:t>
            </a:r>
            <a:r>
              <a:rPr lang="ru-RU" b="1" dirty="0" smtClean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sz="18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14" y="4443046"/>
            <a:ext cx="3838575" cy="2150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419600"/>
            <a:ext cx="1450277" cy="9671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586046"/>
            <a:ext cx="1450277" cy="9671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430" y="4419600"/>
            <a:ext cx="1440752" cy="9929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430" y="5586046"/>
            <a:ext cx="1440752" cy="9671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894" y="4419600"/>
            <a:ext cx="1371600" cy="9671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894" y="5586046"/>
            <a:ext cx="1371600" cy="967154"/>
          </a:xfrm>
          <a:prstGeom prst="rect">
            <a:avLst/>
          </a:prstGeom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971148756"/>
              </p:ext>
            </p:extLst>
          </p:nvPr>
        </p:nvGraphicFramePr>
        <p:xfrm>
          <a:off x="219058" y="930133"/>
          <a:ext cx="8683435" cy="3450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2497932" y="4019550"/>
            <a:ext cx="473868" cy="571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971800" y="3924300"/>
            <a:ext cx="4572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429000" y="3962400"/>
            <a:ext cx="457200" cy="114300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5-конечная звезда 20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/>
          <p:nvPr/>
        </p:nvSpPr>
        <p:spPr>
          <a:xfrm>
            <a:off x="5792188" y="4067588"/>
            <a:ext cx="3351812" cy="279041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wrap="square" lIns="0" tIns="0" rIns="0" bIns="0" rtlCol="0"/>
          <a:lstStyle/>
          <a:p>
            <a:endParaRPr>
              <a:latin typeface="Garamond" panose="02020404030301010803" pitchFamily="18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11721" y="278885"/>
            <a:ext cx="7903704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6700" marR="5080" indent="-254635" algn="just">
              <a:lnSpc>
                <a:spcPct val="100000"/>
              </a:lnSpc>
            </a:pP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РАСХОДЫ НА СЕЛЬСКОЕ ХОЗЯЙСТВО В КАЛУЖСКОЙ ОБЛАСТИ </a:t>
            </a:r>
          </a:p>
          <a:p>
            <a:pPr marL="266700" marR="5080" indent="-254635" algn="just">
              <a:lnSpc>
                <a:spcPct val="100000"/>
              </a:lnSpc>
            </a:pP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НА 2018-2020гг. , </a:t>
            </a:r>
            <a:r>
              <a:rPr lang="ru-RU" sz="1700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sz="1700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645" y="75623"/>
            <a:ext cx="1280697" cy="9605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792188" y="2816414"/>
            <a:ext cx="3351812" cy="12511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882510" y="4149614"/>
            <a:ext cx="2728090" cy="17363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875" marR="5080">
              <a:lnSpc>
                <a:spcPts val="1400"/>
              </a:lnSpc>
            </a:pPr>
            <a:r>
              <a:rPr sz="1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поддержи сельского хозяйства:</a:t>
            </a:r>
          </a:p>
          <a:p>
            <a:pPr marL="108585" indent="-92710">
              <a:lnSpc>
                <a:spcPts val="1340"/>
              </a:lnSpc>
              <a:buFont typeface="Arial"/>
              <a:buChar char="-"/>
              <a:tabLst>
                <a:tab pos="109220" algn="l"/>
              </a:tabLst>
            </a:pPr>
            <a:r>
              <a:rPr sz="1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развитие животноводства;</a:t>
            </a:r>
          </a:p>
          <a:p>
            <a:pPr marL="108585" indent="-92710">
              <a:lnSpc>
                <a:spcPts val="1400"/>
              </a:lnSpc>
              <a:buFont typeface="Arial"/>
              <a:buChar char="-"/>
              <a:tabLst>
                <a:tab pos="109220" algn="l"/>
              </a:tabLst>
            </a:pPr>
            <a:r>
              <a:rPr sz="1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развитие растениеводства;</a:t>
            </a:r>
          </a:p>
          <a:p>
            <a:pPr marL="108585" indent="-92710">
              <a:lnSpc>
                <a:spcPts val="1400"/>
              </a:lnSpc>
              <a:buFont typeface="Arial"/>
              <a:buChar char="-"/>
              <a:tabLst>
                <a:tab pos="109220" algn="l"/>
              </a:tabLst>
            </a:pPr>
            <a:r>
              <a:rPr sz="1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модернизация и внедрение</a:t>
            </a:r>
          </a:p>
          <a:p>
            <a:pPr marL="15875">
              <a:lnSpc>
                <a:spcPts val="1420"/>
              </a:lnSpc>
            </a:pPr>
            <a:r>
              <a:rPr sz="1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инноваций</a:t>
            </a:r>
          </a:p>
          <a:p>
            <a:pPr marL="105410" indent="-92710">
              <a:lnSpc>
                <a:spcPts val="1440"/>
              </a:lnSpc>
              <a:spcBef>
                <a:spcPts val="330"/>
              </a:spcBef>
              <a:buFont typeface="Arial"/>
              <a:buChar char="-"/>
              <a:tabLst>
                <a:tab pos="106045" algn="l"/>
              </a:tabLst>
            </a:pPr>
            <a:r>
              <a:rPr sz="1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развитие малых форм</a:t>
            </a:r>
          </a:p>
          <a:p>
            <a:pPr marL="12700">
              <a:lnSpc>
                <a:spcPts val="1440"/>
              </a:lnSpc>
            </a:pPr>
            <a:r>
              <a:rPr sz="1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хозяйствования на селе;</a:t>
            </a:r>
          </a:p>
          <a:p>
            <a:pPr marL="108585" indent="-92710">
              <a:lnSpc>
                <a:spcPct val="100000"/>
              </a:lnSpc>
              <a:spcBef>
                <a:spcPts val="735"/>
              </a:spcBef>
              <a:buFont typeface="Arial"/>
              <a:buChar char="-"/>
              <a:tabLst>
                <a:tab pos="109220" algn="l"/>
              </a:tabLst>
            </a:pPr>
            <a:r>
              <a:rPr sz="1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развитие сельских территорий.</a:t>
            </a:r>
          </a:p>
        </p:txBody>
      </p:sp>
      <p:sp>
        <p:nvSpPr>
          <p:cNvPr id="16" name="object 16"/>
          <p:cNvSpPr/>
          <p:nvPr/>
        </p:nvSpPr>
        <p:spPr>
          <a:xfrm>
            <a:off x="5788746" y="1481002"/>
            <a:ext cx="3355254" cy="13567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1700213" y="2509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1700213" y="2509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412845597"/>
              </p:ext>
            </p:extLst>
          </p:nvPr>
        </p:nvGraphicFramePr>
        <p:xfrm>
          <a:off x="-14287" y="802105"/>
          <a:ext cx="4797065" cy="3094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3987422895"/>
              </p:ext>
            </p:extLst>
          </p:nvPr>
        </p:nvGraphicFramePr>
        <p:xfrm>
          <a:off x="361954" y="4294295"/>
          <a:ext cx="2676517" cy="2563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4" name="Прямоугольник 33"/>
          <p:cNvSpPr/>
          <p:nvPr/>
        </p:nvSpPr>
        <p:spPr>
          <a:xfrm>
            <a:off x="152400" y="4851811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2020</a:t>
            </a:r>
            <a:endParaRPr lang="ru-RU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4189747154"/>
              </p:ext>
            </p:extLst>
          </p:nvPr>
        </p:nvGraphicFramePr>
        <p:xfrm>
          <a:off x="527953" y="2213755"/>
          <a:ext cx="2579906" cy="3174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161925" y="307266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ru-RU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5-конечная звезда 50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71450" y="150460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ru-RU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90950" y="1219200"/>
            <a:ext cx="1828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Животноводство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Растениеводство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Предупреждение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ликвидация болезней животных, их лечение, защита населения от болезней, общих для человека 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животных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малых форм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хозяйствования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 значимые программы в области молочного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скотоводства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Устойчивое развитие сельских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территорий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техническая и технологическая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расходы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3638550" y="1271800"/>
            <a:ext cx="171450" cy="209202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>
            <a:off x="3619500" y="4642261"/>
            <a:ext cx="171450" cy="209202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>
            <a:off x="3638550" y="5165436"/>
            <a:ext cx="171450" cy="209202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>
            <a:off x="3638550" y="5781386"/>
            <a:ext cx="171450" cy="209202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>
            <a:off x="3638550" y="3858386"/>
            <a:ext cx="171450" cy="2092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право 32"/>
          <p:cNvSpPr/>
          <p:nvPr/>
        </p:nvSpPr>
        <p:spPr>
          <a:xfrm>
            <a:off x="3619500" y="3266512"/>
            <a:ext cx="171450" cy="209202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право 34"/>
          <p:cNvSpPr/>
          <p:nvPr/>
        </p:nvSpPr>
        <p:spPr>
          <a:xfrm>
            <a:off x="3352800" y="-381000"/>
            <a:ext cx="171450" cy="2092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</a:t>
            </a:r>
            <a:endParaRPr lang="ru-RU" dirty="0"/>
          </a:p>
        </p:txBody>
      </p:sp>
      <p:sp>
        <p:nvSpPr>
          <p:cNvPr id="36" name="Стрелка вправо 35"/>
          <p:cNvSpPr/>
          <p:nvPr/>
        </p:nvSpPr>
        <p:spPr>
          <a:xfrm>
            <a:off x="3619500" y="2054789"/>
            <a:ext cx="171450" cy="20920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 вправо 36"/>
          <p:cNvSpPr/>
          <p:nvPr/>
        </p:nvSpPr>
        <p:spPr>
          <a:xfrm>
            <a:off x="3619500" y="1638377"/>
            <a:ext cx="171450" cy="209202"/>
          </a:xfrm>
          <a:prstGeom prst="rightArrow">
            <a:avLst/>
          </a:prstGeom>
          <a:solidFill>
            <a:srgbClr val="9BBB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74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6645" y="-76200"/>
            <a:ext cx="1280697" cy="9605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1700213" y="2509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1700213" y="2509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1147" y="80895"/>
            <a:ext cx="75118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РАСХОДЫ НА СЕЛЬСКОЕ ХОЗЯЙСТВО В КАЛУЖСКОЙ ОБЛАСТИ </a:t>
            </a:r>
            <a:endParaRPr lang="ru-RU" b="1" dirty="0" smtClean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В 2018-2022 гг.,</a:t>
            </a:r>
            <a:r>
              <a:rPr lang="ru-RU" sz="1400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млн. </a:t>
            </a:r>
            <a:r>
              <a:rPr lang="ru-RU" sz="1400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400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1109357"/>
              </p:ext>
            </p:extLst>
          </p:nvPr>
        </p:nvGraphicFramePr>
        <p:xfrm>
          <a:off x="152399" y="884322"/>
          <a:ext cx="8907780" cy="58587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34952"/>
                <a:gridCol w="691750"/>
                <a:gridCol w="667478"/>
                <a:gridCol w="655342"/>
                <a:gridCol w="655342"/>
                <a:gridCol w="631068"/>
                <a:gridCol w="582524"/>
                <a:gridCol w="582524"/>
                <a:gridCol w="582524"/>
                <a:gridCol w="582524"/>
                <a:gridCol w="582524"/>
                <a:gridCol w="679614"/>
                <a:gridCol w="679614"/>
              </a:tblGrid>
              <a:tr h="201611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направление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(факт)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(факт)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2020год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00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00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 </a:t>
                      </a:r>
                      <a:r>
                        <a:rPr lang="ru-RU" sz="100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2018-2022 </a:t>
                      </a:r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годы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48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endParaRPr lang="ru-RU" sz="1000" b="1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2490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животноводство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2053,6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2172,1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1394,1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48,6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1187,0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1088,5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7895,3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0319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предупреждение и ликвидация болезней животных, их лечение, защита населения от болезней, общих для человека и животных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190,3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216,6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226,7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226,7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226,7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1087,0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2134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растениеводство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1260,7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474,3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259,7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260,7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301,9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2557,3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2371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расходы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274,1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4743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поддержка малых форм хозяйствования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158,9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211,7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153,8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157,2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159,0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840,6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7590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экономически значимые программы в области молочного скотоводства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383,4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53367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устойчивое развитие сельских территорий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135,7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146,7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606,4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281,6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414,1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1584,5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6878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экономически значимые программы в области мясного скотоводства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6641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техническая и технологическая модернизация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167,9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86,0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511,3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20161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4027,3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3485,1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2866,1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2339,0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2416,0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15133,5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sp>
        <p:nvSpPr>
          <p:cNvPr id="8" name="5-конечная звезда 7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35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0" y="-1056"/>
            <a:ext cx="9144000" cy="87990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object 5"/>
          <p:cNvSpPr txBox="1">
            <a:spLocks/>
          </p:cNvSpPr>
          <p:nvPr/>
        </p:nvSpPr>
        <p:spPr>
          <a:xfrm>
            <a:off x="383921" y="184168"/>
            <a:ext cx="8376157" cy="386018"/>
          </a:xfrm>
          <a:prstGeom prst="rect">
            <a:avLst/>
          </a:prstGeom>
        </p:spPr>
        <p:txBody>
          <a:bodyPr vert="horz" wrap="square" lIns="0" tIns="1079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162050" algn="ctr"/>
            <a:r>
              <a:rPr lang="ru-RU" b="1" dirty="0" smtClean="0">
                <a:solidFill>
                  <a:schemeClr val="bg1"/>
                </a:solidFill>
              </a:rPr>
              <a:t>РАСХОДЫ В СФЕРЕ ЖКХ В 201</a:t>
            </a:r>
            <a:r>
              <a:rPr lang="en-US" b="1" dirty="0" smtClean="0">
                <a:solidFill>
                  <a:schemeClr val="bg1"/>
                </a:solidFill>
              </a:rPr>
              <a:t>8</a:t>
            </a:r>
            <a:r>
              <a:rPr lang="ru-RU" b="1" dirty="0" smtClean="0">
                <a:solidFill>
                  <a:schemeClr val="bg1"/>
                </a:solidFill>
              </a:rPr>
              <a:t>-202</a:t>
            </a:r>
            <a:r>
              <a:rPr lang="en-US" b="1" dirty="0" smtClean="0">
                <a:solidFill>
                  <a:schemeClr val="bg1"/>
                </a:solidFill>
              </a:rPr>
              <a:t>2</a:t>
            </a:r>
            <a:r>
              <a:rPr lang="ru-RU" b="1" dirty="0" smtClean="0">
                <a:solidFill>
                  <a:schemeClr val="bg1"/>
                </a:solidFill>
              </a:rPr>
              <a:t> гг., 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млн. </a:t>
            </a:r>
            <a:r>
              <a:rPr lang="ru-RU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 txBox="1"/>
          <p:nvPr/>
        </p:nvSpPr>
        <p:spPr>
          <a:xfrm>
            <a:off x="165496" y="1358657"/>
            <a:ext cx="3032949" cy="25853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2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- развитие коммунальной инфраструктуры;</a:t>
            </a:r>
          </a:p>
          <a:p>
            <a:pPr marL="12700">
              <a:buFont typeface="Arial"/>
              <a:buChar char="-"/>
              <a:tabLst>
                <a:tab pos="106045" algn="l"/>
              </a:tabLst>
            </a:pPr>
            <a:r>
              <a:rPr sz="12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капитальный ремонт жилищного фонда;</a:t>
            </a:r>
          </a:p>
          <a:p>
            <a:pPr marL="12700">
              <a:tabLst>
                <a:tab pos="106045" algn="l"/>
              </a:tabLst>
            </a:pPr>
            <a:r>
              <a:rPr lang="ru-RU" sz="1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sz="1200" b="1" dirty="0" err="1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переселение</a:t>
            </a:r>
            <a:r>
              <a:rPr sz="1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граждан из аварийного жилья;</a:t>
            </a:r>
          </a:p>
          <a:p>
            <a:pPr marL="12700" marR="1012825">
              <a:spcBef>
                <a:spcPts val="45"/>
              </a:spcBef>
              <a:buFont typeface="Arial"/>
              <a:buChar char="-"/>
              <a:tabLst>
                <a:tab pos="106045" algn="l"/>
              </a:tabLst>
            </a:pPr>
            <a:r>
              <a:rPr sz="12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капитальное строительство, ремонт и модернизация объектов ЖКХ;</a:t>
            </a:r>
          </a:p>
          <a:p>
            <a:pPr marL="12700">
              <a:buFont typeface="Arial"/>
              <a:buChar char="-"/>
              <a:tabLst>
                <a:tab pos="106045" algn="l"/>
              </a:tabLst>
            </a:pPr>
            <a:r>
              <a:rPr sz="12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благоустройство  территорий;</a:t>
            </a:r>
          </a:p>
          <a:p>
            <a:pPr marL="12700" marR="209550">
              <a:spcBef>
                <a:spcPts val="45"/>
              </a:spcBef>
              <a:buFont typeface="Arial"/>
              <a:buChar char="-"/>
              <a:tabLst>
                <a:tab pos="106045" algn="l"/>
              </a:tabLst>
            </a:pPr>
            <a:r>
              <a:rPr sz="12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энергосбережение и повышение энергетической эффективности;</a:t>
            </a:r>
          </a:p>
          <a:p>
            <a:pPr marL="12700" marR="5080">
              <a:spcBef>
                <a:spcPts val="45"/>
              </a:spcBef>
              <a:buFont typeface="Arial"/>
              <a:buChar char="-"/>
              <a:tabLst>
                <a:tab pos="106045" algn="l"/>
              </a:tabLst>
            </a:pPr>
            <a:r>
              <a:rPr sz="1200" b="1" dirty="0" err="1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стимулирование</a:t>
            </a:r>
            <a:r>
              <a:rPr sz="1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прогрессивных форм управления жилищным фондом</a:t>
            </a:r>
          </a:p>
        </p:txBody>
      </p:sp>
      <p:sp>
        <p:nvSpPr>
          <p:cNvPr id="5" name="object 23"/>
          <p:cNvSpPr/>
          <p:nvPr/>
        </p:nvSpPr>
        <p:spPr>
          <a:xfrm>
            <a:off x="165496" y="177935"/>
            <a:ext cx="835689" cy="6267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24"/>
          <p:cNvSpPr/>
          <p:nvPr/>
        </p:nvSpPr>
        <p:spPr>
          <a:xfrm>
            <a:off x="808127" y="111212"/>
            <a:ext cx="1023437" cy="7676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7"/>
          <p:cNvSpPr txBox="1"/>
          <p:nvPr/>
        </p:nvSpPr>
        <p:spPr>
          <a:xfrm>
            <a:off x="3581400" y="1516558"/>
            <a:ext cx="839196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1400" b="1" dirty="0" smtClean="0">
                <a:latin typeface="Garamond" panose="02020404030301010803" pitchFamily="18" charset="0"/>
                <a:cs typeface="Arial"/>
              </a:rPr>
              <a:t>2018</a:t>
            </a:r>
            <a:endParaRPr sz="1400" dirty="0">
              <a:latin typeface="Garamond" panose="02020404030301010803" pitchFamily="18" charset="0"/>
              <a:cs typeface="Arial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83921" y="962025"/>
            <a:ext cx="79124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поддержки жилищно-коммунального хозяйства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505200" y="3810000"/>
            <a:ext cx="662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12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РАСХОДЫ в сфере ЖКХ ЗА </a:t>
            </a:r>
            <a:r>
              <a:rPr lang="ru-RU" sz="1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en-US" sz="1200" b="1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200" b="1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1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1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годы </a:t>
            </a: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0000167"/>
              </p:ext>
            </p:extLst>
          </p:nvPr>
        </p:nvGraphicFramePr>
        <p:xfrm>
          <a:off x="228595" y="4148094"/>
          <a:ext cx="8763004" cy="2544263"/>
        </p:xfrm>
        <a:graphic>
          <a:graphicData uri="http://schemas.openxmlformats.org/drawingml/2006/table">
            <a:tbl>
              <a:tblPr/>
              <a:tblGrid>
                <a:gridCol w="1855564"/>
                <a:gridCol w="818424"/>
                <a:gridCol w="818424"/>
                <a:gridCol w="818424"/>
                <a:gridCol w="818424"/>
                <a:gridCol w="706720"/>
                <a:gridCol w="445879"/>
                <a:gridCol w="624184"/>
                <a:gridCol w="535105"/>
                <a:gridCol w="660928"/>
                <a:gridCol w="660928"/>
              </a:tblGrid>
              <a:tr h="41451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Наименование Р/ПР</a:t>
                      </a:r>
                    </a:p>
                  </a:txBody>
                  <a:tcPr marL="4842" marR="4842" marT="484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Факт 201</a:t>
                      </a:r>
                      <a:r>
                        <a:rPr lang="en-US" sz="8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8</a:t>
                      </a:r>
                      <a:endParaRPr lang="ru-RU" sz="8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4842" marR="4842" marT="484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Факт 201</a:t>
                      </a:r>
                      <a:r>
                        <a:rPr lang="en-US" sz="8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9</a:t>
                      </a:r>
                      <a:endParaRPr lang="ru-RU" sz="8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4842" marR="4842" marT="484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План 20</a:t>
                      </a:r>
                      <a:r>
                        <a:rPr lang="en-US" sz="8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</a:t>
                      </a:r>
                      <a:endParaRPr lang="ru-RU" sz="8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4842" marR="4842" marT="484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План 202</a:t>
                      </a:r>
                      <a:r>
                        <a:rPr lang="en-US" sz="8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8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endParaRPr lang="ru-RU" sz="8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4842" marR="4842" marT="484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4842" marR="4842" marT="484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ru-RU" sz="8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План 2022</a:t>
                      </a:r>
                    </a:p>
                    <a:p>
                      <a:pPr algn="ctr" fontAlgn="ctr"/>
                      <a:endParaRPr lang="ru-RU" sz="8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4842" marR="4842" marT="484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4842" marR="4842" marT="484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2757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сумма, </a:t>
                      </a:r>
                      <a:endParaRPr lang="ru-RU" sz="8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8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млн. </a:t>
                      </a:r>
                      <a:r>
                        <a:rPr lang="ru-RU" sz="8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руб.</a:t>
                      </a:r>
                      <a:endParaRPr lang="ru-RU" sz="8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4842" marR="4842" marT="484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4842" marR="4842" marT="484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сумма, </a:t>
                      </a:r>
                      <a:endParaRPr lang="ru-RU" sz="8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млн</a:t>
                      </a:r>
                      <a:r>
                        <a:rPr lang="ru-RU" sz="8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. </a:t>
                      </a:r>
                      <a:r>
                        <a:rPr lang="ru-RU" sz="8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руб.</a:t>
                      </a:r>
                      <a:endParaRPr lang="ru-RU" sz="8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4842" marR="4842" marT="484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4842" marR="4842" marT="484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сумма</a:t>
                      </a:r>
                      <a:r>
                        <a:rPr lang="ru-RU" sz="8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,</a:t>
                      </a:r>
                    </a:p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8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млн. </a:t>
                      </a:r>
                      <a:r>
                        <a:rPr lang="ru-RU" sz="8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руб.</a:t>
                      </a:r>
                      <a:endParaRPr lang="ru-RU" sz="8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4842" marR="4842" marT="484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4842" marR="4842" marT="484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сумма</a:t>
                      </a:r>
                      <a:r>
                        <a:rPr lang="ru-RU" sz="8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,</a:t>
                      </a:r>
                    </a:p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8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млн. </a:t>
                      </a:r>
                      <a:r>
                        <a:rPr lang="ru-RU" sz="8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руб.</a:t>
                      </a:r>
                      <a:endParaRPr lang="ru-RU" sz="8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4842" marR="4842" marT="484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4842" marR="4842" marT="484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сумма,</a:t>
                      </a:r>
                    </a:p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млн. руб.</a:t>
                      </a:r>
                    </a:p>
                    <a:p>
                      <a:pPr algn="ctr" fontAlgn="ctr"/>
                      <a:endParaRPr lang="ru-RU" sz="8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4842" marR="4842" marT="484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  <a:p>
                      <a:pPr algn="ctr" fontAlgn="ctr"/>
                      <a:endParaRPr lang="ru-RU" sz="8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4842" marR="4842" marT="484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3648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"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Жилищное хозяйство"</a:t>
                      </a:r>
                    </a:p>
                  </a:txBody>
                  <a:tcPr marL="4842" marR="4842" marT="484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277,2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372,5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790,6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789,2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397,9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3643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"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Коммунальное хозяйство"</a:t>
                      </a:r>
                    </a:p>
                  </a:txBody>
                  <a:tcPr marL="4842" marR="4842" marT="484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2347,3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1 756,9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1 995,7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1 113,1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1 143,9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"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Благоустройство"</a:t>
                      </a:r>
                    </a:p>
                  </a:txBody>
                  <a:tcPr marL="4842" marR="4842" marT="484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424,4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507,6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1 348,8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329,1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1 054,8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357359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" 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Другие вопросы в области жилищно-коммунального хозяйства"</a:t>
                      </a:r>
                    </a:p>
                  </a:txBody>
                  <a:tcPr marL="4842" marR="4842" marT="484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151,2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182,2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181,8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274,3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355,8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291557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ИТОГО, </a:t>
                      </a: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млн. руб.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842" marR="4842" marT="484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3200,1</a:t>
                      </a:r>
                      <a:endParaRPr lang="en-US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2 819,2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4 316,9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3 505,7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2 952,4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sp>
        <p:nvSpPr>
          <p:cNvPr id="44" name="Прямоугольник 43"/>
          <p:cNvSpPr/>
          <p:nvPr/>
        </p:nvSpPr>
        <p:spPr>
          <a:xfrm>
            <a:off x="1833749" y="5038725"/>
            <a:ext cx="152400" cy="152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1827209" y="5410200"/>
            <a:ext cx="152400" cy="152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827209" y="5810250"/>
            <a:ext cx="152400" cy="152400"/>
          </a:xfrm>
          <a:prstGeom prst="rect">
            <a:avLst/>
          </a:prstGeom>
          <a:solidFill>
            <a:srgbClr val="90B3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1827209" y="6210300"/>
            <a:ext cx="152400" cy="1524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1827209" y="645795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5-конечная звезда 63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741976702"/>
              </p:ext>
            </p:extLst>
          </p:nvPr>
        </p:nvGraphicFramePr>
        <p:xfrm>
          <a:off x="6404169" y="1732002"/>
          <a:ext cx="2661258" cy="2143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1746339787"/>
              </p:ext>
            </p:extLst>
          </p:nvPr>
        </p:nvGraphicFramePr>
        <p:xfrm>
          <a:off x="2743200" y="1732002"/>
          <a:ext cx="2661258" cy="2143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2278493491"/>
              </p:ext>
            </p:extLst>
          </p:nvPr>
        </p:nvGraphicFramePr>
        <p:xfrm>
          <a:off x="4572000" y="1547216"/>
          <a:ext cx="2661258" cy="2143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6" name="object 17"/>
          <p:cNvSpPr txBox="1"/>
          <p:nvPr/>
        </p:nvSpPr>
        <p:spPr>
          <a:xfrm>
            <a:off x="5410200" y="1509116"/>
            <a:ext cx="839196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1400" b="1" dirty="0" smtClean="0">
                <a:latin typeface="Garamond" panose="02020404030301010803" pitchFamily="18" charset="0"/>
                <a:cs typeface="Arial"/>
              </a:rPr>
              <a:t>201</a:t>
            </a:r>
            <a:r>
              <a:rPr lang="ru-RU" sz="1400" b="1" dirty="0" smtClean="0">
                <a:latin typeface="Garamond" panose="02020404030301010803" pitchFamily="18" charset="0"/>
                <a:cs typeface="Arial"/>
              </a:rPr>
              <a:t>9</a:t>
            </a:r>
            <a:endParaRPr sz="1400" dirty="0">
              <a:latin typeface="Garamond" panose="02020404030301010803" pitchFamily="18" charset="0"/>
              <a:cs typeface="Arial"/>
            </a:endParaRPr>
          </a:p>
        </p:txBody>
      </p:sp>
      <p:sp>
        <p:nvSpPr>
          <p:cNvPr id="37" name="object 17"/>
          <p:cNvSpPr txBox="1"/>
          <p:nvPr/>
        </p:nvSpPr>
        <p:spPr>
          <a:xfrm>
            <a:off x="7239000" y="1516558"/>
            <a:ext cx="839196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1400" b="1" dirty="0" smtClean="0">
                <a:latin typeface="Garamond" panose="02020404030301010803" pitchFamily="18" charset="0"/>
                <a:cs typeface="Arial"/>
              </a:rPr>
              <a:t>2020</a:t>
            </a:r>
            <a:endParaRPr sz="1400" dirty="0">
              <a:latin typeface="Garamond" panose="02020404030301010803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26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7191" y="248942"/>
            <a:ext cx="8392009" cy="648039"/>
          </a:xfrm>
          <a:prstGeom prst="rect">
            <a:avLst/>
          </a:prstGeom>
        </p:spPr>
        <p:txBody>
          <a:bodyPr vert="horz" wrap="square" lIns="0" tIns="93132" rIns="0" bIns="0" rtlCol="0">
            <a:spAutoFit/>
          </a:bodyPr>
          <a:lstStyle/>
          <a:p>
            <a:pPr marL="1258570" algn="just">
              <a:lnSpc>
                <a:spcPct val="100000"/>
              </a:lnSpc>
            </a:pPr>
            <a:r>
              <a:rPr lang="ru-RU" sz="1800" b="1" dirty="0" smtClean="0">
                <a:solidFill>
                  <a:srgbClr val="365E68"/>
                </a:solidFill>
              </a:rPr>
              <a:t>РАСХОДЫ НА СТРОИТЕЛ</a:t>
            </a:r>
            <a:r>
              <a:rPr lang="ru-RU" sz="1800" b="1" spc="-5" dirty="0" smtClean="0">
                <a:solidFill>
                  <a:srgbClr val="365E68"/>
                </a:solidFill>
              </a:rPr>
              <a:t>Ь</a:t>
            </a:r>
            <a:r>
              <a:rPr lang="ru-RU" sz="1800" b="1" dirty="0" smtClean="0">
                <a:solidFill>
                  <a:srgbClr val="365E68"/>
                </a:solidFill>
              </a:rPr>
              <a:t>СТВО, </a:t>
            </a:r>
            <a:r>
              <a:rPr lang="ru-RU" sz="1800" b="1" spc="-5" dirty="0" smtClean="0">
                <a:solidFill>
                  <a:srgbClr val="365E68"/>
                </a:solidFill>
              </a:rPr>
              <a:t> </a:t>
            </a:r>
            <a:r>
              <a:rPr lang="ru-RU" sz="1800" b="1" dirty="0" smtClean="0">
                <a:solidFill>
                  <a:srgbClr val="365E68"/>
                </a:solidFill>
              </a:rPr>
              <a:t>СОДЕРЖАНИЕ И РЕМОНТ ДОРОГ</a:t>
            </a:r>
            <a:br>
              <a:rPr lang="ru-RU" sz="1800" b="1" dirty="0" smtClean="0">
                <a:solidFill>
                  <a:srgbClr val="365E68"/>
                </a:solidFill>
              </a:rPr>
            </a:br>
            <a:r>
              <a:rPr lang="en-US" sz="1800" b="1" dirty="0" smtClean="0">
                <a:solidFill>
                  <a:srgbClr val="365E68"/>
                </a:solidFill>
              </a:rPr>
              <a:t> </a:t>
            </a:r>
            <a:r>
              <a:rPr lang="ru-RU" sz="1800" b="1" dirty="0" smtClean="0">
                <a:solidFill>
                  <a:srgbClr val="365E68"/>
                </a:solidFill>
              </a:rPr>
              <a:t>В 2018-2022 гг.,</a:t>
            </a:r>
            <a:r>
              <a:rPr lang="en-US" sz="1800" b="1" dirty="0" smtClean="0">
                <a:solidFill>
                  <a:srgbClr val="365E68"/>
                </a:solidFill>
              </a:rPr>
              <a:t> </a:t>
            </a:r>
            <a:r>
              <a:rPr lang="ru-RU" sz="1800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млн. руб</a:t>
            </a:r>
            <a:r>
              <a:rPr lang="ru-RU" sz="1800" b="1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1800" b="1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43219" y="5248690"/>
            <a:ext cx="8848381" cy="1262293"/>
            <a:chOff x="0" y="5537515"/>
            <a:chExt cx="9144001" cy="1320485"/>
          </a:xfrm>
        </p:grpSpPr>
        <p:sp>
          <p:nvSpPr>
            <p:cNvPr id="11" name="object 11"/>
            <p:cNvSpPr/>
            <p:nvPr/>
          </p:nvSpPr>
          <p:spPr>
            <a:xfrm>
              <a:off x="0" y="5537700"/>
              <a:ext cx="3479332" cy="13107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2763673" y="5537700"/>
              <a:ext cx="3480994" cy="131077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5526097" y="5537515"/>
              <a:ext cx="3617904" cy="132048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4" name="object 14"/>
          <p:cNvSpPr/>
          <p:nvPr/>
        </p:nvSpPr>
        <p:spPr>
          <a:xfrm>
            <a:off x="55696" y="346870"/>
            <a:ext cx="782990" cy="6207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608937" y="236618"/>
            <a:ext cx="1142286" cy="85673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3700630"/>
              </p:ext>
            </p:extLst>
          </p:nvPr>
        </p:nvGraphicFramePr>
        <p:xfrm>
          <a:off x="155919" y="1219200"/>
          <a:ext cx="8835681" cy="3962400"/>
        </p:xfrm>
        <a:graphic>
          <a:graphicData uri="http://schemas.openxmlformats.org/drawingml/2006/table">
            <a:tbl>
              <a:tblPr/>
              <a:tblGrid>
                <a:gridCol w="1939748"/>
                <a:gridCol w="1150746"/>
                <a:gridCol w="1529581"/>
                <a:gridCol w="1253288"/>
                <a:gridCol w="1481159"/>
                <a:gridCol w="1481159"/>
              </a:tblGrid>
              <a:tr h="914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Наименование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Факт </a:t>
                      </a:r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</a:t>
                      </a:r>
                      <a:endParaRPr lang="ru-RU" sz="12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Факт 2019</a:t>
                      </a:r>
                      <a:endParaRPr lang="ru-RU" sz="12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План </a:t>
                      </a:r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2020</a:t>
                      </a:r>
                      <a:endParaRPr lang="ru-RU" sz="12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План </a:t>
                      </a:r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</a:t>
                      </a:r>
                      <a:r>
                        <a:rPr lang="en-US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</a:t>
                      </a:r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План 2022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Строительство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3 306,7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2 749,4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554,7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450,5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490,6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Содержание и ремонт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4 116,0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4 042,5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3 531,4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236,7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Субсидии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344,7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3 030,4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1 506,4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043,0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016,0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Повышение безопасности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292,9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385,8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531,8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497,1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529,0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ВСЕГО: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7 044,6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10 281,6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6 635,4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5 522,0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272,3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sp>
        <p:nvSpPr>
          <p:cNvPr id="17" name="5-конечная звезда 1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1"/>
            <a:ext cx="9143999" cy="681902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37022" y="3978132"/>
            <a:ext cx="87782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ВСЕ РАЗДЕЛЫ ПРОГРАММЫ ПРЕДУСМАТРИВАЮТ КОМПЛЕКСНЫЙ ПОДХОД К РЕШЕНИЮ ВАЖНЕЙШЕЙ СОЦИАЛЬНОЙ ЗАДАЧИ – ФОРМИРОВАНИЮ РАВНЫХ ВОЗМОЖНОСТЕЙ ДЛЯ ИНВАЛИДОВ ВО ВСЕХ СФЕРАХ ЖИЗНИ ОБЩЕСТВА</a:t>
            </a:r>
            <a:endParaRPr lang="ru-RU" sz="1400" dirty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6"/>
            <a:ext cx="9144000" cy="1690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53152" y="394161"/>
            <a:ext cx="7862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ГОСУДАРСТВЕННАЯ ПРОГРАММА КАЛУЖСКОЙ ОБЛАСТИ «ДОСТУПНАЯ СРЕДА В КАЛУЖСКОЙ ОБЛАСТИ»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5499" y="25399"/>
            <a:ext cx="1244214" cy="1050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3538" y="1128738"/>
            <a:ext cx="877824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ПЕРЕЧЕНЬ ПРОГРАММНЫХ МЕРОПРИЯТИЙ ВКЛЮЧАЕТ В СЕБЯ ЧЕТЫРЕ ОСНОВНЫХ РАЗДЕЛА И НАПРАВЛЕН НА: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повышение уровня доступности и качества реабилитационных услуг (развитие системы реабилитации и социальной интеграции инвалидов);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повышение доступности и качества реабилитационных услуг (развитие системы реабилитации и социальной адаптации инвалидов);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информационно-методическое и кадровое обеспечение системы реабилитации и социальной интеграции инвалидов;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преодоление социальной разобщенности в обществе и формирование позитивного отношения к проблемам инвалидов и проблеме обеспечения доступной среды жизнедеятельности для инвалидов и других маломобильных групп населения.</a:t>
            </a:r>
          </a:p>
        </p:txBody>
      </p:sp>
      <p:pic>
        <p:nvPicPr>
          <p:cNvPr id="23" name="Picture 2" descr="C:\Users\Сибирякова\Desktop\Фото на ДС\Гор поликлиника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39" y="5017385"/>
            <a:ext cx="1184106" cy="1460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651" y="4986554"/>
            <a:ext cx="1283589" cy="14626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5" name="Рисунок 24" descr="D:\2019 год\Доступная среда\Паспорта доступности _ изм 2019\Малоярославец\Тактильная плитка-конус для обозначения путей движения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628" y="4986767"/>
            <a:ext cx="1293374" cy="1460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Рисунок 25" descr="D:\2019 год\Доступная среда\Паспорта доступности _ изм 2019\Малоярославец\Переносная индукционная система информирования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274" y="4986766"/>
            <a:ext cx="853448" cy="1460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738" y="4986767"/>
            <a:ext cx="1370186" cy="14076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59" y="5004829"/>
            <a:ext cx="1440384" cy="1442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1" name="5-конечная звезда 30"/>
          <p:cNvSpPr/>
          <p:nvPr/>
        </p:nvSpPr>
        <p:spPr>
          <a:xfrm>
            <a:off x="9654091" y="211435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37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95630" y="228600"/>
            <a:ext cx="8669272" cy="6293816"/>
            <a:chOff x="212833" y="64392"/>
            <a:chExt cx="9693166" cy="7037158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58100" y="64392"/>
              <a:ext cx="1347899" cy="105067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46833" y="80222"/>
              <a:ext cx="8240623" cy="1066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1400" b="1" dirty="0" smtClean="0">
                  <a:solidFill>
                    <a:schemeClr val="accent5">
                      <a:lumMod val="50000"/>
                    </a:schemeClr>
                  </a:solidFill>
                  <a:latin typeface="Arial Narrow" panose="020B0606020202030204" pitchFamily="34" charset="0"/>
                </a:rPr>
                <a:t>ПОДПРОГРАММА «ФОРМИРОВАНИЕ И СОВЕРШЕНСТВОВАНИЕ СИСТЕМЫ КОМПЛЕКСНОЙ РЕАБИЛИТАЦИИ И АБИЛИТАЦИИ ИНВАЛИДОВ, В ТОМ ЧИСЛЕ ДЕТЕЙ-ИНВАЛИДОВ, В КАЛУЖСКОЙ ОБЛАСТИ» ГОСУДАРСТВЕННОЙ ПРОГРАММЫ КАЛУЖСКОЙ ОЛАСТИ «ДОСТУПНАЯ СРЕДА В КАЛУЖСКОЙ ОБЛАСТИ»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2833" y="1370664"/>
              <a:ext cx="9509760" cy="3940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ru-RU" sz="1400" b="1" dirty="0" smtClean="0">
                  <a:solidFill>
                    <a:schemeClr val="accent5">
                      <a:lumMod val="50000"/>
                    </a:schemeClr>
                  </a:solidFill>
                  <a:latin typeface="Arial Narrow" panose="020B0606020202030204" pitchFamily="34" charset="0"/>
                </a:rPr>
                <a:t>ПЕРЕЧЕНЬ ПРОГРАММНЫХ МЕРОПРИЯТИЙ ВКЛЮЧАЕТ В СЕБЯ ЧЕТЫРЕ ОСНОВНЫХ РАЗДЕЛА И НАПРАВЛЕН НА:</a:t>
              </a:r>
            </a:p>
            <a:p>
              <a:pPr marL="285750" indent="-285750">
                <a:spcAft>
                  <a:spcPts val="1800"/>
                </a:spcAft>
                <a:buFont typeface="Arial" panose="020B0604020202020204" pitchFamily="34" charset="0"/>
                <a:buChar char="•"/>
              </a:pPr>
              <a:r>
                <a:rPr lang="ru-RU" sz="1500" dirty="0" smtClean="0">
                  <a:solidFill>
                    <a:schemeClr val="accent6">
                      <a:lumMod val="50000"/>
                    </a:schemeClr>
                  </a:solidFill>
                  <a:latin typeface="Arial Narrow" panose="020B0606020202030204" pitchFamily="34" charset="0"/>
                </a:rPr>
                <a:t>определение потребности инвалидов, в том числе детей-инвалидов, в реабилитационных и </a:t>
              </a:r>
              <a:r>
                <a:rPr lang="ru-RU" sz="1500" dirty="0" err="1" smtClean="0">
                  <a:solidFill>
                    <a:schemeClr val="accent6">
                      <a:lumMod val="50000"/>
                    </a:schemeClr>
                  </a:solidFill>
                  <a:latin typeface="Arial Narrow" panose="020B0606020202030204" pitchFamily="34" charset="0"/>
                </a:rPr>
                <a:t>абилитационных</a:t>
              </a:r>
              <a:r>
                <a:rPr lang="ru-RU" sz="1500" dirty="0" smtClean="0">
                  <a:solidFill>
                    <a:schemeClr val="accent6">
                      <a:lumMod val="50000"/>
                    </a:schemeClr>
                  </a:solidFill>
                  <a:latin typeface="Arial Narrow" panose="020B0606020202030204" pitchFamily="34" charset="0"/>
                </a:rPr>
                <a:t> услугах, услугах ранней помощи в Калужской области;</a:t>
              </a:r>
            </a:p>
            <a:p>
              <a:pPr marL="285750" indent="-285750">
                <a:spcAft>
                  <a:spcPts val="1800"/>
                </a:spcAft>
                <a:buFont typeface="Arial" panose="020B0604020202020204" pitchFamily="34" charset="0"/>
                <a:buChar char="•"/>
              </a:pPr>
              <a:r>
                <a:rPr lang="ru-RU" sz="1500" dirty="0">
                  <a:solidFill>
                    <a:schemeClr val="accent6">
                      <a:lumMod val="50000"/>
                    </a:schemeClr>
                  </a:solidFill>
                  <a:latin typeface="Arial Narrow" panose="020B0606020202030204" pitchFamily="34" charset="0"/>
                </a:rPr>
                <a:t>ф</a:t>
              </a:r>
              <a:r>
                <a:rPr lang="ru-RU" sz="1500" dirty="0" smtClean="0">
                  <a:solidFill>
                    <a:schemeClr val="accent6">
                      <a:lumMod val="50000"/>
                    </a:schemeClr>
                  </a:solidFill>
                  <a:latin typeface="Arial Narrow" panose="020B0606020202030204" pitchFamily="34" charset="0"/>
                </a:rPr>
                <a:t>ормирование условий для повышения уровня профессионального развития и занятости, включая сопровождаемое содействие занятости, инвалидов, в том числе детей-инвалидов, в Калужской области;</a:t>
              </a:r>
            </a:p>
            <a:p>
              <a:pPr marL="285750" indent="-285750">
                <a:spcAft>
                  <a:spcPts val="1800"/>
                </a:spcAft>
                <a:buFont typeface="Arial" panose="020B0604020202020204" pitchFamily="34" charset="0"/>
                <a:buChar char="•"/>
              </a:pPr>
              <a:r>
                <a:rPr lang="ru-RU" sz="1500" dirty="0" smtClean="0">
                  <a:solidFill>
                    <a:schemeClr val="accent6">
                      <a:lumMod val="50000"/>
                    </a:schemeClr>
                  </a:solidFill>
                  <a:latin typeface="Arial Narrow" panose="020B0606020202030204" pitchFamily="34" charset="0"/>
                </a:rPr>
                <a:t>формирование и поддержание в актуальном состоянии нормативной правовой и методической базы по организации системы комплексной реабилитации и </a:t>
              </a:r>
              <a:r>
                <a:rPr lang="ru-RU" sz="1500" dirty="0" err="1" smtClean="0">
                  <a:solidFill>
                    <a:schemeClr val="accent6">
                      <a:lumMod val="50000"/>
                    </a:schemeClr>
                  </a:solidFill>
                  <a:latin typeface="Arial Narrow" panose="020B0606020202030204" pitchFamily="34" charset="0"/>
                </a:rPr>
                <a:t>абилитации</a:t>
              </a:r>
              <a:r>
                <a:rPr lang="ru-RU" sz="1500" dirty="0" smtClean="0">
                  <a:solidFill>
                    <a:schemeClr val="accent6">
                      <a:lumMod val="50000"/>
                    </a:schemeClr>
                  </a:solidFill>
                  <a:latin typeface="Arial Narrow" panose="020B0606020202030204" pitchFamily="34" charset="0"/>
                </a:rPr>
                <a:t> инвалидов, в том числе детей-инвалидов, а также ранней  помощи в Калужской области;</a:t>
              </a:r>
            </a:p>
            <a:p>
              <a:pPr marL="285750" indent="-285750">
                <a:spcAft>
                  <a:spcPts val="1800"/>
                </a:spcAft>
                <a:buFont typeface="Arial" panose="020B0604020202020204" pitchFamily="34" charset="0"/>
                <a:buChar char="•"/>
              </a:pPr>
              <a:r>
                <a:rPr lang="ru-RU" sz="1500" dirty="0" smtClean="0">
                  <a:solidFill>
                    <a:schemeClr val="accent6">
                      <a:lumMod val="50000"/>
                    </a:schemeClr>
                  </a:solidFill>
                  <a:latin typeface="Arial Narrow" panose="020B0606020202030204" pitchFamily="34" charset="0"/>
                </a:rPr>
                <a:t>формирование условий для развития системы комплексной реабилитации и </a:t>
              </a:r>
              <a:r>
                <a:rPr lang="ru-RU" sz="1500" dirty="0" err="1" smtClean="0">
                  <a:solidFill>
                    <a:schemeClr val="accent6">
                      <a:lumMod val="50000"/>
                    </a:schemeClr>
                  </a:solidFill>
                  <a:latin typeface="Arial Narrow" panose="020B0606020202030204" pitchFamily="34" charset="0"/>
                </a:rPr>
                <a:t>абилитации</a:t>
              </a:r>
              <a:r>
                <a:rPr lang="ru-RU" sz="1500" dirty="0" smtClean="0">
                  <a:solidFill>
                    <a:schemeClr val="accent6">
                      <a:lumMod val="50000"/>
                    </a:schemeClr>
                  </a:solidFill>
                  <a:latin typeface="Arial Narrow" panose="020B0606020202030204" pitchFamily="34" charset="0"/>
                </a:rPr>
                <a:t> инвалидов, в том числе детей-инвалидов, а также ранней помощи в Калужской области.</a:t>
              </a:r>
            </a:p>
          </p:txBody>
        </p:sp>
        <p:pic>
          <p:nvPicPr>
            <p:cNvPr id="8" name="Picture 4" descr="http://handicapro.ru/sites/default/files/DSCN1680_resiz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832" y="5517175"/>
              <a:ext cx="2120508" cy="15620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9" name="Picture 6" descr="http://handicapro.ru/sites/default/files/img_1534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4431" y="5517179"/>
              <a:ext cx="2271236" cy="158437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10" name="Picture 10" descr="http://handicapro.ru/sites/default/files/IMG_4987_%D0%B8%D0%B7%D0%BC-%D0%B5%20%D1%80%D0%B0%D0%B7%D0%BC%D0%B5%D1%80%D0%B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7715" y="5517179"/>
              <a:ext cx="2285994" cy="156205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11" name="Picture 12" descr="http://handicapro.ru/sites/default/files/dscn9537_novyy_razmer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5976" y="5517179"/>
              <a:ext cx="2361913" cy="15620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sp>
        <p:nvSpPr>
          <p:cNvPr id="12" name="5-конечная звезда 11"/>
          <p:cNvSpPr/>
          <p:nvPr/>
        </p:nvSpPr>
        <p:spPr>
          <a:xfrm>
            <a:off x="9606920" y="73108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11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3139969304"/>
              </p:ext>
            </p:extLst>
          </p:nvPr>
        </p:nvGraphicFramePr>
        <p:xfrm>
          <a:off x="3962400" y="370192"/>
          <a:ext cx="4370531" cy="3067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object 13"/>
          <p:cNvSpPr/>
          <p:nvPr/>
        </p:nvSpPr>
        <p:spPr>
          <a:xfrm>
            <a:off x="60177" y="3200400"/>
            <a:ext cx="2895599" cy="3657599"/>
          </a:xfrm>
          <a:custGeom>
            <a:avLst/>
            <a:gdLst/>
            <a:ahLst/>
            <a:cxnLst/>
            <a:rect l="l" t="t" r="r" b="b"/>
            <a:pathLst>
              <a:path w="3571875" h="1825625">
                <a:moveTo>
                  <a:pt x="0" y="1825625"/>
                </a:moveTo>
                <a:lnTo>
                  <a:pt x="3571875" y="1825625"/>
                </a:lnTo>
                <a:lnTo>
                  <a:pt x="3571875" y="0"/>
                </a:lnTo>
                <a:lnTo>
                  <a:pt x="0" y="0"/>
                </a:lnTo>
                <a:lnTo>
                  <a:pt x="0" y="1825625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0" y="864177"/>
            <a:ext cx="2895600" cy="23362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85673" y="228600"/>
            <a:ext cx="7236078" cy="603144"/>
          </a:xfrm>
          <a:prstGeom prst="rect">
            <a:avLst/>
          </a:prstGeom>
        </p:spPr>
        <p:txBody>
          <a:bodyPr vert="horz" wrap="square" lIns="0" tIns="48671" rIns="0" bIns="0" rtlCol="0">
            <a:spAutoFit/>
          </a:bodyPr>
          <a:lstStyle/>
          <a:p>
            <a:pPr marL="361950" algn="ctr">
              <a:lnSpc>
                <a:spcPct val="100000"/>
              </a:lnSpc>
            </a:pPr>
            <a:r>
              <a:rPr lang="ru-RU" sz="1800" b="1" dirty="0" smtClean="0">
                <a:solidFill>
                  <a:srgbClr val="365E68"/>
                </a:solidFill>
                <a:latin typeface="Arial"/>
                <a:cs typeface="Arial"/>
              </a:rPr>
              <a:t>РАСХОДЫ НА МЕРОПРИЯТИЯ ПО ОХРАНЕ ОКРУЖАЮЩЕЙ СРЕДЫ В 2018-2022 гг.</a:t>
            </a:r>
            <a:endParaRPr lang="ru-RU" sz="1800" b="1" dirty="0">
              <a:solidFill>
                <a:srgbClr val="365E68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-170522" y="0"/>
            <a:ext cx="1299935" cy="96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 txBox="1"/>
          <p:nvPr/>
        </p:nvSpPr>
        <p:spPr>
          <a:xfrm>
            <a:off x="3200400" y="1182509"/>
            <a:ext cx="16764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16,8 </a:t>
            </a:r>
            <a:r>
              <a:rPr sz="1000" b="1" dirty="0" err="1" smtClean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sz="1000" b="1" dirty="0">
                <a:latin typeface="Times New Roman" pitchFamily="18" charset="0"/>
                <a:cs typeface="Times New Roman" pitchFamily="18" charset="0"/>
              </a:rPr>
              <a:t>. рублей</a:t>
            </a:r>
            <a:r>
              <a:rPr sz="1000" b="1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000" b="1" dirty="0">
                <a:latin typeface="Times New Roman" pitchFamily="18" charset="0"/>
                <a:cs typeface="Times New Roman" pitchFamily="18" charset="0"/>
              </a:rPr>
              <a:t>- другие вопросы</a:t>
            </a:r>
            <a:r>
              <a:rPr sz="1000" b="1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000" b="1" dirty="0">
                <a:latin typeface="Times New Roman" pitchFamily="18" charset="0"/>
                <a:cs typeface="Times New Roman" pitchFamily="18" charset="0"/>
              </a:rPr>
              <a:t>в области</a:t>
            </a:r>
            <a:r>
              <a:rPr sz="1000" b="1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000" b="1" dirty="0">
                <a:latin typeface="Times New Roman" pitchFamily="18" charset="0"/>
                <a:cs typeface="Times New Roman" pitchFamily="18" charset="0"/>
              </a:rPr>
              <a:t>охраны  окружающей среды</a:t>
            </a:r>
            <a:endParaRPr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765527" y="2984212"/>
            <a:ext cx="52308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ru-RU" sz="1600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Расходы на мероприятия по </a:t>
            </a:r>
            <a:r>
              <a:rPr lang="ru-RU" sz="1600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охране</a:t>
            </a:r>
            <a:r>
              <a:rPr lang="en-US" sz="1600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окружающей </a:t>
            </a:r>
            <a:r>
              <a:rPr lang="ru-RU" sz="1600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среды в </a:t>
            </a:r>
            <a:r>
              <a:rPr lang="ru-RU" sz="1600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2018-20</a:t>
            </a:r>
            <a:r>
              <a:rPr lang="en-US" sz="1600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600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600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гг. </a:t>
            </a:r>
            <a:endParaRPr lang="ru-RU" sz="1600" b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14089" y="3593902"/>
            <a:ext cx="258777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D1E3E7"/>
                </a:solidFill>
                <a:latin typeface="Times New Roman" pitchFamily="18" charset="0"/>
                <a:cs typeface="Times New Roman" pitchFamily="18" charset="0"/>
              </a:rPr>
              <a:t>Повышение</a:t>
            </a:r>
            <a:r>
              <a:rPr lang="en-US" sz="1600" b="1" dirty="0" smtClean="0">
                <a:solidFill>
                  <a:srgbClr val="D1E3E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D1E3E7"/>
                </a:solidFill>
                <a:latin typeface="Times New Roman" pitchFamily="18" charset="0"/>
                <a:cs typeface="Times New Roman" pitchFamily="18" charset="0"/>
              </a:rPr>
              <a:t>уровня</a:t>
            </a:r>
            <a:r>
              <a:rPr lang="en-US" sz="1600" b="1" dirty="0" smtClean="0">
                <a:solidFill>
                  <a:srgbClr val="D1E3E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D1E3E7"/>
                </a:solidFill>
                <a:latin typeface="Times New Roman" pitchFamily="18" charset="0"/>
                <a:cs typeface="Times New Roman" pitchFamily="18" charset="0"/>
              </a:rPr>
              <a:t>экологической</a:t>
            </a:r>
            <a:r>
              <a:rPr lang="en-US" sz="1600" b="1" dirty="0" smtClean="0">
                <a:solidFill>
                  <a:srgbClr val="D1E3E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D1E3E7"/>
                </a:solidFill>
                <a:latin typeface="Times New Roman" pitchFamily="18" charset="0"/>
                <a:cs typeface="Times New Roman" pitchFamily="18" charset="0"/>
              </a:rPr>
              <a:t>безопасности</a:t>
            </a:r>
            <a:r>
              <a:rPr lang="en-US" sz="1600" b="1" dirty="0" smtClean="0">
                <a:solidFill>
                  <a:srgbClr val="D1E3E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D1E3E7"/>
                </a:solidFill>
                <a:latin typeface="Times New Roman" pitchFamily="18" charset="0"/>
                <a:cs typeface="Times New Roman" pitchFamily="18" charset="0"/>
              </a:rPr>
              <a:t>и сохранение природных систем осуществляется в рамках</a:t>
            </a:r>
          </a:p>
          <a:p>
            <a:r>
              <a:rPr lang="ru-RU" sz="1600" b="1" dirty="0" smtClean="0">
                <a:solidFill>
                  <a:srgbClr val="D1E3E7"/>
                </a:solidFill>
                <a:latin typeface="Times New Roman" pitchFamily="18" charset="0"/>
                <a:cs typeface="Times New Roman" pitchFamily="18" charset="0"/>
              </a:rPr>
              <a:t>Государственной программы Калужской области «Охрана окружающей среды в Калужской области» </a:t>
            </a:r>
            <a:endParaRPr lang="ru-RU" sz="1600" dirty="0">
              <a:solidFill>
                <a:srgbClr val="D1E3E7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239000" y="2276326"/>
            <a:ext cx="2133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119,0 млн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. рублей - охрана объектов растительного и животного мира и среды их обитания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4426129"/>
              </p:ext>
            </p:extLst>
          </p:nvPr>
        </p:nvGraphicFramePr>
        <p:xfrm>
          <a:off x="2971800" y="3568987"/>
          <a:ext cx="6079110" cy="2683987"/>
        </p:xfrm>
        <a:graphic>
          <a:graphicData uri="http://schemas.openxmlformats.org/drawingml/2006/table">
            <a:tbl>
              <a:tblPr/>
              <a:tblGrid>
                <a:gridCol w="1005301"/>
                <a:gridCol w="744152"/>
                <a:gridCol w="374913"/>
                <a:gridCol w="659124"/>
                <a:gridCol w="366180"/>
                <a:gridCol w="805596"/>
                <a:gridCol w="388134"/>
                <a:gridCol w="637170"/>
                <a:gridCol w="366180"/>
                <a:gridCol w="444450"/>
                <a:gridCol w="287910"/>
              </a:tblGrid>
              <a:tr h="26560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Наименование Р/ПР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0600 "Охрана окружающей среды"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845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Факт 2018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Факт 2019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План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2020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План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2021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План 2022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3538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сумма,       млн. </a:t>
                      </a:r>
                      <a:r>
                        <a:rPr lang="ru-RU" sz="1000" b="1" i="0" u="none" strike="noStrike" dirty="0" err="1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руб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сумма,       млн. </a:t>
                      </a:r>
                      <a:r>
                        <a:rPr lang="ru-RU" sz="1000" b="1" i="0" u="none" strike="noStrike" dirty="0" err="1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руб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сумма,       млн. </a:t>
                      </a:r>
                      <a:r>
                        <a:rPr lang="ru-RU" sz="1000" b="1" i="0" u="none" strike="noStrike" dirty="0" err="1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руб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сумма,       млн. </a:t>
                      </a:r>
                      <a:r>
                        <a:rPr lang="ru-RU" sz="1000" b="1" i="0" u="none" strike="noStrike" dirty="0" err="1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руб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сумма,       млн. </a:t>
                      </a:r>
                      <a:r>
                        <a:rPr lang="ru-RU" sz="1000" b="1" i="0" u="none" strike="noStrike" dirty="0" err="1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руб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5447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0603 "Охрана объектов растительного и животного мира и среды их обитания"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119,0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5304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0605 "Другие вопросы в области охраны окружающей среды"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3250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ИТОГО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, </a:t>
                      </a:r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млн. рублей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776" marR="5776" marT="577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42,6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50,9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135,8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123,3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123,6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sp>
        <p:nvSpPr>
          <p:cNvPr id="19" name="5-конечная звезда 18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ermolenko\Desktop\бюджет обложка(NEW)-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2400" y="1447800"/>
            <a:ext cx="88392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Источники финансирования 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  <a:hlinkClick r:id="rId3" tooltip="Переход на дефицит бюджета"/>
              </a:rPr>
              <a:t>дефицита бюджета</a:t>
            </a: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Средства, привлекаемые в бюджет для покрытия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3" tooltip="Переход"/>
              </a:rPr>
              <a:t>дефицита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(кредиты банков, кредиты от других уровней бюджетов, кредиты финансовых международных организаций, ценные бумаги, иные источники).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Казенное учреждение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Государственное (муниципальное) учреждение, финансовое обеспечение деятельности которого осуществляется за счет средств соответствующего бюджета на основании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4" tooltip="Переход на бюджетную смету"/>
              </a:rPr>
              <a:t>бюджетной сметы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Лимиты 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  <a:hlinkClick r:id="rId5" tooltip="Переход на бюджетное обязательство"/>
              </a:rPr>
              <a:t>бюджетных обязательств</a:t>
            </a: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Объем прав (в денежном выражении) по принятию и исполнению казенным учреждением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5" tooltip="Переход на бюджетное обязательство"/>
              </a:rPr>
              <a:t>бюджетных обязательств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в текущем финансовом году и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6" tooltip="Переход на переход на плановый период"/>
              </a:rPr>
              <a:t>плановом периоде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Межбюджетные отношения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Взаимоотношения между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7" tooltip="Переход на публично-правовое образование"/>
              </a:rPr>
              <a:t>публично-прав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овыми образованиями по вопросам осуществления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8" tooltip="Переход на бюджетный процесс"/>
              </a:rPr>
              <a:t>бюджетного процесса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Межбюджетные трансферты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Средства, предоставляемые одним бюджетом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9" tooltip="Переход на Бюджетную систему"/>
              </a:rPr>
              <a:t>бюджетной системы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РФ другому бюджету.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484476" y="220718"/>
            <a:ext cx="8401412" cy="1093804"/>
            <a:chOff x="484476" y="220718"/>
            <a:chExt cx="8401412" cy="1093804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1799288" y="539234"/>
              <a:ext cx="70866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 smtClean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ГЛОССАРИЙ</a:t>
              </a:r>
              <a:endParaRPr lang="ru-RU" sz="8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Овал 16"/>
            <p:cNvSpPr/>
            <p:nvPr/>
          </p:nvSpPr>
          <p:spPr>
            <a:xfrm>
              <a:off x="484476" y="220718"/>
              <a:ext cx="1093806" cy="1093804"/>
            </a:xfrm>
            <a:prstGeom prst="ellipse">
              <a:avLst/>
            </a:prstGeom>
            <a:solidFill>
              <a:srgbClr val="C5CA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Picture 2" descr="C:\Users\ermolenko\Desktop\Безымянный-1-01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469" y="337778"/>
              <a:ext cx="1100288" cy="772244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Стрелка вправо 8">
            <a:hlinkClick r:id="rId11" action="ppaction://hlinksldjump"/>
          </p:cNvPr>
          <p:cNvSpPr/>
          <p:nvPr/>
        </p:nvSpPr>
        <p:spPr>
          <a:xfrm rot="10800000">
            <a:off x="8678212" y="546732"/>
            <a:ext cx="313388" cy="36806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5-конечная звезда 10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88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282563" y="407362"/>
            <a:ext cx="1241437" cy="5758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1975044" y="1295400"/>
            <a:ext cx="5105400" cy="1350178"/>
            <a:chOff x="3768523" y="1694121"/>
            <a:chExt cx="2937878" cy="831872"/>
          </a:xfrm>
        </p:grpSpPr>
        <p:sp>
          <p:nvSpPr>
            <p:cNvPr id="50" name="object 7"/>
            <p:cNvSpPr/>
            <p:nvPr/>
          </p:nvSpPr>
          <p:spPr>
            <a:xfrm>
              <a:off x="3768523" y="1694779"/>
              <a:ext cx="831214" cy="83121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object 8"/>
            <p:cNvSpPr/>
            <p:nvPr/>
          </p:nvSpPr>
          <p:spPr>
            <a:xfrm>
              <a:off x="4818313" y="1694121"/>
              <a:ext cx="831214" cy="83121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object 9"/>
            <p:cNvSpPr/>
            <p:nvPr/>
          </p:nvSpPr>
          <p:spPr>
            <a:xfrm>
              <a:off x="5875187" y="1694779"/>
              <a:ext cx="831214" cy="83121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1524000" y="219546"/>
            <a:ext cx="7086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РАСХОДЫ НА РАЗВИТИЕ ИНФОРМАЦИОННОГО ОБЩЕСТВА И ПОВЫШЕНИЕ КАЧЕСТВА ГОСУДАРСТВЕННЫХ И МУНИЦИПАЛЬНЫХ УСЛУГ В 2018-2022 гг., </a:t>
            </a:r>
            <a:r>
              <a:rPr lang="ru-RU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млн. </a:t>
            </a:r>
            <a:r>
              <a:rPr lang="ru-RU" i="1" dirty="0" err="1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2390228"/>
              </p:ext>
            </p:extLst>
          </p:nvPr>
        </p:nvGraphicFramePr>
        <p:xfrm>
          <a:off x="225151" y="3276600"/>
          <a:ext cx="8754352" cy="33554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79637"/>
                <a:gridCol w="762000"/>
                <a:gridCol w="838200"/>
                <a:gridCol w="533400"/>
                <a:gridCol w="685800"/>
                <a:gridCol w="685800"/>
                <a:gridCol w="609600"/>
                <a:gridCol w="762000"/>
                <a:gridCol w="609600"/>
                <a:gridCol w="645024"/>
                <a:gridCol w="543291"/>
              </a:tblGrid>
              <a:tr h="21617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 </a:t>
                      </a:r>
                      <a:r>
                        <a:rPr lang="ru-RU" sz="100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 </a:t>
                      </a:r>
                      <a:r>
                        <a:rPr lang="ru-RU" sz="100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</a:t>
                      </a:r>
                      <a:r>
                        <a:rPr lang="ru-RU" sz="100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</a:t>
                      </a:r>
                      <a:r>
                        <a:rPr lang="ru-RU" sz="100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00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00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</a:t>
                      </a:r>
                      <a:r>
                        <a:rPr lang="ru-RU" sz="100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22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сумма,       млн. руб</a:t>
                      </a:r>
                      <a:endParaRPr lang="ru-RU" sz="1000" b="1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сумма,       млн. руб</a:t>
                      </a:r>
                      <a:endParaRPr lang="ru-RU" sz="1000" b="1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000" b="1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сумма,       млн. руб</a:t>
                      </a:r>
                      <a:endParaRPr lang="ru-RU" sz="1000" b="1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сумма,       млн. </a:t>
                      </a:r>
                      <a:r>
                        <a:rPr lang="ru-RU" sz="1000" u="none" strike="noStrike" dirty="0" err="1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сумма,       млн. </a:t>
                      </a:r>
                      <a:r>
                        <a:rPr lang="ru-RU" sz="1000" u="none" strike="noStrike" dirty="0" err="1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5009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информационного общества и формирование электронного правительства в Калужской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453,1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357,1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357,5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357,5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9BBB59"/>
                    </a:solidFill>
                  </a:tcPr>
                </a:tc>
              </a:tr>
              <a:tr h="7322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Повышение эффективности использования информационно-коммуникационных технологий, а также результатов космической деятельности на территории Калужской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DEE7D1"/>
                    </a:solidFill>
                  </a:tcPr>
                </a:tc>
              </a:tr>
              <a:tr h="11830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сети</a:t>
                      </a:r>
                      <a:r>
                        <a:rPr lang="ru-RU" sz="10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многофункциональных </a:t>
                      </a:r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центров предоставления государственных и муниципальных услуг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320,7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301,1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330,1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312,8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310,7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9BBB59"/>
                    </a:solidFill>
                  </a:tcPr>
                </a:tc>
              </a:tr>
              <a:tr h="2147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ИТОГО, млн. рублей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650,7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824,3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759,1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742,2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736,2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sp>
        <p:nvSpPr>
          <p:cNvPr id="10" name="5-конечная звезда 9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6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81370" y="2014398"/>
            <a:ext cx="7112849" cy="11673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37717" y="2212519"/>
            <a:ext cx="3197031" cy="8397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68874" y="2034211"/>
            <a:ext cx="6937850" cy="10820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FFC000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92245" y="2413421"/>
            <a:ext cx="277241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dirty="0">
                <a:solidFill>
                  <a:srgbClr val="FFC000"/>
                </a:solidFill>
                <a:latin typeface="Times New Roman"/>
                <a:cs typeface="Times New Roman"/>
              </a:rPr>
              <a:t>Внутренний (в рублях)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9240" y="2427622"/>
            <a:ext cx="1385570" cy="501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700" dirty="0">
                <a:solidFill>
                  <a:srgbClr val="404040"/>
                </a:solidFill>
                <a:latin typeface="Times New Roman"/>
                <a:cs typeface="Times New Roman"/>
              </a:rPr>
              <a:t>По</a:t>
            </a:r>
            <a:r>
              <a:rPr sz="1700" spc="-20" dirty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404040"/>
                </a:solidFill>
                <a:latin typeface="Times New Roman"/>
                <a:cs typeface="Times New Roman"/>
              </a:rPr>
              <a:t>ис</a:t>
            </a:r>
            <a:r>
              <a:rPr sz="1700" spc="-30" dirty="0">
                <a:solidFill>
                  <a:srgbClr val="404040"/>
                </a:solidFill>
                <a:latin typeface="Times New Roman"/>
                <a:cs typeface="Times New Roman"/>
              </a:rPr>
              <a:t>т</a:t>
            </a:r>
            <a:r>
              <a:rPr sz="1700" spc="-50" dirty="0">
                <a:solidFill>
                  <a:srgbClr val="404040"/>
                </a:solidFill>
                <a:latin typeface="Times New Roman"/>
                <a:cs typeface="Times New Roman"/>
              </a:rPr>
              <a:t>о</a:t>
            </a:r>
            <a:r>
              <a:rPr sz="1700" spc="-10" dirty="0">
                <a:solidFill>
                  <a:srgbClr val="404040"/>
                </a:solidFill>
                <a:latin typeface="Times New Roman"/>
                <a:cs typeface="Times New Roman"/>
              </a:rPr>
              <a:t>ч</a:t>
            </a:r>
            <a:r>
              <a:rPr sz="1700" dirty="0">
                <a:solidFill>
                  <a:srgbClr val="404040"/>
                </a:solidFill>
                <a:latin typeface="Times New Roman"/>
                <a:cs typeface="Times New Roman"/>
              </a:rPr>
              <a:t>ни</a:t>
            </a:r>
            <a:r>
              <a:rPr sz="1700" spc="-25" dirty="0">
                <a:solidFill>
                  <a:srgbClr val="404040"/>
                </a:solidFill>
                <a:latin typeface="Times New Roman"/>
                <a:cs typeface="Times New Roman"/>
              </a:rPr>
              <a:t>к</a:t>
            </a:r>
            <a:r>
              <a:rPr sz="1700" dirty="0">
                <a:solidFill>
                  <a:srgbClr val="404040"/>
                </a:solidFill>
                <a:latin typeface="Times New Roman"/>
                <a:cs typeface="Times New Roman"/>
              </a:rPr>
              <a:t>у заимст</a:t>
            </a:r>
            <a:r>
              <a:rPr sz="1700" spc="-15" dirty="0">
                <a:solidFill>
                  <a:srgbClr val="404040"/>
                </a:solidFill>
                <a:latin typeface="Times New Roman"/>
                <a:cs typeface="Times New Roman"/>
              </a:rPr>
              <a:t>в</a:t>
            </a:r>
            <a:r>
              <a:rPr sz="1700" dirty="0">
                <a:solidFill>
                  <a:srgbClr val="404040"/>
                </a:solidFill>
                <a:latin typeface="Times New Roman"/>
                <a:cs typeface="Times New Roman"/>
              </a:rPr>
              <a:t>о</a:t>
            </a:r>
            <a:r>
              <a:rPr sz="1700" spc="-25" dirty="0">
                <a:solidFill>
                  <a:srgbClr val="404040"/>
                </a:solidFill>
                <a:latin typeface="Times New Roman"/>
                <a:cs typeface="Times New Roman"/>
              </a:rPr>
              <a:t>в</a:t>
            </a:r>
            <a:r>
              <a:rPr sz="1700" dirty="0">
                <a:solidFill>
                  <a:srgbClr val="404040"/>
                </a:solidFill>
                <a:latin typeface="Times New Roman"/>
                <a:cs typeface="Times New Roman"/>
              </a:rPr>
              <a:t>ания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6860" y="4762042"/>
            <a:ext cx="865505" cy="242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dirty="0">
                <a:solidFill>
                  <a:srgbClr val="404040"/>
                </a:solidFill>
                <a:latin typeface="Times New Roman"/>
                <a:cs typeface="Times New Roman"/>
              </a:rPr>
              <a:t>По</a:t>
            </a:r>
            <a:r>
              <a:rPr sz="1700" spc="-15" dirty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404040"/>
                </a:solidFill>
                <a:latin typeface="Times New Roman"/>
                <a:cs typeface="Times New Roman"/>
              </a:rPr>
              <a:t>сро</a:t>
            </a:r>
            <a:r>
              <a:rPr sz="1700" spc="-30" dirty="0">
                <a:solidFill>
                  <a:srgbClr val="404040"/>
                </a:solidFill>
                <a:latin typeface="Times New Roman"/>
                <a:cs typeface="Times New Roman"/>
              </a:rPr>
              <a:t>к</a:t>
            </a:r>
            <a:r>
              <a:rPr sz="1700" dirty="0">
                <a:solidFill>
                  <a:srgbClr val="404040"/>
                </a:solidFill>
                <a:latin typeface="Times New Roman"/>
                <a:cs typeface="Times New Roman"/>
              </a:rPr>
              <a:t>у</a:t>
            </a:r>
            <a:endParaRPr sz="17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15088" y="4395381"/>
            <a:ext cx="2234183" cy="10896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91872" y="4553877"/>
            <a:ext cx="1993392" cy="8397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57760" y="4415193"/>
            <a:ext cx="2148840" cy="1004316"/>
          </a:xfrm>
          <a:prstGeom prst="rect">
            <a:avLst/>
          </a:pr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059635" y="4668124"/>
            <a:ext cx="154559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9079" marR="5080" indent="-247015">
              <a:lnSpc>
                <a:spcPct val="100000"/>
              </a:lnSpc>
            </a:pPr>
            <a:r>
              <a:rPr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Кр</a:t>
            </a:r>
            <a:r>
              <a:rPr sz="1800" spc="-45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а</a:t>
            </a:r>
            <a:r>
              <a:rPr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т</a:t>
            </a:r>
            <a:r>
              <a:rPr sz="1800" spc="-9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к</a:t>
            </a:r>
            <a:r>
              <a:rPr sz="1800" spc="45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о</a:t>
            </a:r>
            <a:r>
              <a:rPr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ср</a:t>
            </a:r>
            <a:r>
              <a:rPr sz="1800" spc="-45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о</a:t>
            </a:r>
            <a:r>
              <a:rPr sz="1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ч</a:t>
            </a:r>
            <a:r>
              <a:rPr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ный (до 1 </a:t>
            </a:r>
            <a:r>
              <a:rPr sz="1800" spc="-45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г</a:t>
            </a:r>
            <a:r>
              <a:rPr sz="1800" spc="-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о</a:t>
            </a:r>
            <a:r>
              <a:rPr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да)</a:t>
            </a:r>
            <a:endParaRPr sz="180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002613" y="4392333"/>
            <a:ext cx="2436876" cy="10698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159584" y="4404525"/>
            <a:ext cx="2177795" cy="11140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45285" y="4412145"/>
            <a:ext cx="2351531" cy="984504"/>
          </a:xfrm>
          <a:prstGeom prst="rect">
            <a:avLst/>
          </a:pr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328236" y="4518518"/>
            <a:ext cx="1786255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indent="1270" algn="ctr">
              <a:lnSpc>
                <a:spcPct val="100000"/>
              </a:lnSpc>
            </a:pPr>
            <a:r>
              <a:rPr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Ср</a:t>
            </a:r>
            <a:r>
              <a:rPr sz="1800" spc="-2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е</a:t>
            </a:r>
            <a:r>
              <a:rPr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д</a:t>
            </a:r>
            <a:r>
              <a:rPr sz="1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н</a:t>
            </a:r>
            <a:r>
              <a:rPr sz="1800" spc="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е</a:t>
            </a:r>
            <a:r>
              <a:rPr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ср</a:t>
            </a:r>
            <a:r>
              <a:rPr sz="1800" spc="-45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о</a:t>
            </a:r>
            <a:r>
              <a:rPr sz="1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ч</a:t>
            </a:r>
            <a:r>
              <a:rPr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ный (</a:t>
            </a:r>
            <a:r>
              <a:rPr sz="1800" spc="-25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о</a:t>
            </a:r>
            <a:r>
              <a:rPr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т 1 </a:t>
            </a:r>
            <a:r>
              <a:rPr sz="1800" spc="-45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г</a:t>
            </a:r>
            <a:r>
              <a:rPr sz="1800" spc="-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о</a:t>
            </a:r>
            <a:r>
              <a:rPr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да</a:t>
            </a:r>
            <a:r>
              <a:rPr sz="1800" spc="-2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до 5 лет вкл</a:t>
            </a:r>
            <a:r>
              <a:rPr sz="1800" spc="-75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ю</a:t>
            </a:r>
            <a:r>
              <a:rPr sz="1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ч</a:t>
            </a:r>
            <a:r>
              <a:rPr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итель</a:t>
            </a:r>
            <a:r>
              <a:rPr sz="1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н</a:t>
            </a:r>
            <a:r>
              <a:rPr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о)</a:t>
            </a:r>
            <a:endParaRPr sz="180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527880" y="4375569"/>
            <a:ext cx="2212848" cy="10972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721428" y="4401477"/>
            <a:ext cx="1862327" cy="11140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570553" y="4395381"/>
            <a:ext cx="2127504" cy="1011935"/>
          </a:xfrm>
          <a:prstGeom prst="rect">
            <a:avLst/>
          </a:pr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890092" y="4515089"/>
            <a:ext cx="1489710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9685" algn="just">
              <a:lnSpc>
                <a:spcPct val="100000"/>
              </a:lnSpc>
            </a:pPr>
            <a:r>
              <a:rPr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Д</a:t>
            </a:r>
            <a:r>
              <a:rPr sz="1800" spc="-3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о</a:t>
            </a:r>
            <a:r>
              <a:rPr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л</a:t>
            </a:r>
            <a:r>
              <a:rPr sz="1800" spc="-4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г</a:t>
            </a:r>
            <a:r>
              <a:rPr sz="1800" spc="45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о</a:t>
            </a:r>
            <a:r>
              <a:rPr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ср</a:t>
            </a:r>
            <a:r>
              <a:rPr sz="1800" spc="-45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о</a:t>
            </a:r>
            <a:r>
              <a:rPr sz="1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ч</a:t>
            </a:r>
            <a:r>
              <a:rPr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ный (</a:t>
            </a:r>
            <a:r>
              <a:rPr sz="1800" spc="-3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о</a:t>
            </a:r>
            <a:r>
              <a:rPr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т 5 до</a:t>
            </a:r>
            <a:r>
              <a:rPr sz="1800" spc="-15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30 л</a:t>
            </a:r>
            <a:r>
              <a:rPr sz="1800" spc="5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е</a:t>
            </a:r>
            <a:r>
              <a:rPr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т вкл</a:t>
            </a:r>
            <a:r>
              <a:rPr sz="1800" spc="-75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ю</a:t>
            </a:r>
            <a:r>
              <a:rPr sz="1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ч</a:t>
            </a:r>
            <a:r>
              <a:rPr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ит</a:t>
            </a:r>
            <a:r>
              <a:rPr sz="1800" spc="5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е</a:t>
            </a:r>
            <a:r>
              <a:rPr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ль</a:t>
            </a:r>
            <a:r>
              <a:rPr sz="1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н</a:t>
            </a:r>
            <a:r>
              <a:rPr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о)</a:t>
            </a:r>
            <a:endParaRPr sz="180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69227" y="3355380"/>
            <a:ext cx="1202055" cy="760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700" dirty="0">
                <a:solidFill>
                  <a:srgbClr val="404040"/>
                </a:solidFill>
                <a:latin typeface="Times New Roman"/>
                <a:cs typeface="Times New Roman"/>
              </a:rPr>
              <a:t>По</a:t>
            </a:r>
            <a:r>
              <a:rPr sz="1700" spc="-15" dirty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404040"/>
                </a:solidFill>
                <a:latin typeface="Times New Roman"/>
                <a:cs typeface="Times New Roman"/>
              </a:rPr>
              <a:t>видам д</a:t>
            </a:r>
            <a:r>
              <a:rPr sz="1700" spc="-30" dirty="0">
                <a:solidFill>
                  <a:srgbClr val="404040"/>
                </a:solidFill>
                <a:latin typeface="Times New Roman"/>
                <a:cs typeface="Times New Roman"/>
              </a:rPr>
              <a:t>о</a:t>
            </a:r>
            <a:r>
              <a:rPr sz="1700" dirty="0">
                <a:solidFill>
                  <a:srgbClr val="404040"/>
                </a:solidFill>
                <a:latin typeface="Times New Roman"/>
                <a:cs typeface="Times New Roman"/>
              </a:rPr>
              <a:t>л</a:t>
            </a:r>
            <a:r>
              <a:rPr sz="1700" spc="-50" dirty="0">
                <a:solidFill>
                  <a:srgbClr val="404040"/>
                </a:solidFill>
                <a:latin typeface="Times New Roman"/>
                <a:cs typeface="Times New Roman"/>
              </a:rPr>
              <a:t>г</a:t>
            </a:r>
            <a:r>
              <a:rPr sz="1700" dirty="0">
                <a:solidFill>
                  <a:srgbClr val="404040"/>
                </a:solidFill>
                <a:latin typeface="Times New Roman"/>
                <a:cs typeface="Times New Roman"/>
              </a:rPr>
              <a:t>ов</a:t>
            </a:r>
            <a:r>
              <a:rPr sz="1700" spc="-10" dirty="0">
                <a:solidFill>
                  <a:srgbClr val="404040"/>
                </a:solidFill>
                <a:latin typeface="Times New Roman"/>
                <a:cs typeface="Times New Roman"/>
              </a:rPr>
              <a:t>ы</a:t>
            </a:r>
            <a:r>
              <a:rPr sz="1700" dirty="0">
                <a:solidFill>
                  <a:srgbClr val="404040"/>
                </a:solidFill>
                <a:latin typeface="Times New Roman"/>
                <a:cs typeface="Times New Roman"/>
              </a:rPr>
              <a:t>х о</a:t>
            </a:r>
            <a:r>
              <a:rPr sz="1700" spc="-55" dirty="0">
                <a:solidFill>
                  <a:srgbClr val="404040"/>
                </a:solidFill>
                <a:latin typeface="Times New Roman"/>
                <a:cs typeface="Times New Roman"/>
              </a:rPr>
              <a:t>б</a:t>
            </a:r>
            <a:r>
              <a:rPr sz="1700" dirty="0">
                <a:solidFill>
                  <a:srgbClr val="404040"/>
                </a:solidFill>
                <a:latin typeface="Times New Roman"/>
                <a:cs typeface="Times New Roman"/>
              </a:rPr>
              <a:t>яз</a:t>
            </a:r>
            <a:r>
              <a:rPr sz="1700" spc="-55" dirty="0">
                <a:solidFill>
                  <a:srgbClr val="404040"/>
                </a:solidFill>
                <a:latin typeface="Times New Roman"/>
                <a:cs typeface="Times New Roman"/>
              </a:rPr>
              <a:t>а</a:t>
            </a:r>
            <a:r>
              <a:rPr sz="1700" dirty="0">
                <a:solidFill>
                  <a:srgbClr val="404040"/>
                </a:solidFill>
                <a:latin typeface="Times New Roman"/>
                <a:cs typeface="Times New Roman"/>
              </a:rPr>
              <a:t>тельств</a:t>
            </a:r>
            <a:endParaRPr sz="1700" dirty="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704420" y="3220377"/>
            <a:ext cx="1380744" cy="108966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785192" y="3268450"/>
            <a:ext cx="1217676" cy="95641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747092" y="3240189"/>
            <a:ext cx="1295400" cy="1004315"/>
          </a:xfrm>
          <a:prstGeom prst="rect">
            <a:avLst/>
          </a:pr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903768" y="3311439"/>
            <a:ext cx="972819" cy="914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</a:pPr>
            <a:r>
              <a:rPr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Государственные займы, осуществляемые путем выпуска государственных ценных бумаг</a:t>
            </a:r>
          </a:p>
        </p:txBody>
      </p:sp>
      <p:sp>
        <p:nvSpPr>
          <p:cNvPr id="27" name="object 27"/>
          <p:cNvSpPr/>
          <p:nvPr/>
        </p:nvSpPr>
        <p:spPr>
          <a:xfrm>
            <a:off x="3039445" y="3220377"/>
            <a:ext cx="2011679" cy="108966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027252" y="3380397"/>
            <a:ext cx="2089404" cy="83972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082116" y="3240189"/>
            <a:ext cx="1926336" cy="1004315"/>
          </a:xfrm>
          <a:prstGeom prst="rect">
            <a:avLst/>
          </a:pr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3418332" y="3292943"/>
            <a:ext cx="1252855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47625" algn="just">
              <a:lnSpc>
                <a:spcPct val="100000"/>
              </a:lnSpc>
            </a:pPr>
            <a:r>
              <a:rPr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Кредиты от кредитных организаций</a:t>
            </a:r>
            <a:endParaRPr sz="180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016072" y="3220377"/>
            <a:ext cx="2025395" cy="108966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009976" y="3380397"/>
            <a:ext cx="2089404" cy="83972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058744" y="3240189"/>
            <a:ext cx="1940051" cy="1004315"/>
          </a:xfrm>
          <a:prstGeom prst="rect">
            <a:avLst/>
          </a:pr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5236171" y="3316743"/>
            <a:ext cx="1644014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</a:pPr>
            <a:r>
              <a:rPr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Кредиты, полученные от других бюджетов бюджетной системы Российской Федерации</a:t>
            </a:r>
            <a:endParaRPr sz="120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7018608" y="3220377"/>
            <a:ext cx="1722120" cy="108966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026228" y="3243237"/>
            <a:ext cx="1705355" cy="111404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061281" y="3240189"/>
            <a:ext cx="1636776" cy="1004315"/>
          </a:xfrm>
          <a:prstGeom prst="rect">
            <a:avLst/>
          </a:pr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7124598" y="3355380"/>
            <a:ext cx="154114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9730" marR="5080" indent="-367665">
              <a:lnSpc>
                <a:spcPct val="100000"/>
              </a:lnSpc>
            </a:pPr>
            <a:r>
              <a:rPr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Государственные гарантии</a:t>
            </a:r>
            <a:endParaRPr sz="160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46583" y="320726"/>
            <a:ext cx="922724" cy="92272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2059635" y="516670"/>
            <a:ext cx="616996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/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ГОСУДАРСТВЕННЫЙ ДОЛГ СУБЪЕКТА РОССИЙСКОЙ ФЕДЕРАЦИИ</a:t>
            </a:r>
            <a:endParaRPr lang="ru-RU" dirty="0" smtClean="0">
              <a:solidFill>
                <a:srgbClr val="365E68"/>
              </a:solidFill>
              <a:latin typeface="Arial"/>
              <a:cs typeface="Arial"/>
            </a:endParaRPr>
          </a:p>
        </p:txBody>
      </p:sp>
      <p:sp>
        <p:nvSpPr>
          <p:cNvPr id="40" name="5-конечная звезда 39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295400" y="152965"/>
            <a:ext cx="7516490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lang="ru-RU" sz="1600" b="1" dirty="0" smtClean="0">
                <a:solidFill>
                  <a:srgbClr val="365E68"/>
                </a:solidFill>
                <a:latin typeface="Arial"/>
                <a:cs typeface="Arial"/>
              </a:rPr>
              <a:t>СОПОСТАВЛЕНИЕ УТВЕРЖДЕННЫХ ПАРАМЕТРОВ ГОСУДАРСТВЕННОГО ДОЛГА КАЛУЖСКОЙ ОБЛАСТИ, ДЕФИЦИТА ОБЛАСТНОГО БЮДЖЕТА И РАСХОДОВ НА ОБСЛУЖИВАНИЕ ГОСУДАРСТВЕННОГО ДОЛГА С ОГРАНИЧЕНИЯМИ БЮДЖЕТНОГО КОДЕКСА РОССИЙСКОЙ ФЕДЕРАЦИИ</a:t>
            </a:r>
            <a:endParaRPr lang="ru-RU" sz="1600" dirty="0">
              <a:solidFill>
                <a:srgbClr val="365E68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7586" y="185768"/>
            <a:ext cx="922724" cy="9227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0720029"/>
              </p:ext>
            </p:extLst>
          </p:nvPr>
        </p:nvGraphicFramePr>
        <p:xfrm>
          <a:off x="152400" y="1371600"/>
          <a:ext cx="8762998" cy="518159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104556"/>
                <a:gridCol w="1074940"/>
                <a:gridCol w="1318327"/>
                <a:gridCol w="853035"/>
                <a:gridCol w="732322"/>
                <a:gridCol w="876716"/>
                <a:gridCol w="828623"/>
                <a:gridCol w="974479"/>
              </a:tblGrid>
              <a:tr h="90185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Наименование показателя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Статья Бюджетного кодекса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Ограничения по  Бюджетному кодексу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Исполнено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Утверждено Законом Калужской области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/>
                      </a:r>
                      <a:b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"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 областном бюджете на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</a:t>
                      </a:r>
                      <a:r>
                        <a:rPr lang="en-US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9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 и на плановый период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</a:t>
                      </a:r>
                      <a:r>
                        <a:rPr lang="en-US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 202</a:t>
                      </a:r>
                      <a:r>
                        <a:rPr lang="en-US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1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годов"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6671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2017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</a:t>
                      </a:r>
                      <a:r>
                        <a:rPr lang="en-US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8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</a:t>
                      </a:r>
                      <a:r>
                        <a:rPr lang="en-US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9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</a:t>
                      </a:r>
                      <a:r>
                        <a:rPr lang="en-US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202</a:t>
                      </a:r>
                      <a:r>
                        <a:rPr lang="en-US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1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188244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Дефицит областного бюджета (соотношение дефицита и  утвержденного общего годового объема налоговых и неналоговых доходов )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пункт 2 статьи 92.1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 более 15%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профицит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профицит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5,5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1454597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Долговая нагрузка (соотношение объема государственного долга и утвержденного общего годового объема налоговых и неналоговых доходов)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пункт 2 статьи 107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 более 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59%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969731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Отношение расходов на обслуживание государственного долга к расходам без учета субвенций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статья 111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 более 15%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sp>
        <p:nvSpPr>
          <p:cNvPr id="6" name="5-конечная звезда 5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2000" y="76200"/>
            <a:ext cx="838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СВЕДЕНИЯ ОБ ИСТОЧНИКАХ ФИНАНСИРОВАНИЯ ДЕФИЦИТА ОБЛАСТНОГО БЮДЖЕТА КАЛУЖСКОЙ ОБЛАСТИ В 2018 - 2022 ГОДАХ</a:t>
            </a:r>
            <a:r>
              <a:rPr lang="en-US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., </a:t>
            </a:r>
            <a:r>
              <a:rPr lang="ru-RU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руб. </a:t>
            </a:r>
            <a:endParaRPr lang="ru-RU" b="1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ermolenko\Desktop\дефицит-бюдж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" y="103494"/>
            <a:ext cx="676275" cy="59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183556"/>
              </p:ext>
            </p:extLst>
          </p:nvPr>
        </p:nvGraphicFramePr>
        <p:xfrm>
          <a:off x="128587" y="1295400"/>
          <a:ext cx="8863013" cy="51815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6953"/>
                <a:gridCol w="850850"/>
                <a:gridCol w="850850"/>
                <a:gridCol w="850850"/>
                <a:gridCol w="891755"/>
                <a:gridCol w="891755"/>
              </a:tblGrid>
              <a:tr h="9216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Наименование показателя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Исполнено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Утверждено Законом Калужской области "Об областном бюджете на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2020год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 на плановый период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</a:t>
                      </a:r>
                      <a:r>
                        <a:rPr lang="en-US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1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2022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годов"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91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2018год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2019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2020</a:t>
                      </a:r>
                      <a:r>
                        <a:rPr lang="en-US" sz="1000" b="1" i="0" u="none" strike="noStrike" baseline="0" dirty="0" smtClean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20</a:t>
                      </a:r>
                      <a:r>
                        <a:rPr lang="en-US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2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1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2022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738502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Погашение государственных ценных бумаг субъектов Российской Федерации, номинальная стоимость которых указана в валюте Российской Федерации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555387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Получение кредитов от кредитных организаций бюджетами субъектов Российской Федерации в валюте Российской Федерации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555387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Погашение бюджетами субъектов Российской Федерации кредитов от кредитных организаций в валюте Российской Федерации 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738502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Получение кредитов от других бюджетов бюджетной системы Российской Федерации бюджетами субъектов Российской Федерации в валюте Российской Федерации 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738502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Погашение бюджетами субъектов Российской Федерации кредитов от других бюджетов бюджетной системы Российской Федерации в валюте Российской Федерации 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-1 329 624,2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-1 329 624,2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-2 659 248,3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-5 318 496,6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-5 318 496,6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372272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Прочие источники финансирования дефицита областного бюджета Калужской области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-7 346 562,2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150 234,1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5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608 461,6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5 318 496,6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5 318 496,6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372272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Итого источники финансирования дефицита областного бюджета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-8 676 186,4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-1 179 390,1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2 949 213,3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0,0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sp>
        <p:nvSpPr>
          <p:cNvPr id="5" name="5-конечная звезда 4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18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69567152"/>
              </p:ext>
            </p:extLst>
          </p:nvPr>
        </p:nvGraphicFramePr>
        <p:xfrm>
          <a:off x="0" y="868437"/>
          <a:ext cx="8979038" cy="5684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1676400" y="314439"/>
            <a:ext cx="68580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ИНФОРМАЦИЯ</a:t>
            </a:r>
            <a:r>
              <a:rPr lang="ru-RU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O ГОСУДАРСТВЕННОМ ДОЛГЕ КАЛУЖСКОЙ ОБЛАСТИ ЗА ПЕРИОД 2018 - 2022 гг., </a:t>
            </a:r>
            <a:r>
              <a:rPr lang="en-US" b="1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2400" y="312768"/>
            <a:ext cx="922724" cy="9227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6"/>
          <p:cNvSpPr txBox="1"/>
          <p:nvPr/>
        </p:nvSpPr>
        <p:spPr>
          <a:xfrm>
            <a:off x="6019800" y="1509236"/>
            <a:ext cx="3187838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600" b="1" spc="-15" dirty="0" smtClean="0">
                <a:latin typeface="Times New Roman" pitchFamily="18" charset="0"/>
                <a:cs typeface="Times New Roman" pitchFamily="18" charset="0"/>
              </a:rPr>
              <a:t>Виды и структура государственного долга Калужской области.</a:t>
            </a:r>
            <a:endParaRPr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83192" y="1828800"/>
            <a:ext cx="7351867" cy="4191000"/>
          </a:xfrm>
          <a:prstGeom prst="rect">
            <a:avLst/>
          </a:prstGeom>
          <a:solidFill>
            <a:srgbClr val="DEE7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object 4"/>
          <p:cNvSpPr txBox="1"/>
          <p:nvPr/>
        </p:nvSpPr>
        <p:spPr>
          <a:xfrm>
            <a:off x="1600200" y="224716"/>
            <a:ext cx="6634859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00" marR="5080" indent="-51435" algn="just">
              <a:lnSpc>
                <a:spcPct val="100000"/>
              </a:lnSpc>
            </a:pP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ОТНОШЕНИЕ ОБЪЕМА ГОСУДАРСТВЕННОГО ДОЛГА К НАЛОГОВЫМ И НЕНАЛОГОВЫМ ДОХОДАМ БЮДЖЕТА КАЛУЖСКОЙ ОБЛАСТ</a:t>
            </a:r>
            <a:r>
              <a:rPr lang="ru-RU" b="1" spc="-5" dirty="0" smtClean="0">
                <a:solidFill>
                  <a:srgbClr val="365E68"/>
                </a:solidFill>
                <a:latin typeface="Arial"/>
                <a:cs typeface="Arial"/>
              </a:rPr>
              <a:t>И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, </a:t>
            </a:r>
            <a:r>
              <a:rPr lang="ru-RU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%</a:t>
            </a:r>
            <a:endParaRPr lang="ru-RU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9809" y="132989"/>
            <a:ext cx="922724" cy="9227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749979217"/>
              </p:ext>
            </p:extLst>
          </p:nvPr>
        </p:nvGraphicFramePr>
        <p:xfrm>
          <a:off x="0" y="1752600"/>
          <a:ext cx="8426991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381000" y="21202"/>
            <a:ext cx="1180866" cy="8856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Прямоугольник 23"/>
          <p:cNvSpPr/>
          <p:nvPr/>
        </p:nvSpPr>
        <p:spPr>
          <a:xfrm>
            <a:off x="1834967" y="260507"/>
            <a:ext cx="6748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МЕЖБЮДЖЕТНЫЕ ТРАНСФЕРТЫ - ОСНОВНОЙ ВИД БЕЗВОЗМЕЗДНЫХ ПЕРЕЧИСЛЕНИЙ</a:t>
            </a:r>
            <a:endParaRPr lang="ru-RU" b="1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5740173"/>
              </p:ext>
            </p:extLst>
          </p:nvPr>
        </p:nvGraphicFramePr>
        <p:xfrm>
          <a:off x="201295" y="1447800"/>
          <a:ext cx="8714104" cy="502920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959114"/>
                <a:gridCol w="2297735"/>
                <a:gridCol w="3457255"/>
              </a:tblGrid>
              <a:tr h="661741">
                <a:tc gridSpan="3"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spc="-4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lang="ru-RU" sz="1200" b="1" i="1" spc="-5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lang="ru-RU" sz="1200" b="1" i="1" spc="-3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б</a:t>
                      </a:r>
                      <a:r>
                        <a:rPr lang="ru-RU" sz="1200" b="1" i="1" spc="-2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ю</a:t>
                      </a:r>
                      <a:r>
                        <a:rPr lang="ru-RU" sz="1200" b="1" i="1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lang="ru-RU" sz="1200" b="1" i="1" spc="-4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lang="ru-RU" sz="1200" b="1" i="1" spc="-2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lang="ru-RU" sz="1200" b="1" i="1" spc="-1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тн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ые</a:t>
                      </a:r>
                      <a:r>
                        <a:rPr lang="ru-RU" sz="1200" b="1" i="1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10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-2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ран</a:t>
                      </a:r>
                      <a:r>
                        <a:rPr lang="ru-RU" sz="1200" b="1" i="1" spc="-3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фе</a:t>
                      </a:r>
                      <a:r>
                        <a:rPr lang="ru-RU" sz="1200" b="1" i="1" spc="-2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lang="ru-RU" sz="1200" b="1" i="1" spc="-1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ты</a:t>
                      </a:r>
                      <a:r>
                        <a:rPr lang="ru-RU" sz="1200" b="1" i="1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114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–</a:t>
                      </a:r>
                      <a:r>
                        <a:rPr lang="ru-RU" sz="1200" b="1" i="1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10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ден</a:t>
                      </a:r>
                      <a:r>
                        <a:rPr lang="ru-RU" sz="1200" b="1" i="1" spc="-5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lang="ru-RU" sz="1200" b="1" i="1" spc="-1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жн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ые</a:t>
                      </a:r>
                      <a:r>
                        <a:rPr lang="ru-RU" sz="1200" b="1" i="1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10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ср</a:t>
                      </a:r>
                      <a:r>
                        <a:rPr lang="ru-RU" sz="1200" b="1" i="1" spc="-3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lang="ru-RU" sz="1200" b="1" i="1" spc="-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lang="ru-RU" sz="1200" b="1" i="1" spc="-1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lang="ru-RU" sz="1200" b="1" i="1" spc="-3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а,</a:t>
                      </a:r>
                      <a:r>
                        <a:rPr lang="ru-RU" sz="1200" b="1" i="1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10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пер</a:t>
                      </a:r>
                      <a:r>
                        <a:rPr lang="ru-RU" sz="1200" b="1" i="1" spc="-3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чи</a:t>
                      </a:r>
                      <a:r>
                        <a:rPr lang="ru-RU" sz="1200" b="1" i="1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lang="ru-RU" sz="1200" b="1" i="1" spc="-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я</a:t>
                      </a:r>
                      <a:r>
                        <a:rPr lang="ru-RU" sz="1200" b="1" i="1" spc="-5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мые</a:t>
                      </a:r>
                      <a:r>
                        <a:rPr lang="ru-RU" sz="1200" b="1" i="1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10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из</a:t>
                      </a:r>
                      <a:r>
                        <a:rPr lang="ru-RU" sz="1200" b="1" i="1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10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-3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дн</a:t>
                      </a:r>
                      <a:r>
                        <a:rPr lang="ru-RU" sz="1200" b="1" i="1" spc="-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го</a:t>
                      </a:r>
                      <a:r>
                        <a:rPr lang="ru-RU" sz="1200" b="1" i="1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10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бюд</a:t>
                      </a:r>
                      <a:r>
                        <a:rPr lang="ru-RU" sz="1200" b="1" i="1" spc="-3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lang="ru-RU" sz="1200" b="1" i="1" spc="-2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lang="ru-RU" sz="1200" b="1" i="1" spc="-1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та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б</a:t>
                      </a:r>
                      <a:r>
                        <a:rPr lang="ru-RU" sz="1200" b="1" i="1" spc="-2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ю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lang="ru-RU" sz="1200" b="1" i="1" spc="-4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lang="ru-RU" sz="1200" b="1" i="1" spc="-3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lang="ru-RU" sz="1200" b="1" i="1" spc="-2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lang="ru-RU" sz="1200" b="1" i="1" spc="-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й</a:t>
                      </a:r>
                      <a:r>
                        <a:rPr lang="ru-RU" sz="1200" b="1" i="1" spc="3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сис</a:t>
                      </a:r>
                      <a:r>
                        <a:rPr lang="ru-RU" sz="1200" b="1" i="1" spc="-5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те</a:t>
                      </a:r>
                      <a:r>
                        <a:rPr lang="ru-RU" sz="1200" b="1" i="1" spc="-1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мы</a:t>
                      </a:r>
                      <a:r>
                        <a:rPr lang="ru-RU" sz="1200" b="1" i="1" spc="3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-7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оссийс</a:t>
                      </a:r>
                      <a:r>
                        <a:rPr lang="ru-RU" sz="1200" b="1" i="1" spc="-8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ой</a:t>
                      </a:r>
                      <a:r>
                        <a:rPr lang="ru-RU" sz="1200" b="1" i="1" spc="2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-1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Ф</a:t>
                      </a:r>
                      <a:r>
                        <a:rPr lang="ru-RU" sz="1200" b="1" i="1" spc="-5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дерации</a:t>
                      </a:r>
                      <a:r>
                        <a:rPr lang="ru-RU" sz="1200" b="1" i="1" spc="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lang="ru-RU" sz="1200" b="1" i="1" spc="-3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уг</a:t>
                      </a:r>
                      <a:r>
                        <a:rPr lang="ru-RU" sz="1200" b="1" i="1" spc="-7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i="1" spc="-1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lang="ru-RU" sz="1200" b="1" i="1" spc="-1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lang="ru-RU" sz="1200" b="1" i="1" spc="-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endParaRPr lang="ru-RU" sz="1200" b="1" dirty="0" smtClean="0">
                        <a:solidFill>
                          <a:srgbClr val="FFC00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algn="ctr" fontAlgn="ctr"/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783211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Виды</a:t>
                      </a:r>
                      <a:r>
                        <a:rPr lang="ru-RU" sz="1200" b="1" spc="-2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ме</a:t>
                      </a:r>
                      <a:r>
                        <a:rPr lang="ru-RU" sz="1200" b="1" spc="-2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б</a:t>
                      </a:r>
                      <a:r>
                        <a:rPr lang="ru-RU" sz="1200" b="1" spc="-8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ю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lang="ru-RU" sz="1200" b="1" spc="-2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етн</a:t>
                      </a:r>
                      <a:r>
                        <a:rPr lang="ru-RU" sz="1200" b="1" spc="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ы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х</a:t>
                      </a:r>
                      <a:r>
                        <a:rPr lang="ru-RU" sz="1200" b="1" spc="-3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ран</a:t>
                      </a:r>
                      <a:r>
                        <a:rPr lang="ru-RU" sz="1200" b="1" spc="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фе</a:t>
                      </a:r>
                      <a:r>
                        <a:rPr lang="ru-RU" sz="1200" b="1" spc="-2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lang="ru-RU" sz="1200" b="1" spc="-3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ов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4650" marR="4650" marT="4650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пр</a:t>
                      </a:r>
                      <a:r>
                        <a:rPr lang="ru-RU" sz="1200" b="1" spc="-2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делен</a:t>
                      </a:r>
                      <a:r>
                        <a:rPr lang="ru-RU" sz="1200" b="1" spc="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lang="ru-RU" sz="1200" b="1" spc="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огия</a:t>
                      </a:r>
                      <a:r>
                        <a:rPr lang="ru-RU" sz="1200" b="1" spc="-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lang="ru-RU" sz="1200" b="1" spc="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емейн</a:t>
                      </a:r>
                      <a:r>
                        <a:rPr lang="ru-RU" sz="1200" b="1" spc="-2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lang="ru-RU" sz="1200" b="1" spc="-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б</a:t>
                      </a:r>
                      <a:r>
                        <a:rPr lang="ru-RU" sz="1200" b="1" spc="-8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ю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lang="ru-RU" sz="1200" b="1" spc="-2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ете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1218328">
                <a:tc>
                  <a:txBody>
                    <a:bodyPr/>
                    <a:lstStyle/>
                    <a:p>
                      <a:pPr marL="12700" marR="5080" algn="ctr">
                        <a:lnSpc>
                          <a:spcPct val="100000"/>
                        </a:lnSpc>
                      </a:pP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До</a:t>
                      </a:r>
                      <a:r>
                        <a:rPr lang="ru-RU" sz="1200" b="1" spc="-3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ац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9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lang="ru-RU" sz="1200" b="1" spc="18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lang="ru-RU" sz="1200" b="1" spc="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lang="ru-RU" sz="1200" b="1" spc="18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lang="ru-RU" sz="1200" b="1" spc="-1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Dota</a:t>
                      </a:r>
                      <a:r>
                        <a:rPr lang="ru-RU" sz="1200" b="1" spc="-5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ti</a:t>
                      </a:r>
                      <a:r>
                        <a:rPr lang="ru-RU" sz="12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»</a:t>
                      </a:r>
                      <a:r>
                        <a:rPr lang="ru-RU" sz="1200" b="1" spc="19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– дар,</a:t>
                      </a:r>
                      <a:r>
                        <a:rPr lang="ru-RU" sz="1200" b="1" spc="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2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ер</a:t>
                      </a:r>
                      <a:r>
                        <a:rPr lang="ru-RU" sz="1200" b="1" spc="-3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е)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4650" marR="4650" marT="4650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Пред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ставл</a:t>
                      </a:r>
                      <a:r>
                        <a:rPr lang="ru-RU" sz="1200" b="1" spc="-2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я</a:t>
                      </a:r>
                      <a:r>
                        <a:rPr lang="ru-RU" sz="1200" b="1" spc="-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ю</a:t>
                      </a:r>
                      <a:r>
                        <a:rPr lang="ru-RU" sz="1200" b="1" spc="-2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ся без</a:t>
                      </a:r>
                      <a:r>
                        <a:rPr lang="ru-RU" sz="1200" b="1" spc="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опреде</a:t>
                      </a:r>
                      <a:r>
                        <a:rPr lang="ru-RU" sz="1200" b="1" spc="-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ения к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нк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етной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ц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lang="ru-RU" sz="1200" b="1" spc="-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lang="ru-RU" sz="1200" b="1" spc="2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их использования</a:t>
                      </a:r>
                      <a:endParaRPr lang="ru-RU" sz="12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algn="ctr"/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lang="ru-RU" sz="1200" b="1" spc="-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Вы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даете</a:t>
                      </a:r>
                      <a:r>
                        <a:rPr lang="ru-RU" sz="1200" b="1" spc="2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св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ему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ребен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endParaRPr lang="ru-RU" sz="12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lang="ru-RU" sz="1200" b="1" spc="-3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ка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ман</a:t>
                      </a:r>
                      <a:r>
                        <a:rPr lang="ru-RU" sz="1200" b="1" spc="-2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ые</a:t>
                      </a:r>
                      <a:r>
                        <a:rPr lang="ru-RU" sz="1200" b="1" spc="5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деньги»</a:t>
                      </a:r>
                      <a:endParaRPr lang="ru-RU" sz="12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algn="ctr"/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1258448">
                <a:tc>
                  <a:txBody>
                    <a:bodyPr/>
                    <a:lstStyle/>
                    <a:p>
                      <a:pPr marL="12700" marR="5080" algn="ctr" fontAlgn="b">
                        <a:lnSpc>
                          <a:spcPct val="100000"/>
                        </a:lnSpc>
                      </a:pP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Субвенции (от лат.</a:t>
                      </a:r>
                    </a:p>
                    <a:p>
                      <a:pPr marL="12700" marR="5080" algn="ctr" fontAlgn="b">
                        <a:lnSpc>
                          <a:spcPct val="100000"/>
                        </a:lnSpc>
                      </a:pP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«</a:t>
                      </a:r>
                      <a:r>
                        <a:rPr lang="en-US" sz="1200" b="1" spc="-1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Subvenire</a:t>
                      </a:r>
                      <a:r>
                        <a:rPr lang="en-US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» –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приходить на помощь)</a:t>
                      </a:r>
                      <a:endParaRPr lang="ru-RU" sz="1200" b="1" spc="-1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/>
                        <a:ea typeface="+mn-ea"/>
                        <a:cs typeface="Times New Roman"/>
                      </a:endParaRPr>
                    </a:p>
                  </a:txBody>
                  <a:tcPr marL="4650" marR="4650" marT="4650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150495" algn="ctr">
                        <a:lnSpc>
                          <a:spcPct val="100000"/>
                        </a:lnSpc>
                      </a:pP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Пред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ставл</a:t>
                      </a:r>
                      <a:r>
                        <a:rPr lang="ru-RU" sz="1200" b="1" spc="-2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я</a:t>
                      </a:r>
                      <a:r>
                        <a:rPr lang="ru-RU" sz="1200" b="1" spc="-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ю</a:t>
                      </a:r>
                      <a:r>
                        <a:rPr lang="ru-RU" sz="1200" b="1" spc="-2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ся</a:t>
                      </a:r>
                      <a:r>
                        <a:rPr lang="ru-RU" sz="1200" b="1" spc="2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на фи</a:t>
                      </a:r>
                      <a:r>
                        <a:rPr lang="ru-RU" sz="1200" b="1" spc="-2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анс</a:t>
                      </a:r>
                      <a:r>
                        <a:rPr lang="ru-RU" sz="1200" b="1" spc="-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рова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ие</a:t>
                      </a:r>
                      <a:endParaRPr lang="ru-RU" sz="12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12700" marR="5080" algn="ctr">
                        <a:lnSpc>
                          <a:spcPct val="100000"/>
                        </a:lnSpc>
                      </a:pPr>
                      <a:r>
                        <a:rPr lang="ru-RU" sz="1200" b="1" spc="-3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переданн</a:t>
                      </a:r>
                      <a:r>
                        <a:rPr lang="ru-RU" sz="1200" b="1" spc="-2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ы</a:t>
                      </a:r>
                      <a:r>
                        <a:rPr lang="ru-RU" sz="1200" b="1" spc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х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»</a:t>
                      </a:r>
                      <a:r>
                        <a:rPr lang="ru-RU" sz="1200" b="1" spc="4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lang="ru-RU" sz="1200" b="1" spc="-2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гим п</a:t>
                      </a:r>
                      <a:r>
                        <a:rPr lang="ru-RU" sz="1200" b="1" spc="-2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блично</a:t>
                      </a:r>
                      <a:r>
                        <a:rPr lang="ru-RU" sz="1200" b="1" spc="-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правовым об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аз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ван</a:t>
                      </a:r>
                      <a:r>
                        <a:rPr lang="ru-RU" sz="1200" b="1" spc="-2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ям полном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чий</a:t>
                      </a:r>
                      <a:endParaRPr lang="ru-RU" sz="12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algn="ctr"/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spc="-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Вы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даете</a:t>
                      </a:r>
                      <a:r>
                        <a:rPr lang="ru-RU" sz="1200" b="1" spc="2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св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ему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ребен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lang="ru-RU" sz="1200" b="1" spc="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деньги</a:t>
                      </a:r>
                      <a:r>
                        <a:rPr lang="ru-RU" sz="1200" b="1" spc="2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и посы</a:t>
                      </a:r>
                      <a:r>
                        <a:rPr lang="ru-RU" sz="1200" b="1" spc="-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аете</a:t>
                      </a:r>
                      <a:r>
                        <a:rPr lang="ru-RU" sz="1200" b="1" spc="4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его</a:t>
                      </a:r>
                      <a:r>
                        <a:rPr lang="ru-RU" sz="1200" b="1" spc="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lang="ru-RU" sz="1200" b="1" spc="-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магазин</a:t>
                      </a:r>
                      <a:r>
                        <a:rPr lang="ru-RU" sz="1200" b="1" spc="4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куп</a:t>
                      </a:r>
                      <a:r>
                        <a:rPr lang="ru-RU" sz="1200" b="1" spc="-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ть продукты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(п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2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lang="ru-RU" sz="1200" b="1" spc="-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lang="ru-RU" sz="1200" b="1" spc="-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lang="ru-RU" sz="1200" b="1" spc="-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endParaRPr lang="ru-RU" sz="12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algn="ctr"/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1107472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tabLst>
                          <a:tab pos="1483360" algn="l"/>
                          <a:tab pos="2327910" algn="l"/>
                        </a:tabLst>
                      </a:pP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Субсидии 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от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lang="ru-RU" sz="1200" b="1" spc="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lang="ru-RU" sz="1200" b="1" spc="-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endParaRPr lang="ru-RU" sz="12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lang="ru-RU" sz="1200" b="1" spc="-1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Subsidiu</a:t>
                      </a:r>
                      <a:r>
                        <a:rPr lang="ru-RU" sz="1200" b="1" spc="-4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»</a:t>
                      </a:r>
                      <a:r>
                        <a:rPr lang="ru-RU" sz="1200" b="1" spc="3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–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lang="ru-RU" sz="1200" b="1" spc="-2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ер</a:t>
                      </a:r>
                      <a:r>
                        <a:rPr lang="ru-RU" sz="1200" b="1" spc="-2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endParaRPr lang="ru-RU" sz="12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Пред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ставл</a:t>
                      </a:r>
                      <a:r>
                        <a:rPr lang="ru-RU" sz="1200" b="1" spc="-2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я</a:t>
                      </a:r>
                      <a:r>
                        <a:rPr lang="ru-RU" sz="1200" b="1" spc="-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ю</a:t>
                      </a:r>
                      <a:r>
                        <a:rPr lang="ru-RU" sz="1200" b="1" spc="-2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ся</a:t>
                      </a:r>
                      <a:r>
                        <a:rPr lang="ru-RU" sz="1200" b="1" spc="2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2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lang="ru-RU" sz="1200" b="1" spc="-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овиях</a:t>
                      </a:r>
                      <a:r>
                        <a:rPr lang="ru-RU" sz="1200" b="1" spc="2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lang="ru-RU" sz="1200" b="1" spc="-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го </a:t>
                      </a:r>
                      <a:r>
                        <a:rPr lang="ru-RU" sz="1200" b="1" spc="-1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софи</a:t>
                      </a:r>
                      <a:r>
                        <a:rPr lang="ru-RU" sz="1200" b="1" spc="-2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lang="ru-RU" sz="1200" b="1" spc="-1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lang="ru-RU" sz="1200" b="1" spc="-15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lang="ru-RU" sz="1200" b="1" spc="-1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lang="ru-RU" sz="1200" b="1" spc="-15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lang="ru-RU" sz="1200" b="1" spc="-1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рова</a:t>
                      </a:r>
                      <a:r>
                        <a:rPr lang="ru-RU" sz="1200" b="1" spc="-5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lang="ru-RU" sz="1200" b="1" spc="-1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ия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расх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lang="ru-RU" sz="1200" b="1" spc="-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lang="ru-RU" sz="1200" b="1" spc="-2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гих бюджет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endParaRPr lang="ru-RU" sz="12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algn="ctr"/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spc="-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Вы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3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бавл</a:t>
                      </a:r>
                      <a:r>
                        <a:rPr lang="ru-RU" sz="1200" b="1" spc="-2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я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ете»</a:t>
                      </a:r>
                      <a:r>
                        <a:rPr lang="ru-RU" sz="1200" b="1" spc="3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денег</a:t>
                      </a:r>
                      <a:r>
                        <a:rPr lang="ru-RU" sz="1200" b="1" spc="2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lang="ru-RU" sz="1200" b="1" spc="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то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г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о, чтобы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ваш</a:t>
                      </a:r>
                      <a:r>
                        <a:rPr lang="ru-RU" sz="1200" b="1" spc="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ребенок</a:t>
                      </a:r>
                      <a:r>
                        <a:rPr lang="ru-RU" sz="1200" b="1" spc="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куп</a:t>
                      </a:r>
                      <a:r>
                        <a:rPr lang="ru-RU" sz="1200" b="1" spc="-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lang="ru-RU" sz="1200" b="1" spc="2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себе новый</a:t>
                      </a:r>
                      <a:r>
                        <a:rPr lang="ru-RU" sz="1200" b="1" spc="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те</a:t>
                      </a:r>
                      <a:r>
                        <a:rPr lang="ru-RU" sz="1200" b="1" spc="-2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ефон</a:t>
                      </a:r>
                      <a:r>
                        <a:rPr lang="ru-RU" sz="1200" b="1" spc="3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lang="ru-RU" sz="1200" b="1" spc="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оста</a:t>
                      </a:r>
                      <a:r>
                        <a:rPr lang="ru-RU" sz="1200" b="1" spc="-2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ьные</a:t>
                      </a:r>
                      <a:r>
                        <a:rPr lang="ru-RU" sz="1200" b="1" spc="2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он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нак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пил</a:t>
                      </a:r>
                      <a:r>
                        <a:rPr lang="ru-RU" sz="1200" b="1" spc="2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сам)</a:t>
                      </a:r>
                      <a:endParaRPr lang="ru-RU" sz="12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algn="ctr"/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sp>
        <p:nvSpPr>
          <p:cNvPr id="6" name="5-конечная звезда 5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763073"/>
              </p:ext>
            </p:extLst>
          </p:nvPr>
        </p:nvGraphicFramePr>
        <p:xfrm>
          <a:off x="135614" y="4038600"/>
          <a:ext cx="8839204" cy="250091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9200"/>
                <a:gridCol w="838200"/>
                <a:gridCol w="762000"/>
                <a:gridCol w="776209"/>
                <a:gridCol w="749085"/>
                <a:gridCol w="749085"/>
                <a:gridCol w="749085"/>
                <a:gridCol w="749085"/>
                <a:gridCol w="749085"/>
                <a:gridCol w="749085"/>
                <a:gridCol w="749085"/>
              </a:tblGrid>
              <a:tr h="293661">
                <a:tc rowSpan="2">
                  <a:txBody>
                    <a:bodyPr/>
                    <a:lstStyle/>
                    <a:p>
                      <a:pPr marL="12700" marR="508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2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i="1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i="1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i="1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</a:t>
                      </a:r>
                      <a:r>
                        <a:rPr lang="en-US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i="1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i="1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</a:tr>
              <a:tr h="495953">
                <a:tc vMerge="1">
                  <a:txBody>
                    <a:bodyPr/>
                    <a:lstStyle/>
                    <a:p>
                      <a:pPr marL="12700" marR="508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b="1" i="0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Сумма</a:t>
                      </a:r>
                      <a:endParaRPr lang="ru-RU" sz="1100" b="0" i="1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Удельный вес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Сумма</a:t>
                      </a:r>
                      <a:endParaRPr lang="ru-RU" sz="1100" b="0" i="1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Удельный вес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Сумма</a:t>
                      </a:r>
                      <a:endParaRPr lang="ru-RU" sz="1100" b="0" i="1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Удельный вес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Сумма</a:t>
                      </a:r>
                      <a:endParaRPr lang="ru-RU" sz="1100" b="0" i="1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Удельный вес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Сумма</a:t>
                      </a:r>
                      <a:endParaRPr lang="ru-RU" sz="1100" b="0" i="1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Удельный вес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293661">
                <a:tc>
                  <a:txBody>
                    <a:bodyPr/>
                    <a:lstStyle/>
                    <a:p>
                      <a:pPr marL="12700" marR="5080" algn="ctr">
                        <a:lnSpc>
                          <a:spcPct val="100000"/>
                        </a:lnSpc>
                      </a:pPr>
                      <a:r>
                        <a:rPr lang="ru-RU" sz="13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  <a:endParaRPr lang="ru-RU" sz="1300" b="0" dirty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784,4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3,3%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890,1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3,3%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961,6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3,4%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869,3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3,6%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811,2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3,5%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523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  <a:endParaRPr lang="ru-RU" sz="1300" b="0" dirty="0" smtClean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14 493,1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61,5%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15 746,1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58,2%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17 521,5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61,8%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17 639,7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73,3%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17 807,6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77,3%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523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 </a:t>
                      </a:r>
                      <a:endParaRPr lang="ru-RU" sz="1300" b="0" dirty="0" smtClean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7 797,0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33,1%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8 550,9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31,6%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8 918,0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31,5%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4 633,5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19,3%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3 508,3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15,2%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60453"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МБТ</a:t>
                      </a:r>
                      <a:endParaRPr lang="ru-RU" sz="1300" b="0" i="0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491,5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2,1%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1 867,3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6,9%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932,5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3,3%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917,5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3,8%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922,5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4,0%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523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23 566,0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27 054,4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28 333,6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24 060,0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23 049,6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100,0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1228313" y="23922"/>
            <a:ext cx="8458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МЕЖБЮДЖЕТНЫЕ ТРАНСФЕРТЫ МУНИЦИПАЛЬНЫМ </a:t>
            </a:r>
            <a:endParaRPr lang="en-US" b="1" dirty="0" smtClean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ОБРАЗОВАНИЯМ </a:t>
            </a:r>
            <a:r>
              <a:rPr lang="ru-RU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КАЛУЖСКОЙ ОБЛАСТИ </a:t>
            </a:r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В 2018-2022 гг.</a:t>
            </a:r>
            <a:r>
              <a:rPr lang="en-US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млн. </a:t>
            </a:r>
            <a:r>
              <a:rPr lang="ru-RU" i="1" dirty="0" err="1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dirty="0">
              <a:solidFill>
                <a:srgbClr val="365E68"/>
              </a:solidFill>
            </a:endParaRPr>
          </a:p>
        </p:txBody>
      </p:sp>
      <p:sp>
        <p:nvSpPr>
          <p:cNvPr id="21" name="object 4"/>
          <p:cNvSpPr/>
          <p:nvPr/>
        </p:nvSpPr>
        <p:spPr>
          <a:xfrm>
            <a:off x="135614" y="0"/>
            <a:ext cx="1180866" cy="8856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3551226405"/>
              </p:ext>
            </p:extLst>
          </p:nvPr>
        </p:nvGraphicFramePr>
        <p:xfrm>
          <a:off x="381000" y="633116"/>
          <a:ext cx="8001000" cy="3211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5-конечная звезда 9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51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ermolenko\Desktop\Zak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7" y="885825"/>
            <a:ext cx="4467225" cy="339509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739025"/>
              </p:ext>
            </p:extLst>
          </p:nvPr>
        </p:nvGraphicFramePr>
        <p:xfrm>
          <a:off x="190523" y="4267200"/>
          <a:ext cx="8762954" cy="244756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762954"/>
              </a:tblGrid>
              <a:tr h="601249">
                <a:tc>
                  <a:txBody>
                    <a:bodyPr/>
                    <a:lstStyle/>
                    <a:p>
                      <a:pPr marL="0" marR="508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400" b="0" i="0" u="non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Закон Калужской области от 27.06.2005 № 79-ОЗ «О межбюджетных отношениях в Калужской области»;</a:t>
                      </a:r>
                      <a:endParaRPr lang="en-US" sz="1400" b="0" i="0" u="none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770351">
                <a:tc>
                  <a:txBody>
                    <a:bodyPr/>
                    <a:lstStyle/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400" b="0" i="0" u="none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Закон Калужской области от 26.09.2005 № 120-ОЗ «О наделении органов местного самоуправления муниципальных районов и городских округов Калужской области отдельными государственными полномочиями»;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400" b="0" i="0" u="non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Постановление Правительства Калужской области от 09.12.2019 N 783</a:t>
                      </a:r>
                      <a:r>
                        <a:rPr lang="ru-RU" sz="1400" b="0" i="0" u="none" baseline="0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«</a:t>
                      </a:r>
                      <a:r>
                        <a:rPr lang="ru-RU" sz="1400" b="0" i="0" u="non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 утверждении Правил, устанавливающих общие требования к формированию, предоставлению, распределению субсидий из областного бюджета местным бюджетам, а также порядок определения и установления предельного уровня </a:t>
                      </a:r>
                      <a:r>
                        <a:rPr lang="ru-RU" sz="1400" b="0" i="0" u="none" dirty="0" err="1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софинансирования</a:t>
                      </a:r>
                      <a:r>
                        <a:rPr lang="ru-RU" sz="1400" b="0" i="0" u="non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(в процентах) из областного бюджета объема расходного обязательства муниципального образования»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object 4"/>
          <p:cNvSpPr/>
          <p:nvPr/>
        </p:nvSpPr>
        <p:spPr>
          <a:xfrm>
            <a:off x="0" y="173961"/>
            <a:ext cx="1180866" cy="8856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Прямоугольник 9"/>
          <p:cNvSpPr/>
          <p:nvPr/>
        </p:nvSpPr>
        <p:spPr>
          <a:xfrm>
            <a:off x="1066800" y="304800"/>
            <a:ext cx="7848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just">
              <a:defRPr/>
            </a:pP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ОСНОВНЫМИ НОРМАТИВНО-ПРАВОВЫМИ АКТАМИ, ОПРЕДЕЛЯЮЩИМИ ПРИНЦИПЫ РАСПРЕДЕЛЕНИЯ МЕЖБЮДЖЕТНЫХ ТРАНСФЕРТОВ МЕЖДУ МУНИЦИПАЛЬНЫМИ ОБРАЗОВАНИЯМИ ОБЛАСТИ ЯВЛЯЮТСЯ:</a:t>
            </a:r>
            <a:endParaRPr lang="ru-RU" sz="1600" b="1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5-конечная звезда 1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8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305800" cy="93610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РАСПРЕДЕЛЕНИЕ ДОТАЦИЙ МУНИЦИПАЛЬНЫМ ОБРАЗОВАНИЯМ КАЛУЖСКОЙ ОБЛАСТИ В 2019 ГОДУ (С УЧЕТОМ ДОПОЛНИТЕЛЬНОГО НОРМАТИВА ОТЧИСЛЕНИЙ ОТ НДФЛ)</a:t>
            </a:r>
            <a:endParaRPr lang="ru-RU" sz="1600" b="1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1028120"/>
              </p:ext>
            </p:extLst>
          </p:nvPr>
        </p:nvGraphicFramePr>
        <p:xfrm>
          <a:off x="228600" y="1018478"/>
          <a:ext cx="8712968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225291" y="960631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Cambria" pitchFamily="18" charset="0"/>
              </a:rPr>
              <a:t>млн. руб.</a:t>
            </a:r>
          </a:p>
        </p:txBody>
      </p:sp>
      <p:sp>
        <p:nvSpPr>
          <p:cNvPr id="10" name="5-конечная звезда 9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41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ermolenko\Desktop\бюджет обложка(NEW)-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2400" y="1447800"/>
            <a:ext cx="88392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Непрограммные расходы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3" tooltip="Переход на расходное обязательство"/>
              </a:rPr>
              <a:t>Расходные обязательства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не включенные в государственные программы.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Обоснование бюджетных ассигнований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Документ, содержащий информацию о бюджетных средствах в очередном финансовом году (очередном финансовом году и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4" tooltip="Переход на переход на плановый период"/>
              </a:rPr>
              <a:t>плановом периоде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Отчетный финансовый год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Год, предшествующий текущему финансовому году.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Очередной финансовый год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Год, следующий за текущим финансовым годом.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Плановый период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Два финансовых года, следующие за очередным финансовым годом.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Получатель бюджетных средств (ПБС)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Орган государственной власти (местного самоуправления), орган управления государственным внебюджетным фондом, или находящееся в ведении ГРБС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5" tooltip="Переход на казенное учереждение"/>
              </a:rPr>
              <a:t>казенное учреждение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имеющий(ее) право на исполнение своих функций за счет средств соответствующего бюджета.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484476" y="220718"/>
            <a:ext cx="8401412" cy="1093804"/>
            <a:chOff x="484476" y="220718"/>
            <a:chExt cx="8401412" cy="1093804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1799288" y="539234"/>
              <a:ext cx="70866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 smtClean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ГЛОССАРИЙ</a:t>
              </a:r>
              <a:endParaRPr lang="ru-RU" sz="8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Овал 16"/>
            <p:cNvSpPr/>
            <p:nvPr/>
          </p:nvSpPr>
          <p:spPr>
            <a:xfrm>
              <a:off x="484476" y="220718"/>
              <a:ext cx="1093806" cy="1093804"/>
            </a:xfrm>
            <a:prstGeom prst="ellipse">
              <a:avLst/>
            </a:prstGeom>
            <a:solidFill>
              <a:srgbClr val="C5CA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Picture 2" descr="C:\Users\ermolenko\Desktop\Безымянный-1-0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469" y="337778"/>
              <a:ext cx="1100288" cy="772244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Стрелка вправо 8">
            <a:hlinkClick r:id="rId7" action="ppaction://hlinksldjump"/>
          </p:cNvPr>
          <p:cNvSpPr/>
          <p:nvPr/>
        </p:nvSpPr>
        <p:spPr>
          <a:xfrm rot="10800000">
            <a:off x="8678212" y="546732"/>
            <a:ext cx="313388" cy="36806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5-конечная звезда 10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2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228600" y="147711"/>
            <a:ext cx="8763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РАСПРЕДЕЛЕНИЕ ДОТАЦИИ НА ВЫРАВНИВАНИЕ БЮДЖЕТНОЙ ОБЕСПЕЧЕННОСТИ</a:t>
            </a:r>
            <a:r>
              <a:rPr lang="en-US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МУНИЦИПАЛЬНЫМ ОБРАЗОВАНИЯМ ОБЛАСТИ НА 2020 ГОД (С УЧЕТОМ </a:t>
            </a:r>
            <a:r>
              <a:rPr lang="en-US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ДОПОЛНИТЕЛЬНОГО НОРМАТИВА ОТЧИСЛЕНИЙ ОТ НДФЛ)</a:t>
            </a:r>
          </a:p>
          <a:p>
            <a:pPr algn="just"/>
            <a:endParaRPr lang="ru-RU" sz="1600" b="1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15875" y="4495800"/>
            <a:ext cx="878522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РАСПРЕДЕЛЕНИЕ ДОТАЦИИ НА ВЫРАВНИВАНИЕ БЮДЖЕТНОЙ ОБЕСПЕЧЕННОСТИ </a:t>
            </a:r>
          </a:p>
          <a:p>
            <a:pPr algn="ctr"/>
            <a:r>
              <a:rPr lang="ru-RU" sz="14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МУНИЦИПАЛЬНЫМ ОБРАЗОВАНИЯМ ОБЛАСТИ НА 2018-2022 ГОДЫ (С УЧЕТОМ </a:t>
            </a:r>
          </a:p>
          <a:p>
            <a:pPr algn="ctr"/>
            <a:r>
              <a:rPr lang="ru-RU" sz="14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ДОПОЛНИТЕЛЬНОГО НОРМАТИВА ОТЧИСЛЕНИЙ ОТ НДФЛ)</a:t>
            </a:r>
            <a:endParaRPr lang="ru-RU" sz="1400" b="1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499222"/>
              </p:ext>
            </p:extLst>
          </p:nvPr>
        </p:nvGraphicFramePr>
        <p:xfrm>
          <a:off x="228600" y="5234464"/>
          <a:ext cx="8762954" cy="138830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19277"/>
                <a:gridCol w="1393089"/>
                <a:gridCol w="1337647"/>
                <a:gridCol w="1337647"/>
                <a:gridCol w="1337647"/>
                <a:gridCol w="1337647"/>
              </a:tblGrid>
              <a:tr h="60124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Показатель</a:t>
                      </a:r>
                    </a:p>
                  </a:txBody>
                  <a:tcPr anchor="ctr"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2018 год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факт</a:t>
                      </a:r>
                    </a:p>
                  </a:txBody>
                  <a:tcPr anchor="ctr"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2019 год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факт</a:t>
                      </a:r>
                    </a:p>
                  </a:txBody>
                  <a:tcPr anchor="ctr"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anchor="ctr"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</a:t>
                      </a:r>
                      <a:r>
                        <a:rPr lang="en-US" sz="12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lang="ru-RU" sz="12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год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anchor="ctr"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anchor="ctr"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6555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Общая сумма дотации, </a:t>
                      </a:r>
                      <a:r>
                        <a:rPr kumimoji="0" lang="ru-RU" sz="130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рублей</a:t>
                      </a:r>
                      <a:endParaRPr kumimoji="0" lang="ru-RU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3 342 484,7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3 529 608,2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3 177 007,1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3 177 154,2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3 104 455,8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</a:tr>
              <a:tr h="32150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роста, %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1,44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97,7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8534400" y="1524000"/>
            <a:ext cx="5334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2921853534"/>
              </p:ext>
            </p:extLst>
          </p:nvPr>
        </p:nvGraphicFramePr>
        <p:xfrm>
          <a:off x="438150" y="762000"/>
          <a:ext cx="8343900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5-конечная звезда 10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4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81000" y="0"/>
            <a:ext cx="838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УРОВЕНЬ БЮДЖЕТНОЙ ОБЕСПЕЧЕННОСТИ МУНИЦИПАЛЬНЫХ </a:t>
            </a: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ОБРАЗОВАНИЙ КАЛУЖСКОЙ ОБЛАСТИ </a:t>
            </a:r>
            <a:r>
              <a:rPr lang="ru-RU" sz="1600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2018 </a:t>
            </a:r>
            <a:r>
              <a:rPr lang="ru-RU" sz="1600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г.</a:t>
            </a:r>
          </a:p>
        </p:txBody>
      </p:sp>
      <p:sp>
        <p:nvSpPr>
          <p:cNvPr id="5" name="5-конечная звезда 4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8566366"/>
              </p:ext>
            </p:extLst>
          </p:nvPr>
        </p:nvGraphicFramePr>
        <p:xfrm>
          <a:off x="0" y="584775"/>
          <a:ext cx="9144000" cy="62732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48945"/>
                <a:gridCol w="1085117"/>
                <a:gridCol w="1107520"/>
                <a:gridCol w="1107520"/>
                <a:gridCol w="1238027"/>
                <a:gridCol w="1045842"/>
                <a:gridCol w="1013663"/>
                <a:gridCol w="1197366"/>
              </a:tblGrid>
              <a:tr h="19266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муниципальных районов (городских округов)</a:t>
                      </a:r>
                      <a:endParaRPr lang="ru-RU" sz="12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12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12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  <a:r>
                        <a:rPr lang="ru-RU" sz="12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2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Фактический уровень бюджетной обеспеченности за</a:t>
                      </a:r>
                      <a:r>
                        <a:rPr lang="ru-RU" sz="1200" b="1" i="0" u="none" strike="noStrike" baseline="0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201</a:t>
                      </a:r>
                      <a:r>
                        <a:rPr lang="en-US" sz="1200" b="1" i="0" u="none" strike="noStrike" baseline="0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1200" b="1" i="0" u="none" strike="noStrike" baseline="0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год</a:t>
                      </a:r>
                      <a:endParaRPr lang="ru-RU" sz="12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муниципальных районов (городских округов)</a:t>
                      </a:r>
                      <a:endParaRPr lang="ru-RU" sz="12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12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12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  <a:r>
                        <a:rPr lang="ru-RU" sz="12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2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Фактический</a:t>
                      </a:r>
                      <a:r>
                        <a:rPr lang="ru-RU" sz="1200" b="1" i="0" u="none" strike="noStrike" baseline="0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уровень бюджетной обеспеченности за 201</a:t>
                      </a:r>
                      <a:r>
                        <a:rPr lang="en-US" sz="1200" b="1" i="0" u="none" strike="noStrike" baseline="0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1200" b="1" i="0" u="none" strike="noStrike" baseline="0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год</a:t>
                      </a:r>
                      <a:endParaRPr lang="ru-RU" sz="12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3266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бюджетной обеспеченности до распределения средств дотации</a:t>
                      </a:r>
                      <a:endParaRPr lang="ru-RU" sz="12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бюджетной обеспеченности после распределения </a:t>
                      </a:r>
                      <a:r>
                        <a:rPr lang="ru-RU" sz="12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средств</a:t>
                      </a:r>
                      <a:endParaRPr lang="ru-RU" sz="12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E6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бюджетной обеспеченности до распределения средств дотации</a:t>
                      </a:r>
                      <a:endParaRPr lang="ru-RU" sz="12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бюджетной обеспеченности после распределения </a:t>
                      </a:r>
                      <a:r>
                        <a:rPr lang="ru-RU" sz="12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средств</a:t>
                      </a:r>
                      <a:endParaRPr lang="ru-RU" sz="12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E68"/>
                    </a:solidFill>
                  </a:tcPr>
                </a:tc>
              </a:tr>
              <a:tr h="222210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Бабынинский район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0,391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Медынский район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0,350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252933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Барятинский район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0,180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Мещовский район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0,216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252933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Боровский район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0,527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Мосальский район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0,194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350162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Дзержинский район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0,458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Перемышльский район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0,279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350162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Думиничский район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0,293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Спас-Деменский район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0,235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252933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Жиздринский район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0,203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1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Сухиничский</a:t>
                      </a:r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0,299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252933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Жуковский район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0,483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Тарусский район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0,381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252933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Износковский район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0,257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Ульяновский район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0,240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350162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1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г.Киров</a:t>
                      </a:r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 Кировский район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0,464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1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Ферзиковский</a:t>
                      </a:r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0,319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350162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Козельский район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0,456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Хвастовичский район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0,286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252933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Куйбышевский район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0,154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Юхновский район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0,281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350162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г.Людиново и Людиновский район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0,382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Калуга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1,462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1,462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1,462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350162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Малоярославецкий район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0,486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Обнинск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1,820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1,820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1,820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913143">
                <a:tc gridSpan="2">
                  <a:txBody>
                    <a:bodyPr/>
                    <a:lstStyle/>
                    <a:p>
                      <a:pPr marL="36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Величина разрыва среднедушевого бюджетного дохода, в разах </a:t>
                      </a:r>
                      <a:endParaRPr lang="ru-RU" sz="13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36000" algn="ctr" fontAlgn="ctr"/>
                      <a:r>
                        <a:rPr lang="ru-RU" sz="1300" u="sng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 распределения:</a:t>
                      </a:r>
                    </a:p>
                    <a:p>
                      <a:pPr marL="36000" algn="ctr" fontAlgn="ctr"/>
                      <a:r>
                        <a:rPr lang="ru-RU" sz="13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</a:t>
                      </a:r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муниципальным районам </a:t>
                      </a:r>
                      <a:r>
                        <a:rPr lang="ru-RU" sz="13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 3,4</a:t>
                      </a:r>
                    </a:p>
                    <a:p>
                      <a:pPr marL="36000" algn="ctr" fontAlgn="ctr"/>
                      <a:r>
                        <a:rPr lang="ru-RU" sz="13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городским округам </a:t>
                      </a:r>
                      <a:r>
                        <a:rPr lang="ru-RU" sz="13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 1,2</a:t>
                      </a:r>
                      <a:endParaRPr lang="ru-RU" sz="13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3600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u="sng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После распределения:</a:t>
                      </a:r>
                    </a:p>
                    <a:p>
                      <a:pPr marL="36000" algn="ctr" fontAlgn="ctr"/>
                      <a:r>
                        <a:rPr lang="ru-RU" sz="13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</a:t>
                      </a:r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муниципальным районам </a:t>
                      </a:r>
                      <a:r>
                        <a:rPr lang="en-US" sz="13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13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городским округам </a:t>
                      </a:r>
                      <a:r>
                        <a:rPr lang="ru-RU" sz="13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 1,2</a:t>
                      </a:r>
                      <a:endParaRPr lang="ru-RU" sz="13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36000" algn="ctr" fontAlgn="ctr"/>
                      <a:endParaRPr lang="ru-RU" sz="13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3E7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974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-конечная звезда 5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1000" y="0"/>
            <a:ext cx="838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УРОВЕНЬ БЮДЖЕТНОЙ ОБЕСПЕЧЕННОСТИ МУНИЦИПАЛЬНЫХ </a:t>
            </a: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ОБРАЗОВАНИЙ КАЛУЖСКОЙ ОБЛАСТИ </a:t>
            </a:r>
            <a:r>
              <a:rPr lang="ru-RU" sz="1600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2019 </a:t>
            </a:r>
            <a:r>
              <a:rPr lang="ru-RU" sz="1600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г.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616379"/>
              </p:ext>
            </p:extLst>
          </p:nvPr>
        </p:nvGraphicFramePr>
        <p:xfrm>
          <a:off x="1" y="533400"/>
          <a:ext cx="9143999" cy="62993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214366"/>
                <a:gridCol w="1405475"/>
                <a:gridCol w="1342940"/>
                <a:gridCol w="1342940"/>
                <a:gridCol w="1342940"/>
                <a:gridCol w="1495338"/>
              </a:tblGrid>
              <a:tr h="42029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муниципальных районов (городских округов)</a:t>
                      </a:r>
                      <a:endParaRPr kumimoji="0" lang="ru-RU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 (факт)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1200" b="1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муниципальных районов (городских округов)</a:t>
                      </a:r>
                      <a:endParaRPr kumimoji="0" lang="ru-RU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>
                        <a:solidFill>
                          <a:srgbClr val="FFC000"/>
                        </a:solidFill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(факт)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 horzOverflow="overflow"/>
                </a:tc>
              </a:tr>
              <a:tr h="875104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бюджетной обеспеченности до распределения средств дотации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бюджетной обеспеченности после распределения средств исходя из среднего уровня бюджетной обеспеченности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9168" marR="9168" marT="916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бюджетной обеспеченности до распределения средств дотации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бюджетной обеспеченности после распределения средств исходя из среднего уровня бюджетной обеспеченности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</a:tr>
              <a:tr h="2655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Бабынинский</a:t>
                      </a: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0,513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0,568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Медынский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0,445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0,568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Барятинский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0,268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0,568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Мещовский район</a:t>
                      </a:r>
                      <a:endParaRPr kumimoji="0" lang="ru-RU" sz="9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0,268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0,568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Боровский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0,527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0,568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Мосальский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0,198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0,568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7338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Дзержинский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0,448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0,568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Перемышльский район</a:t>
                      </a:r>
                      <a:endParaRPr kumimoji="0" lang="ru-RU" sz="9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0,418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0,568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7338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Думиничский</a:t>
                      </a: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0,212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0,568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Спас-Деменский район</a:t>
                      </a:r>
                      <a:endParaRPr kumimoji="0" lang="ru-RU" sz="9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0,186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0,568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Жиздринский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0,177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0,568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Сухиничский</a:t>
                      </a: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0,264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0,568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Жуковский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0,563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0,568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Тарусский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0,435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0,568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2234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Износковский</a:t>
                      </a: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0,227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0,568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Ульяновский район</a:t>
                      </a:r>
                      <a:endParaRPr kumimoji="0" lang="ru-RU" sz="9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0,277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0,568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2234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г.Киров</a:t>
                      </a: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 Кировский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0,396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0,568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Ферзиковский</a:t>
                      </a: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0,502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0,568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2234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Козельский</a:t>
                      </a: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0,541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0,568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Хвастовичский</a:t>
                      </a: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0,331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0,568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223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Куйбышевский район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0,202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effectLst/>
                          <a:latin typeface="Times New Roman"/>
                        </a:rPr>
                        <a:t>0,568</a:t>
                      </a:r>
                      <a:endParaRPr lang="ru-RU" sz="95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Юхновский район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0,333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effectLst/>
                          <a:latin typeface="Times New Roman"/>
                        </a:rPr>
                        <a:t>0,568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3223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err="1">
                          <a:effectLst/>
                          <a:latin typeface="Times New Roman"/>
                        </a:rPr>
                        <a:t>г.Людиново</a:t>
                      </a:r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 и </a:t>
                      </a:r>
                      <a:r>
                        <a:rPr lang="ru-RU" sz="950" b="0" i="0" u="none" strike="noStrike" dirty="0" err="1">
                          <a:effectLst/>
                          <a:latin typeface="Times New Roman"/>
                        </a:rPr>
                        <a:t>Людиновский</a:t>
                      </a:r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 район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0,485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effectLst/>
                          <a:latin typeface="Times New Roman"/>
                        </a:rPr>
                        <a:t>0568</a:t>
                      </a:r>
                      <a:endParaRPr lang="ru-RU" sz="95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>
                          <a:effectLst/>
                          <a:latin typeface="Times New Roman"/>
                        </a:rPr>
                        <a:t>Калуга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effectLst/>
                          <a:latin typeface="Times New Roman"/>
                        </a:rPr>
                        <a:t>1,736</a:t>
                      </a:r>
                      <a:endParaRPr lang="ru-RU" sz="95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effectLst/>
                          <a:latin typeface="Times New Roman"/>
                        </a:rPr>
                        <a:t>1,736</a:t>
                      </a:r>
                      <a:endParaRPr lang="ru-RU" sz="95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3223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err="1">
                          <a:effectLst/>
                          <a:latin typeface="Times New Roman"/>
                        </a:rPr>
                        <a:t>Малоярославецкий</a:t>
                      </a:r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 район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0,524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effectLst/>
                          <a:latin typeface="Times New Roman"/>
                        </a:rPr>
                        <a:t>0,568</a:t>
                      </a:r>
                      <a:endParaRPr lang="ru-RU" sz="95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Обнинск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effectLst/>
                          <a:latin typeface="Times New Roman"/>
                        </a:rPr>
                        <a:t>2,118</a:t>
                      </a:r>
                      <a:endParaRPr lang="ru-RU" sz="95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effectLst/>
                          <a:latin typeface="Times New Roman"/>
                        </a:rPr>
                        <a:t>2,118</a:t>
                      </a:r>
                      <a:endParaRPr lang="ru-RU" sz="95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40292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Величина разрыва среднедушевого бюджетного дохода, в разах в 2019 году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 распределения: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муниципальным районам –     3,2                                       по городским округам – 1,2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После распределения: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муниципальным районам – 1,0</a:t>
                      </a:r>
                      <a:b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городским округам – 1,2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292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Величина разрыва среднедушевого бюджетного дохода, в разах в 2018 году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муниципальным районам -  3,4                                        по городским округам – 1,2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муниципальным районам – 1,0</a:t>
                      </a:r>
                      <a:b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городским округам – 1,2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212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724"/>
          <p:cNvSpPr>
            <a:spLocks noChangeShapeType="1"/>
          </p:cNvSpPr>
          <p:nvPr/>
        </p:nvSpPr>
        <p:spPr bwMode="auto">
          <a:xfrm>
            <a:off x="1219200" y="490378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Line 727"/>
          <p:cNvSpPr>
            <a:spLocks noChangeShapeType="1"/>
          </p:cNvSpPr>
          <p:nvPr/>
        </p:nvSpPr>
        <p:spPr bwMode="auto">
          <a:xfrm>
            <a:off x="1219200" y="490378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Line 733"/>
          <p:cNvSpPr>
            <a:spLocks noChangeShapeType="1"/>
          </p:cNvSpPr>
          <p:nvPr/>
        </p:nvSpPr>
        <p:spPr bwMode="auto">
          <a:xfrm>
            <a:off x="4762500" y="490378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Line 737"/>
          <p:cNvSpPr>
            <a:spLocks noChangeShapeType="1"/>
          </p:cNvSpPr>
          <p:nvPr/>
        </p:nvSpPr>
        <p:spPr bwMode="auto">
          <a:xfrm>
            <a:off x="4762500" y="490378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Line 742"/>
          <p:cNvSpPr>
            <a:spLocks noChangeShapeType="1"/>
          </p:cNvSpPr>
          <p:nvPr/>
        </p:nvSpPr>
        <p:spPr bwMode="auto">
          <a:xfrm>
            <a:off x="8102600" y="490378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Line 745"/>
          <p:cNvSpPr>
            <a:spLocks noChangeShapeType="1"/>
          </p:cNvSpPr>
          <p:nvPr/>
        </p:nvSpPr>
        <p:spPr bwMode="auto">
          <a:xfrm>
            <a:off x="8102600" y="490378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Line 1372"/>
          <p:cNvSpPr>
            <a:spLocks noChangeShapeType="1"/>
          </p:cNvSpPr>
          <p:nvPr/>
        </p:nvSpPr>
        <p:spPr bwMode="auto">
          <a:xfrm>
            <a:off x="1219200" y="490378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Line 1375"/>
          <p:cNvSpPr>
            <a:spLocks noChangeShapeType="1"/>
          </p:cNvSpPr>
          <p:nvPr/>
        </p:nvSpPr>
        <p:spPr bwMode="auto">
          <a:xfrm>
            <a:off x="1219200" y="490378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Line 1381"/>
          <p:cNvSpPr>
            <a:spLocks noChangeShapeType="1"/>
          </p:cNvSpPr>
          <p:nvPr/>
        </p:nvSpPr>
        <p:spPr bwMode="auto">
          <a:xfrm>
            <a:off x="4762500" y="490378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Line 1385"/>
          <p:cNvSpPr>
            <a:spLocks noChangeShapeType="1"/>
          </p:cNvSpPr>
          <p:nvPr/>
        </p:nvSpPr>
        <p:spPr bwMode="auto">
          <a:xfrm>
            <a:off x="4762500" y="490378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Line 1390"/>
          <p:cNvSpPr>
            <a:spLocks noChangeShapeType="1"/>
          </p:cNvSpPr>
          <p:nvPr/>
        </p:nvSpPr>
        <p:spPr bwMode="auto">
          <a:xfrm>
            <a:off x="8102600" y="490378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Line 1393"/>
          <p:cNvSpPr>
            <a:spLocks noChangeShapeType="1"/>
          </p:cNvSpPr>
          <p:nvPr/>
        </p:nvSpPr>
        <p:spPr bwMode="auto">
          <a:xfrm>
            <a:off x="8102600" y="490378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Line 1998"/>
          <p:cNvSpPr>
            <a:spLocks noChangeShapeType="1"/>
          </p:cNvSpPr>
          <p:nvPr/>
        </p:nvSpPr>
        <p:spPr bwMode="auto">
          <a:xfrm>
            <a:off x="2959100" y="42116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6" name="Line 2001"/>
          <p:cNvSpPr>
            <a:spLocks noChangeShapeType="1"/>
          </p:cNvSpPr>
          <p:nvPr/>
        </p:nvSpPr>
        <p:spPr bwMode="auto">
          <a:xfrm>
            <a:off x="2959100" y="42116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7" name="Line 2007"/>
          <p:cNvSpPr>
            <a:spLocks noChangeShapeType="1"/>
          </p:cNvSpPr>
          <p:nvPr/>
        </p:nvSpPr>
        <p:spPr bwMode="auto">
          <a:xfrm>
            <a:off x="4864100" y="42116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8" name="Line 2011"/>
          <p:cNvSpPr>
            <a:spLocks noChangeShapeType="1"/>
          </p:cNvSpPr>
          <p:nvPr/>
        </p:nvSpPr>
        <p:spPr bwMode="auto">
          <a:xfrm>
            <a:off x="4864100" y="42116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9" name="Line 2016"/>
          <p:cNvSpPr>
            <a:spLocks noChangeShapeType="1"/>
          </p:cNvSpPr>
          <p:nvPr/>
        </p:nvSpPr>
        <p:spPr bwMode="auto">
          <a:xfrm>
            <a:off x="6870700" y="42116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Line 2019"/>
          <p:cNvSpPr>
            <a:spLocks noChangeShapeType="1"/>
          </p:cNvSpPr>
          <p:nvPr/>
        </p:nvSpPr>
        <p:spPr bwMode="auto">
          <a:xfrm>
            <a:off x="6870700" y="42116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Line 2624"/>
          <p:cNvSpPr>
            <a:spLocks noChangeShapeType="1"/>
          </p:cNvSpPr>
          <p:nvPr/>
        </p:nvSpPr>
        <p:spPr bwMode="auto">
          <a:xfrm>
            <a:off x="2755900" y="4232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2" name="Line 2627"/>
          <p:cNvSpPr>
            <a:spLocks noChangeShapeType="1"/>
          </p:cNvSpPr>
          <p:nvPr/>
        </p:nvSpPr>
        <p:spPr bwMode="auto">
          <a:xfrm>
            <a:off x="2755900" y="4232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3" name="Line 2633"/>
          <p:cNvSpPr>
            <a:spLocks noChangeShapeType="1"/>
          </p:cNvSpPr>
          <p:nvPr/>
        </p:nvSpPr>
        <p:spPr bwMode="auto">
          <a:xfrm>
            <a:off x="4864100" y="4232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4" name="Line 2637"/>
          <p:cNvSpPr>
            <a:spLocks noChangeShapeType="1"/>
          </p:cNvSpPr>
          <p:nvPr/>
        </p:nvSpPr>
        <p:spPr bwMode="auto">
          <a:xfrm>
            <a:off x="4864100" y="4232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5" name="Line 2642"/>
          <p:cNvSpPr>
            <a:spLocks noChangeShapeType="1"/>
          </p:cNvSpPr>
          <p:nvPr/>
        </p:nvSpPr>
        <p:spPr bwMode="auto">
          <a:xfrm>
            <a:off x="6959600" y="4232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6" name="Line 2645"/>
          <p:cNvSpPr>
            <a:spLocks noChangeShapeType="1"/>
          </p:cNvSpPr>
          <p:nvPr/>
        </p:nvSpPr>
        <p:spPr bwMode="auto">
          <a:xfrm>
            <a:off x="6959600" y="4232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7" name="Line 3250"/>
          <p:cNvSpPr>
            <a:spLocks noChangeShapeType="1"/>
          </p:cNvSpPr>
          <p:nvPr/>
        </p:nvSpPr>
        <p:spPr bwMode="auto">
          <a:xfrm>
            <a:off x="2755900" y="4232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8" name="Line 3253"/>
          <p:cNvSpPr>
            <a:spLocks noChangeShapeType="1"/>
          </p:cNvSpPr>
          <p:nvPr/>
        </p:nvSpPr>
        <p:spPr bwMode="auto">
          <a:xfrm>
            <a:off x="2755900" y="4232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9" name="Line 3259"/>
          <p:cNvSpPr>
            <a:spLocks noChangeShapeType="1"/>
          </p:cNvSpPr>
          <p:nvPr/>
        </p:nvSpPr>
        <p:spPr bwMode="auto">
          <a:xfrm>
            <a:off x="4864100" y="4232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0" name="Line 3263"/>
          <p:cNvSpPr>
            <a:spLocks noChangeShapeType="1"/>
          </p:cNvSpPr>
          <p:nvPr/>
        </p:nvSpPr>
        <p:spPr bwMode="auto">
          <a:xfrm>
            <a:off x="4864100" y="4232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1" name="Line 3268"/>
          <p:cNvSpPr>
            <a:spLocks noChangeShapeType="1"/>
          </p:cNvSpPr>
          <p:nvPr/>
        </p:nvSpPr>
        <p:spPr bwMode="auto">
          <a:xfrm>
            <a:off x="6959600" y="4232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2" name="Line 3271"/>
          <p:cNvSpPr>
            <a:spLocks noChangeShapeType="1"/>
          </p:cNvSpPr>
          <p:nvPr/>
        </p:nvSpPr>
        <p:spPr bwMode="auto">
          <a:xfrm>
            <a:off x="6959600" y="4232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graphicFrame>
        <p:nvGraphicFramePr>
          <p:cNvPr id="33" name="Таблица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5373229"/>
              </p:ext>
            </p:extLst>
          </p:nvPr>
        </p:nvGraphicFramePr>
        <p:xfrm>
          <a:off x="1" y="533400"/>
          <a:ext cx="9143999" cy="62993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214366"/>
                <a:gridCol w="1405475"/>
                <a:gridCol w="1342940"/>
                <a:gridCol w="1342940"/>
                <a:gridCol w="1342940"/>
                <a:gridCol w="1495338"/>
              </a:tblGrid>
              <a:tr h="42029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муниципальных районов (городских округов)</a:t>
                      </a:r>
                      <a:endParaRPr kumimoji="0" lang="ru-RU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 (план)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1200" b="1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муниципальных районов (городских округов)</a:t>
                      </a:r>
                      <a:endParaRPr kumimoji="0" lang="ru-RU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>
                        <a:solidFill>
                          <a:srgbClr val="FFC000"/>
                        </a:solidFill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 (план)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 horzOverflow="overflow"/>
                </a:tc>
              </a:tr>
              <a:tr h="875104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бюджетной обеспеченности до распределения средств дотации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бюджетной обеспеченности после распределения средств исходя из среднего уровня бюджетной обеспеченности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9168" marR="9168" marT="916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бюджетной обеспеченности до распределения средств дотации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бюджетной обеспеченности после распределения средств исходя из среднего уровня бюджетной обеспеченности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</a:tr>
              <a:tr h="2655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Бабынинский</a:t>
                      </a: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0,432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0,570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Медынский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9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0,396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0,570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Барятинский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0,286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0,570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Мещовский район</a:t>
                      </a:r>
                      <a:endParaRPr kumimoji="0" lang="ru-RU" sz="9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9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0,229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0,570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Боровский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0,774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0,570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Мосальский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9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0,278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0,774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7338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Дзержинский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0,472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0,570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Перемышльский район</a:t>
                      </a:r>
                      <a:endParaRPr kumimoji="0" lang="ru-RU" sz="9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9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0,330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0,570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7338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Думиничский</a:t>
                      </a: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0,270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0,570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Спас-Деменский район</a:t>
                      </a:r>
                      <a:endParaRPr kumimoji="0" lang="ru-RU" sz="9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9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0,263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0,570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Жиздринский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effectLst/>
                          <a:latin typeface="Times New Roman"/>
                        </a:rPr>
                        <a:t>0,256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0,570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Сухиничский</a:t>
                      </a: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9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0,357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0,570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Жуковский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effectLst/>
                          <a:latin typeface="Times New Roman"/>
                        </a:rPr>
                        <a:t>0,488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0,570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Тарусский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9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0,352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0,570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2234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Износковский</a:t>
                      </a: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0,262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0,570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Ульяновский район</a:t>
                      </a:r>
                      <a:endParaRPr kumimoji="0" lang="ru-RU" sz="9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9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0,212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0,570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2234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г.Киров</a:t>
                      </a: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 Кировский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0,416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0,570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Ферзиковский</a:t>
                      </a: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9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0,486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0,570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2234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Козельский</a:t>
                      </a: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0,486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0,570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Хвастовичский</a:t>
                      </a: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9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0,313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0,570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223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Куйбышевский район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0,189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effectLst/>
                          <a:latin typeface="Times New Roman"/>
                        </a:rPr>
                        <a:t>0,570</a:t>
                      </a:r>
                      <a:endParaRPr lang="ru-RU" sz="95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Юхновский район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9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0,290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effectLst/>
                          <a:latin typeface="Times New Roman"/>
                        </a:rPr>
                        <a:t>0,570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3223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err="1">
                          <a:effectLst/>
                          <a:latin typeface="Times New Roman"/>
                        </a:rPr>
                        <a:t>г.Людиново</a:t>
                      </a:r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 и </a:t>
                      </a:r>
                      <a:r>
                        <a:rPr lang="ru-RU" sz="950" b="0" i="0" u="none" strike="noStrike" dirty="0" err="1">
                          <a:effectLst/>
                          <a:latin typeface="Times New Roman"/>
                        </a:rPr>
                        <a:t>Людиновский</a:t>
                      </a:r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 район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0,421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effectLst/>
                          <a:latin typeface="Times New Roman"/>
                        </a:rPr>
                        <a:t>0,570</a:t>
                      </a:r>
                      <a:endParaRPr lang="ru-RU" sz="95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>
                          <a:effectLst/>
                          <a:latin typeface="Times New Roman"/>
                        </a:rPr>
                        <a:t>Калуга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effectLst/>
                          <a:latin typeface="Times New Roman"/>
                        </a:rPr>
                        <a:t>1,585</a:t>
                      </a:r>
                      <a:endParaRPr lang="ru-RU" sz="95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effectLst/>
                          <a:latin typeface="Times New Roman"/>
                        </a:rPr>
                        <a:t>1,585</a:t>
                      </a:r>
                      <a:endParaRPr lang="ru-RU" sz="95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3223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err="1">
                          <a:effectLst/>
                          <a:latin typeface="Times New Roman"/>
                        </a:rPr>
                        <a:t>Малоярославецкий</a:t>
                      </a:r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 район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0,546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effectLst/>
                          <a:latin typeface="Times New Roman"/>
                        </a:rPr>
                        <a:t>0,570</a:t>
                      </a:r>
                      <a:endParaRPr lang="ru-RU" sz="95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Обнинск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effectLst/>
                          <a:latin typeface="Times New Roman"/>
                        </a:rPr>
                        <a:t>1,548</a:t>
                      </a:r>
                      <a:endParaRPr lang="ru-RU" sz="95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effectLst/>
                          <a:latin typeface="Times New Roman"/>
                        </a:rPr>
                        <a:t>1,548</a:t>
                      </a:r>
                      <a:endParaRPr lang="ru-RU" sz="95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40292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Величина разрыва среднедушевого бюджетного дохода, в разах в 2020 году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 распределения: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муниципальным районам –     3,6                                       по городским округам – 1,1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После распределения: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муниципальным районам – 1,4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городским округам – 1,1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292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Величина разрыва среднедушевого бюджетного дохода, в разах в 2019 году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муниципальным районам -  3,2                                        по городским округам – 1,2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муниципальным районам – 1,0</a:t>
                      </a:r>
                      <a:b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городским округам – 1,2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6" name="5-конечная звезда 65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81000" y="0"/>
            <a:ext cx="838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УРОВЕНЬ БЮДЖЕТНОЙ ОБЕСПЕЧЕННОСТИ МУНИЦИПАЛЬНЫХ </a:t>
            </a: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ОБРАЗОВАНИЙ КАЛУЖСКОЙ ОБЛАСТИ </a:t>
            </a:r>
            <a:r>
              <a:rPr lang="ru-RU" sz="1600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2020 </a:t>
            </a:r>
            <a:r>
              <a:rPr lang="ru-RU" sz="1600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332382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09"/>
          <p:cNvSpPr txBox="1">
            <a:spLocks noChangeArrowheads="1"/>
          </p:cNvSpPr>
          <p:nvPr/>
        </p:nvSpPr>
        <p:spPr bwMode="auto">
          <a:xfrm>
            <a:off x="228600" y="260350"/>
            <a:ext cx="8534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ДИНАМИКА ПО СУБВЕНЦИЯМ МУНИЦИПАЛЬНЫМ ОБРАЗОВАНИЯМ </a:t>
            </a:r>
          </a:p>
          <a:p>
            <a:pPr algn="just"/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КАЛУЖСКОЙ ОБЛАСТИ В 2018-2020 гг.</a:t>
            </a:r>
            <a:r>
              <a:rPr lang="en-US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sz="1600" i="1" dirty="0" err="1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sz="1600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534580"/>
              </p:ext>
            </p:extLst>
          </p:nvPr>
        </p:nvGraphicFramePr>
        <p:xfrm>
          <a:off x="152400" y="990600"/>
          <a:ext cx="8839200" cy="548967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57600"/>
                <a:gridCol w="1181100"/>
                <a:gridCol w="1028700"/>
                <a:gridCol w="1066800"/>
                <a:gridCol w="952500"/>
                <a:gridCol w="952500"/>
              </a:tblGrid>
              <a:tr h="831587">
                <a:tc>
                  <a:txBody>
                    <a:bodyPr/>
                    <a:lstStyle/>
                    <a:p>
                      <a:pPr marL="12700" marR="508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2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2018 год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2019 год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2020</a:t>
                      </a:r>
                      <a:r>
                        <a:rPr lang="ru-RU" sz="1200" b="1" i="0" u="none" strike="noStrike" baseline="0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Темп роста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2019/1018    2020/2019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i="0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</a:tr>
              <a:tr h="30952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7 820 762,4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8 575 090,7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8 722 783,5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1,10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1,02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7143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Социальное обеспечение населения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5 751 021,7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6 114 486,7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7 684 755,7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1,06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1,26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7143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Выравнивание бюджетной обеспеченности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887 790,4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923 302,0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951 001,1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1,04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1,03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2582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регистрация актов гражданского состояния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66 308,1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72 652,9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66 850,1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1,10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0,92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7143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Воинский учет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26 068,9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26 619,7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31 683,2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1,02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1,19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84496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деятельности архивных фондов, присяжных заседателей, административных комиссий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algn="l" fontAlgn="ctr"/>
                      <a:endParaRPr lang="ru-RU" sz="1300" b="0" dirty="0" smtClean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16 820,9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16 929,7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20 694,0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1,01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1,22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714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Организация и проведение мероприятий по отлову и содержанию безнадзорных животных</a:t>
                      </a:r>
                    </a:p>
                  </a:txBody>
                  <a:tcPr marL="9168" marR="9168" marT="9168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8 276,2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17 002,6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13 047,2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2,05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0,77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</a:tr>
              <a:tr h="371433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ru-RU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Осуществление регионального государственного надзора в области </a:t>
                      </a:r>
                      <a:r>
                        <a:rPr lang="ru-RU" sz="13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технического состояния и эксплуатации аттракционов и осуществление государственной регистрации аттракционов</a:t>
                      </a:r>
                    </a:p>
                  </a:txBody>
                  <a:tcPr marL="9168" marR="9168" marT="9168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14 679,6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14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Проведение Всероссийской переписи населения 2020 года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15 998 ,9</a:t>
                      </a:r>
                    </a:p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7143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</a:t>
                      </a: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493 148,1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15 746 084,3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17 521 493,3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1,09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1,11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5-конечная звезда 5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18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8266662"/>
              </p:ext>
            </p:extLst>
          </p:nvPr>
        </p:nvGraphicFramePr>
        <p:xfrm>
          <a:off x="151130" y="708599"/>
          <a:ext cx="8689340" cy="563360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19500"/>
                <a:gridCol w="1181100"/>
                <a:gridCol w="1223514"/>
                <a:gridCol w="986286"/>
                <a:gridCol w="916940"/>
                <a:gridCol w="762000"/>
              </a:tblGrid>
              <a:tr h="39018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Направление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2018 год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2019 год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Темп роста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986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1200" b="1" i="0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1" i="0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1" i="0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1" i="0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2019/2018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2020/2019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30560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1 958 552,59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3 000 046,44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4 719 078,23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1,53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1,57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  <a:tr h="28547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Социальное обеспечение населения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212 530,70</a:t>
                      </a: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220 380,38</a:t>
                      </a: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149 977,72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1,04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0,68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</a:tr>
              <a:tr h="28547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800 683,02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898 834,44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1 927 966,43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1,12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2,14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  <a:tr h="31363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Дорожная деятельность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344 737,94</a:t>
                      </a: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1 955 655,81</a:t>
                      </a: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828 945,43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5,67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0,42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</a:tr>
              <a:tr h="28547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 и кинематография, спорт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211 648,02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98 504,67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161 540,76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0,47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1,64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  <a:tr h="42608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комплексного развития сельских территорий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b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b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418 447,02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lang="ru-RU" sz="10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lang="ru-RU" sz="10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6673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Водное хозяйство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b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3 624,0</a:t>
                      </a:r>
                    </a:p>
                  </a:txBody>
                  <a:tcPr anchor="b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25 000,00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lang="ru-RU" sz="10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6,90</a:t>
                      </a:r>
                    </a:p>
                  </a:txBody>
                  <a:tcPr marL="9525" marR="9525" marT="9525" marB="0" anchor="b">
                    <a:solidFill>
                      <a:schemeClr val="accent3"/>
                    </a:solidFill>
                  </a:tcPr>
                </a:tc>
              </a:tr>
              <a:tr h="36673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малого и среднего предпринимательства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20 128,79</a:t>
                      </a:r>
                    </a:p>
                  </a:txBody>
                  <a:tcPr anchor="b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14 734,68</a:t>
                      </a:r>
                    </a:p>
                  </a:txBody>
                  <a:tcPr anchor="b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15 000,00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0,73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1,02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7579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финансовой устойчивости муниципальных образований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4 195 787,05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2 172 957,52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300 000,00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0,52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0,14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  <a:tr h="66611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мероприятий, способствующих развитию научно-производственного комплекса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наукограда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Российской Федерации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46 133,88</a:t>
                      </a: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46 684,01</a:t>
                      </a: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117 094,78</a:t>
                      </a: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1,01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2,51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</a:tr>
              <a:tr h="36673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Развитие общественной инфраструктуры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30 101,95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92 531,84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148 000,00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3,07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1,60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  <a:tr h="47579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Другие вопросы в области национальной экономики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17 683,45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46 935,11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106 980,50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2,65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2,28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0134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7 796 997,57</a:t>
                      </a:r>
                    </a:p>
                  </a:txBody>
                  <a:tcPr anchor="b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8 550 888,90</a:t>
                      </a:r>
                    </a:p>
                  </a:txBody>
                  <a:tcPr anchor="b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8 918 030,87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1,10</a:t>
                      </a:r>
                    </a:p>
                  </a:txBody>
                  <a:tcPr marL="9525" marR="9525" marT="9525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1,04</a:t>
                      </a:r>
                    </a:p>
                  </a:txBody>
                  <a:tcPr marL="9525" marR="9525" marT="9525" marB="0" anchor="b"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  <p:sp>
        <p:nvSpPr>
          <p:cNvPr id="10" name="Text Box 109"/>
          <p:cNvSpPr txBox="1">
            <a:spLocks noChangeArrowheads="1"/>
          </p:cNvSpPr>
          <p:nvPr/>
        </p:nvSpPr>
        <p:spPr bwMode="auto">
          <a:xfrm>
            <a:off x="228600" y="152399"/>
            <a:ext cx="8534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ДИНАМИКА ПО СУБСИДИЯМ МУНИЦИПАЛЬНЫМ ОБРАЗОВАНИЯМ </a:t>
            </a:r>
          </a:p>
          <a:p>
            <a:pPr algn="just"/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КАЛУЖСКОЙ ОБЛАСТИ В 2018-2020 гг., </a:t>
            </a:r>
            <a:r>
              <a:rPr lang="ru-RU" sz="1600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sz="1600" i="1" dirty="0" err="1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sz="1600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-конечная звезда 5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4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09"/>
          <p:cNvSpPr txBox="1">
            <a:spLocks noChangeArrowheads="1"/>
          </p:cNvSpPr>
          <p:nvPr/>
        </p:nvSpPr>
        <p:spPr bwMode="auto">
          <a:xfrm>
            <a:off x="228600" y="349250"/>
            <a:ext cx="8839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ДИНАМИКА ПО ИНЫМ МЕЖБЮДЖЕТНЫМ ТРАНСФЕРТАМ И ИНЫМ ДОТАЦИЯМ МУНИЦИПАЛЬНЫМ ОБРАЗОВАНИЯМ КАЛУЖСКОЙ ОБЛАСТИ</a:t>
            </a:r>
            <a:r>
              <a:rPr lang="en-US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В 2018-2020 гг., </a:t>
            </a:r>
            <a:r>
              <a:rPr lang="ru-RU" sz="1600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sz="1600" i="1" dirty="0" err="1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sz="1600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756784"/>
              </p:ext>
            </p:extLst>
          </p:nvPr>
        </p:nvGraphicFramePr>
        <p:xfrm>
          <a:off x="227330" y="1867681"/>
          <a:ext cx="8693199" cy="386488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057147"/>
                <a:gridCol w="1169956"/>
                <a:gridCol w="1013962"/>
                <a:gridCol w="923005"/>
                <a:gridCol w="820230"/>
                <a:gridCol w="708899"/>
              </a:tblGrid>
              <a:tr h="2286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Направление</a:t>
                      </a:r>
                    </a:p>
                  </a:txBody>
                  <a:tcPr marL="9168" marR="9168" marT="9168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2018 год</a:t>
                      </a:r>
                    </a:p>
                  </a:txBody>
                  <a:tcPr marL="9168" marR="9168" marT="9168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2019 год</a:t>
                      </a:r>
                    </a:p>
                  </a:txBody>
                  <a:tcPr marL="9168" marR="9168" marT="9168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9168" marR="9168" marT="9168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Темп роста</a:t>
                      </a:r>
                    </a:p>
                  </a:txBody>
                  <a:tcPr marL="9168" marR="9168" marT="916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087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1200" b="1" i="0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1" i="0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1" i="0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1" i="0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2019/2018</a:t>
                      </a:r>
                    </a:p>
                  </a:txBody>
                  <a:tcPr marL="9168" marR="9168" marT="916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2020/2019</a:t>
                      </a:r>
                    </a:p>
                  </a:txBody>
                  <a:tcPr marL="9168" marR="9168" marT="916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29366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600,00</a:t>
                      </a:r>
                    </a:p>
                  </a:txBody>
                  <a:tcPr anchor="b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b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lang="ru-RU" sz="10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  <a:tr h="30137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инфраструктуры муниципальных образований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411 295,89</a:t>
                      </a: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578 327,63</a:t>
                      </a: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250 000,0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1,41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0,43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</a:tr>
              <a:tr h="26149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Дорожная деятельность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1 074 742,93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677 467,78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lang="ru-RU" sz="10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0,63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  <a:tr h="35239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 и кинематография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5 416,66</a:t>
                      </a: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40 930,00</a:t>
                      </a: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6 450,0</a:t>
                      </a: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7,56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0,16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</a:tr>
              <a:tr h="36287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Стимулирование муниципальных образований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52 000,0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110 539,47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164 700,00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2,13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1,49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  <a:tr h="24978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деятельности административных структур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22 150,55</a:t>
                      </a: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22 045,21</a:t>
                      </a: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30 185,60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1,00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1,37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</a:tr>
              <a:tr h="24978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Благоустройство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32 760,00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lang="ru-RU" sz="10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lang="ru-RU" sz="10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  <a:tr h="24978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Поощрение за достижение показателей деятельности органов исполнительной власти субъектов Российской Федерации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8 000,00</a:t>
                      </a: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lang="ru-RU" sz="10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lang="ru-RU" sz="10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</a:tr>
              <a:tr h="24978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сбалансированности бюджетов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114 124,48</a:t>
                      </a: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93 0240,70</a:t>
                      </a: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168 730,0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8,15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0,18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</a:tr>
              <a:tr h="27774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Всего: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491 463,11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1 867 345,24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1 297 533,38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3,80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0,69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sp>
        <p:nvSpPr>
          <p:cNvPr id="8" name="5-конечная звезда 7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53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9"/>
          <p:cNvSpPr txBox="1">
            <a:spLocks noChangeArrowheads="1"/>
          </p:cNvSpPr>
          <p:nvPr/>
        </p:nvSpPr>
        <p:spPr bwMode="auto">
          <a:xfrm>
            <a:off x="228600" y="0"/>
            <a:ext cx="8915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5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ДИНАМИКА ПО ЦЕЛЕВЫМ СРЕДСТВАМ МУНИЦИПАЛЬНЫМ </a:t>
            </a:r>
          </a:p>
          <a:p>
            <a:pPr algn="just"/>
            <a:r>
              <a:rPr lang="ru-RU" sz="15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ОБРАЗОВАНИЯМ КАЛУЖСКОЙ ОБЛАСТИ В </a:t>
            </a:r>
            <a:r>
              <a:rPr lang="en-US" sz="15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201</a:t>
            </a:r>
            <a:r>
              <a:rPr lang="ru-RU" sz="15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en-US" sz="15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15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2020 гг., </a:t>
            </a:r>
            <a:r>
              <a:rPr lang="ru-RU" sz="1500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sz="1500" i="1" dirty="0" err="1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sz="1500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500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6150231"/>
              </p:ext>
            </p:extLst>
          </p:nvPr>
        </p:nvGraphicFramePr>
        <p:xfrm>
          <a:off x="2" y="464239"/>
          <a:ext cx="9143998" cy="643418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810125"/>
                <a:gridCol w="990600"/>
                <a:gridCol w="914400"/>
                <a:gridCol w="914400"/>
                <a:gridCol w="712134"/>
                <a:gridCol w="802339"/>
              </a:tblGrid>
              <a:tr h="7625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Направление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2018 год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2019 год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Темп роста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614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1200" b="1" i="0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1" i="0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1" i="0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1" i="0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2019/2018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2020/2019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22514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9 779 314,96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11 575 137,14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13 441 861,73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1,18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1,16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  <a:tr h="22514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Социальное обеспечение населения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5 963 552,42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6 334 867,08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7 834 733,42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1,06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1,24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22514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800 683,02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931 594,44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1 927 966,43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1,16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2,07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  <a:tr h="22514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Выравнивание бюджетной обеспеченности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887 790,43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923 302,0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951 001,1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1,04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1,03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22514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инфраструктуры муниципальных образований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411 295,89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578 327,63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250 000,0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1,41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0,43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  <a:tr h="22514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Дорожная деятельность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344 737,94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3 030 398,74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1 506 413,21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8,79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0,50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22514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 и кинематография, спорт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217 064,68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139 434,67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167 990,76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0,64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1,20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  <a:tr h="22514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Стимулирование муниципальных образований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52 000,00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110 539,47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164 700,0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2,13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1,49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22514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регистрация актов гражданского состояния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66 308,13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72 652,9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66 850,1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1,10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0,92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  <a:tr h="22514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Воинский учет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26 068,87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26 619,7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31 683,2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1,02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1,19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36023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деятельности архивных фондов, присяжных заседателей, административных комиссий и других административных структур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38 971,54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38 674,91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52 563,4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0,99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1,36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  <a:tr h="22514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Организация и проведение мероприятий по отлову и содержанию безнадзорных животных</a:t>
                      </a:r>
                    </a:p>
                  </a:txBody>
                  <a:tcPr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8 276,2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17 002,6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13 047,2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2,05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0,77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22514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сбалансированности бюджетов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114 124,48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93 024,7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168 730,0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0,82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1,81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  <a:tr h="22514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Водное хозяйство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3 624,0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25 000,0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6,90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22514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малого и среднего предпринимательства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20 128,79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14 734,68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15 000,0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0,73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1,02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  <a:tr h="22699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мероприятий, способствующих развитию научно-производственного комплекса </a:t>
                      </a: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наукограда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Российской Федерации</a:t>
                      </a:r>
                    </a:p>
                  </a:txBody>
                  <a:tcPr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46 133,88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46 684,01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117 094,78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1,01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2,51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22514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общественной инфраструктуры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30 101,95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92 531,84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148 000,0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3,07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1,60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  <a:tr h="22514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финансовой устойчивости муниципальных образований</a:t>
                      </a:r>
                    </a:p>
                  </a:txBody>
                  <a:tcPr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4 195 787,05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2 172 957,52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300 000,0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0,52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0,14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22514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Другие вопросы в области национальной экономики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17 683,45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46 935,11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106 980,5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2,65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2,28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  <a:tr h="36023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Поощрение за достижение показателей деятельности органов исполнительной власти субъектов Российской Федерации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b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8 000,0</a:t>
                      </a:r>
                    </a:p>
                  </a:txBody>
                  <a:tcPr anchor="b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b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6023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Осуществление регионального государственного надзора в области технического состояния и эксплуатации аттракционов и осуществление государственной регистрации аттракционов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14 679,6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  <a:tr h="22514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Проведение Всероссийской переписи населения 2020 года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b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b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15 998,9</a:t>
                      </a:r>
                    </a:p>
                  </a:txBody>
                  <a:tcPr anchor="b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2031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комплексного развития сельских территорий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418 447,02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  <a:tr h="28936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Всего</a:t>
                      </a:r>
                      <a:r>
                        <a:rPr kumimoji="0" 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</a:t>
                      </a:r>
                      <a:endParaRPr kumimoji="0" lang="ru-RU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22 895 733,3</a:t>
                      </a:r>
                    </a:p>
                  </a:txBody>
                  <a:tcPr anchor="b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22 257 343,13</a:t>
                      </a:r>
                    </a:p>
                  </a:txBody>
                  <a:tcPr anchor="b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27 738 741,41</a:t>
                      </a:r>
                    </a:p>
                  </a:txBody>
                  <a:tcPr anchor="b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0,97</a:t>
                      </a:r>
                      <a:endParaRPr kumimoji="0" lang="ru-RU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1,25</a:t>
                      </a:r>
                      <a:endParaRPr kumimoji="0" lang="ru-RU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5-конечная звезда 5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10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28600" y="101988"/>
            <a:ext cx="8740080" cy="49006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ПЕРЕЧЕНЬ СУБВЕНЦИЙ, ПРЕДОСТАВЛЯЕМЫХ  МУНИЦИПАЛЬНЫМ ОБРАЗОВАНИЯМ КАЛУЖСКОЙ ОБЛАСТИ В 2018 г.</a:t>
            </a:r>
            <a:r>
              <a:rPr lang="en-US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b="1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600" b="1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. руб.</a:t>
            </a:r>
            <a:r>
              <a:rPr lang="ru-RU" sz="1600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600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</a:br>
            <a:endParaRPr lang="ru-RU" sz="1600" b="1" dirty="0">
              <a:solidFill>
                <a:srgbClr val="365E68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0" name="5-конечная звезда 9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3771191"/>
              </p:ext>
            </p:extLst>
          </p:nvPr>
        </p:nvGraphicFramePr>
        <p:xfrm>
          <a:off x="76200" y="535174"/>
          <a:ext cx="9067800" cy="601692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991961"/>
                <a:gridCol w="1075839"/>
              </a:tblGrid>
              <a:tr h="75015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Направление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Бюджетные ассигнования </a:t>
                      </a:r>
                      <a:endParaRPr lang="en-US" sz="10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2018 год   </a:t>
                      </a:r>
                    </a:p>
                  </a:txBody>
                  <a:tcPr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54556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Получение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организациях,  по имеющим государственную аккредитацию основным общеобразовательным программам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5 247 019,05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4097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государственных гарантий реализации прав на получение общедоступного и бесплатного дошкольного образования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2 469 436,88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54556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предоставления денежных выплат, пособий и компенсаций отдельным категориям граждан области в соответствии с региональным законодательством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1 966 263,94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4097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социальных выплат, пособий, компенсации детям, семьям с детьми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679 687,50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7947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Ежемесячная денежная выплата, назначаемая в случае рождения третьего ребенка или последующих детей до достижения ребенком возраста трех лет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783 013,75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4097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Оплата жилищно-коммунальных услуг отдельным категориям граждан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588 534,64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44767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 полномочий по расчету и предоставлению дотаций на выравнивание бюджетной обеспеченности бюджетам поселений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887 790,43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4097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Предоставление денежных выплат и компенсаций отдельным категориям граждан подвергшихся воздействию радиации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489 487,62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54556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Выплата государственных пособий лицам, не подлежащим обязательному социальному страхованию на случай временной нетрудоспособности и в связи с материнством, и лицам, уволенным в связи с ликвидацией организаций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358 516,56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4097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Организация исполнения полномочий по обеспечению предоставления гражданам мер социальной поддержки 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204 989,62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4097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исполнения переданных государственных полномочий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306 910,86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4097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предоставления мер социальной поддержки по предоставлению субсидий на оплату жилого помещения и коммунальных услуг гражданам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192 096,41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4097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Осуществление ежемесячной выплаты в связи с рождением (усыновлением) первого ребенка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623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28600" y="271637"/>
            <a:ext cx="8740080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ПЕРЕЧЕНЬ СУБВЕНЦИЙ, ПРЕДОСТАВЛЯЕМЫХ  МУНИЦИПАЛЬНЫМ ОБРАЗОВАНИЯМ КАЛУЖСКОЙ ОБЛАСТИ В 2018г.</a:t>
            </a:r>
            <a:r>
              <a:rPr lang="en-US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b="1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тыс. руб. (Продолжение)</a:t>
            </a: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</a:br>
            <a:endParaRPr lang="ru-RU" sz="1600" b="1" dirty="0">
              <a:solidFill>
                <a:srgbClr val="365E68"/>
              </a:solidFill>
              <a:latin typeface="Georgia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842867"/>
              </p:ext>
            </p:extLst>
          </p:nvPr>
        </p:nvGraphicFramePr>
        <p:xfrm>
          <a:off x="129480" y="914398"/>
          <a:ext cx="8839200" cy="516494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790483"/>
                <a:gridCol w="1048717"/>
              </a:tblGrid>
              <a:tr h="63974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b="1" i="0" u="none" strike="noStrike" kern="1200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Направление</a:t>
                      </a:r>
                    </a:p>
                  </a:txBody>
                  <a:tcPr marL="9168" marR="9168" marT="9168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Бюджетные ассигнования </a:t>
                      </a:r>
                      <a:endParaRPr lang="en-US" sz="10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2018 год   </a:t>
                      </a:r>
                    </a:p>
                  </a:txBody>
                  <a:tcPr horzOverflow="overflow">
                    <a:solidFill>
                      <a:schemeClr val="bg2">
                        <a:lumMod val="25000"/>
                      </a:schemeClr>
                    </a:solidFill>
                  </a:tcPr>
                </a:tc>
              </a:tr>
              <a:tr h="3136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Выплата компенсации части родительской платы за присмотр и уход за ребенком</a:t>
                      </a:r>
                      <a:endParaRPr kumimoji="0" lang="ru-RU" sz="16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rebuchet MS" pitchFamily="34" charset="0"/>
                        <a:ea typeface="+mn-ea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83 900,55</a:t>
                      </a: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</a:tr>
              <a:tr h="50190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переданных полномочий по осуществлению ежегодной денежной выплаты лицам, награжденным нагрудным знаком "Почетный донор России"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74 352,12</a:t>
                      </a: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136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Осуществление  государственной регистрации актов гражданского состояния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66 308,13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</a:tr>
              <a:tr h="3136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Осуществление первичного воинского учета на территориях, где отсутствуют военные комиссариаты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26 068,87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136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Осуществление ежемесячных денежных выплат работникам муниципальных общеобразовательных организаций области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20 405,88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</a:tr>
              <a:tr h="3136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Компенсация отдельным категориям граждан оплаты взноса на капитальный ремонт общего имущества в многоквартирном доме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9 524,93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136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Формирование и содержание архивных фондов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16 700,54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</a:tr>
              <a:tr h="3136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Организация и проведение мероприятий по отлову и содержанию безнадзорных животных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8 276,20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0190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Выплата единовременного пособия беременной жене военнослужащего, проходящего военную службу по призыву, и ежемесячного пособия на ребенка  военнослужащего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4 045,65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</a:tr>
              <a:tr h="3136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Осуществление деятельности по образованию патронатных семей для граждан пожилого возраста и инвалидов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1 173,82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136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Организация предоставления социальной помощи отдельным категориям граждан, находящимся в трудной жизненной ситуации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8 523,78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</a:tr>
              <a:tr h="34910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Осуществление полномочий по составлению списков кандидатов в присяжные заседатели федеральных судов общей юрисдикции в РФ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120,45</a:t>
                      </a: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4910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ИТОГО: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493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148,14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980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ermolenko\Desktop\бюджет обложка(NEW)-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2400" y="1447800"/>
            <a:ext cx="88392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Профицит бюджета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Превышение доходов бюджета над его расходами.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Публично-правовое образование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Российская Федерация (федеральное государство) в целом; - Субъекты РФ - республики, края, области, города федерального подчинения, автономные области, автономные округа; - Муниципальные образования.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Публичные обязательства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Обязательства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3" tooltip="Переход на публично-правовое образование"/>
              </a:rPr>
              <a:t>публично-прав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ового образования, вытекающие из нормативных актов (законов, постановлений, распоряжений и др.), перед населением, организациями, другими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3" tooltip="Переход на публично-правовое образование"/>
              </a:rPr>
              <a:t>публично-прав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овыми образованиями.</a:t>
            </a: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Распорядитель бюджетных средств (РБС)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Орган государственной власти (местного самоуправления), орган управления государственным внебюджетным фондом, или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4" tooltip="Переход на казенное учереждение"/>
              </a:rPr>
              <a:t>казенное учреждение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наделенный(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ое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) правом распределять полученные средства бюджета между подведомственными распорядителями и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5" tooltip="Переход на получателя бюджетных средств"/>
              </a:rPr>
              <a:t>получателями бюджетных средств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Расходное обязательство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Обязанность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3" tooltip="Переход на публично-правовое образование"/>
              </a:rPr>
              <a:t>публично-прав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ового образования предоставить физическому или юридическому лицу, иному уровню бюджета, международной организации средства из соответствующего бюджета.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Расходы бюджета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Выплачиваемые из бюджета денежные средства.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Реальный дефицит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Объем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6" tooltip="Переход на дефицит бюджета"/>
              </a:rPr>
              <a:t>дефицита бюджета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без учета поступления средств от продажи акций и иных форм участия в капитале, а также остатков бюджетных средств, являющихся собственными источниками финансирования дефицита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484476" y="220718"/>
            <a:ext cx="8401412" cy="1093804"/>
            <a:chOff x="484476" y="220718"/>
            <a:chExt cx="8401412" cy="1093804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1799288" y="539234"/>
              <a:ext cx="70866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 smtClean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ГЛОССАРИЙ</a:t>
              </a:r>
              <a:endParaRPr lang="ru-RU" sz="8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Овал 16"/>
            <p:cNvSpPr/>
            <p:nvPr/>
          </p:nvSpPr>
          <p:spPr>
            <a:xfrm>
              <a:off x="484476" y="220718"/>
              <a:ext cx="1093806" cy="1093804"/>
            </a:xfrm>
            <a:prstGeom prst="ellipse">
              <a:avLst/>
            </a:prstGeom>
            <a:solidFill>
              <a:srgbClr val="C5CA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Picture 2" descr="C:\Users\ermolenko\Desktop\Безымянный-1-01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469" y="337778"/>
              <a:ext cx="1100288" cy="772244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Стрелка вправо 8">
            <a:hlinkClick r:id="rId8" action="ppaction://hlinksldjump"/>
          </p:cNvPr>
          <p:cNvSpPr/>
          <p:nvPr/>
        </p:nvSpPr>
        <p:spPr>
          <a:xfrm rot="10800000">
            <a:off x="8678212" y="546732"/>
            <a:ext cx="313388" cy="36806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5-конечная звезда 10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1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9"/>
          <p:cNvSpPr txBox="1">
            <a:spLocks noChangeArrowheads="1"/>
          </p:cNvSpPr>
          <p:nvPr/>
        </p:nvSpPr>
        <p:spPr bwMode="auto">
          <a:xfrm>
            <a:off x="143933" y="54633"/>
            <a:ext cx="876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ПЕРЕЧЕНЬ СУБВЕНЦИЙ, ПРЕДОСТАВЛЯЕМЫХ МУНИЦИПАЛЬНЫМ</a:t>
            </a:r>
          </a:p>
          <a:p>
            <a:pPr algn="just"/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ОБРАЗОВАНИЯМ КАЛУЖСКОЙ ОБЛАСТИ В 2019-2022 гг.</a:t>
            </a:r>
            <a:r>
              <a:rPr lang="en-US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sz="1600" i="1" dirty="0" err="1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sz="1600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9122140"/>
              </p:ext>
            </p:extLst>
          </p:nvPr>
        </p:nvGraphicFramePr>
        <p:xfrm>
          <a:off x="-1" y="669386"/>
          <a:ext cx="9144001" cy="618861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813972"/>
                <a:gridCol w="1069772"/>
                <a:gridCol w="1069772"/>
                <a:gridCol w="1069772"/>
                <a:gridCol w="1120713"/>
              </a:tblGrid>
              <a:tr h="61544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Направление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Бюджетные ассигнования </a:t>
                      </a:r>
                      <a:endParaRPr lang="en-US" sz="11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2019 год   </a:t>
                      </a:r>
                    </a:p>
                  </a:txBody>
                  <a:tcPr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Бюджетные ассигнования на 2020 год   </a:t>
                      </a:r>
                    </a:p>
                  </a:txBody>
                  <a:tcPr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на 2021 год   </a:t>
                      </a:r>
                    </a:p>
                  </a:txBody>
                  <a:tcPr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Бюджетные ассигнования на 2022год </a:t>
                      </a:r>
                    </a:p>
                  </a:txBody>
                  <a:tcPr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72591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Получение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организациях,  по имеющим государственную аккредитацию основным общеобразовательным программам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5 812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439,70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5 917 184,93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5 917 184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,93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5 917 184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,93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  <a:tr h="41029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государственных гарантий реализации прав на получение общедоступного и бесплатного дошкольного образования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2 743 437,94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2 783 459,39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2 783 459,39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2 783 459,39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41029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предоставления денежных выплат, пособий и компенсаций отдельным категориям граждан области в соответствии с региональным законодательством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2 114 375,70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2 492 559,94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2 492 559,94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2 492 559,94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5249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социальных выплат, пособий, компенсации детям, семьям с детьми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631 963,32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814 640,46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814 816,26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814 816,26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41029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Ежемесячная денежная выплата, назначаемая в случае рождения третьего ребенка или последующих детей до достижения ребенком возраста трех лет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826 656,79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769 148,26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845 623,62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932 442,06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5249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Оплата жилищно-коммунальных услуг отдельным категориям граждан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629 685,79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835 334,79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835 305,89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835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287,19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</a:tr>
              <a:tr h="41029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 полномочий по расчету и предоставлению дотаций на выравнивание бюджетной обеспеченности бюджетам поселений за счет областного бюджета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923 302,0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951 001,1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951 001,1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951 001,1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41029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Предоставление денежных выплат и компенсаций отдельным категориям граждан подвергшихся воздействию радиации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385 201,53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422 024,0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448 751,80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464 946,60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56810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Выплата государственных пособий лицам, не подлежащим обязательному социальному страхованию на случай временной нетрудоспособности и в связи с материнством, и лицам, уволенным в связи с ликвидацией организаций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355 271,96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386 186,4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397 911,70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413 389,70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41029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Организация исполнения полномочий по обеспечению предоставления гражданам мер социальной поддержки 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216 565,18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232 579,02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232 579,02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232 579,02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25249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исполнения переданных государственных полномочий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314 303,62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347 771,23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347 771,23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347 771,23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57340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предоставления мер социальной поддержки по предоставлению субсидий на оплату жилого помещения и коммунальных услуг гражданам Калужской области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204 398,31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245 275,06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245 275,06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245 275,06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48649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Осуществление ежемесячной выплаты в связи с рождением (усыновлением) первого ребенка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256 967,80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972 997,1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1 008 551,70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1 049 631,40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  <p:sp>
        <p:nvSpPr>
          <p:cNvPr id="6" name="5-конечная звезда 5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15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9"/>
          <p:cNvSpPr txBox="1">
            <a:spLocks noChangeArrowheads="1"/>
          </p:cNvSpPr>
          <p:nvPr/>
        </p:nvSpPr>
        <p:spPr bwMode="auto">
          <a:xfrm>
            <a:off x="7620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ПЕРЕЧЕНЬ СУБВЕНЦИЙ</a:t>
            </a:r>
            <a:r>
              <a:rPr lang="ru-RU" sz="14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400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ПРЕДОСТАВЛЯЕМЫХ МУНИЦИПАЛЬНЫМ</a:t>
            </a:r>
          </a:p>
          <a:p>
            <a:pPr algn="just"/>
            <a:r>
              <a:rPr lang="ru-RU" sz="1400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ОБРАЗОВАНИЯМ КАЛУЖСКОЙ ОБЛАСТИ В </a:t>
            </a:r>
            <a:r>
              <a:rPr lang="ru-RU" sz="14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2019-2022 гг.</a:t>
            </a:r>
            <a:r>
              <a:rPr lang="en-US" sz="14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400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sz="1400" i="1" dirty="0" err="1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sz="1400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(Продолжение)</a:t>
            </a:r>
            <a:endParaRPr lang="ru-RU" sz="1400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129943"/>
              </p:ext>
            </p:extLst>
          </p:nvPr>
        </p:nvGraphicFramePr>
        <p:xfrm>
          <a:off x="76200" y="487440"/>
          <a:ext cx="8991600" cy="598956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570730"/>
                <a:gridCol w="1020684"/>
                <a:gridCol w="1152286"/>
                <a:gridCol w="1038944"/>
                <a:gridCol w="1208956"/>
              </a:tblGrid>
              <a:tr h="59335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Направление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</a:t>
                      </a:r>
                      <a:endParaRPr lang="en-US" sz="105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2019 год   </a:t>
                      </a:r>
                    </a:p>
                  </a:txBody>
                  <a:tcPr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на 2020 год   </a:t>
                      </a:r>
                    </a:p>
                  </a:txBody>
                  <a:tcPr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на 2021 год   </a:t>
                      </a:r>
                    </a:p>
                  </a:txBody>
                  <a:tcPr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Бюджетные ассигнования на 2022 год </a:t>
                      </a:r>
                    </a:p>
                  </a:txBody>
                  <a:tcPr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25316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Выплата компенсации части родительской платы за присмотр и уход за ребенком</a:t>
                      </a:r>
                      <a:endParaRPr kumimoji="0" lang="ru-RU" sz="16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rebuchet MS" pitchFamily="34" charset="0"/>
                        <a:ea typeface="+mn-ea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62 085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,33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53 716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,83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845 623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,62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932 442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,06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7974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переданных полномочий по осуществлению ежегодной денежной выплаты лицам, награжденным нагрудным знаком "Почетный донор России"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76 407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,93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78 649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,80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81 791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,70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85 063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,00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25316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 государственной регистрации актов гражданского состояния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72 652,91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66 850,07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45 199,98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47 011,37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7974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первичного воинского учета на территориях, где отсутствуют военные комиссариаты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26 619,67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31 683,20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31 772,90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32 478,50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7974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ежемесячных денежных выплат работникам муниципальных общеобразовательных организаций области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19 213,08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22 139,21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22 139,21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22 139,21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7974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Компенсация отдельным категориям граждан оплаты взноса на капитальный ремонт общего имущества в многоквартирном доме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25 219,66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13 946,09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15 731,16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16 802,21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25316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Формирование и содержание архивных фондов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16 891,10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18 551,83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18 551,83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18 551,83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7974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и проведение мероприятий по отлову и содержанию безнадзорных животных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17 002,60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13 047,20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13 047,20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13 047,20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43594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Выплата единовременного пособия беременной жене военнослужащего, проходящего военную службу по призыву, и ежемесячного пособия на ребенка  военнослужащего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4 345,02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5 241,30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5 404,70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5 615,90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7974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деятельности по образованию патронатных семей для граждан пожилого возраста и инвалидов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1 166,62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2 527,35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2 527,35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2 527,35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40328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предоставления социальной помощи отдельным категориям граждан, находящимся в трудной жизненной ситуации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9 872,14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12 158,12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12 158,12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12 158,12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4810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Осуществление регионального государственного надзора в области технического состояния и эксплуатации аттракционов и осуществление государственной регистрации аттракционов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14 679,59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14 679,59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14 679,59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41139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полномочий по составлению списков кандидатов в присяжные заседатели федеральных судов общей юрисдикции в РФ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60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,6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114,70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1 380,90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5316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государственных полномочий по созданию административных комиссий 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2 035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,58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2 035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,58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2 035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,58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5316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Проведение Всероссийской переписи населения 2020 года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15 998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,90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5316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15 746 084,28</a:t>
                      </a:r>
                    </a:p>
                  </a:txBody>
                  <a:tcPr anchor="b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17 521 493,35</a:t>
                      </a:r>
                    </a:p>
                  </a:txBody>
                  <a:tcPr anchor="b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17 639 662,51</a:t>
                      </a:r>
                    </a:p>
                  </a:txBody>
                  <a:tcPr anchor="b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17 807 551,48</a:t>
                      </a:r>
                    </a:p>
                  </a:txBody>
                  <a:tcPr anchor="b" horzOverflow="overflow"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33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52400" y="271637"/>
            <a:ext cx="8839200" cy="490066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ru-RU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ПЕРЕЧЕНЬ СУБСИДИЙ, ПРЕДОСТАВЛЯЕМЫХ  МУНИЦИПАЛЬНЫМ ОБРАЗОВАНИЯМ КАЛУЖСКОЙ ОБЛАСТИ В 2018 г.</a:t>
            </a:r>
            <a:r>
              <a:rPr lang="en-US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  <a:r>
              <a:rPr lang="ru-RU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endParaRPr lang="ru-RU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-конечная звезда 5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890348"/>
              </p:ext>
            </p:extLst>
          </p:nvPr>
        </p:nvGraphicFramePr>
        <p:xfrm>
          <a:off x="76200" y="680147"/>
          <a:ext cx="8763000" cy="586106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620000"/>
                <a:gridCol w="1143000"/>
              </a:tblGrid>
              <a:tr h="82254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</a:t>
                      </a:r>
                      <a:endParaRPr lang="en-US" sz="11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2018 год   </a:t>
                      </a:r>
                    </a:p>
                  </a:txBody>
                  <a:tcPr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39844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мероприятий по переселению граждан из аварийного жилищного фонда, в том числе переселению граждан из аварийного жилищного фонда с учетом необходимости развития малоэтажного жилищного строительства, осуществляемых за счет средств бюджета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68 555,11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54786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мероприятий по переселению граждан из аварийного жилищного фонда, в том числе переселению граждан из аварийного жилищного фонда с учетом необходимости развития малоэтажного жилищного строительства, осуществляемых за счет средств, поступивших от Фонда содействия реформированию жилищно-коммунального хозяйства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57 456,89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9844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мероприятий федеральной целевой программы "Устойчивое развитие сельских территорий на 2014 - 2017 годы и на период до 2020 года" за счет средств областного бюджета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117 561,95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49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Благоустройство дворовых территорий и территорий соответствующего функционального назначения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122 286,02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09209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Поддержка государственных программ субъектов Российской Федерации и муниципальных программ формирования современной городской среды за счет средств резервного фонда Правительства Российской Федерации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214 000,28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49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финансовой устойчивости муниципальных образований Калужской области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4 195 787,05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249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условий для осуществления присмотра и ухода за детьми в муниципальных дошкольных образовательных организациях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667 026,80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49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мероприятий подпрограммы "Совершенствование и развитие сети автомобильных дорог Калужской области"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282 001,28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249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мероприятий по обеспечению жильем молодых семей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126 796,44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49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проектов развития общественной инфраструктуры муниципальных образований, основанных на местных инициативах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30 101,95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249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оздоровительных смен для детей и развитие специализированных видов отдыха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23 893,32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9844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Мероприятия, направленные на направленные на капитальный ремонт водопроводных, канализационных сетей и объектов водоснабжения и (или) водоотведения, а также реконструкция гидротехнических сооружений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65 783,77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9844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Мероприятия, направленные на энергосбережение и повышение </a:t>
                      </a: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энергоэффективности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 Калужской области, а также заключение </a:t>
                      </a: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концесионных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соглашений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221 696,66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6384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мероприятий, способствующих развитию научно-производственного комплекса </a:t>
                      </a: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наукограда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Российской Федерации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46 133,88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8149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 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на </a:t>
                      </a: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софинансирование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за счет средств областного бюджета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26 906,09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9913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 государственной программы Российской Федерации "Доступная среда" на 2011 - 2020 годы"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3 904,60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297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ru-RU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ПЕРЕЧЕНЬ СУБСИДИЙ, ПРЕДОСТАВЛЯЕМЫХ  МУНИЦИПАЛЬНЫМ ОБРАЗОВАНИЯМ КАЛУЖСКОЙ ОБЛАСТИ В 2018 г.</a:t>
            </a:r>
            <a:r>
              <a:rPr lang="en-US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тыс. руб. (Продолжение)</a:t>
            </a:r>
            <a:r>
              <a:rPr lang="ru-RU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endParaRPr lang="ru-RU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9036685"/>
              </p:ext>
            </p:extLst>
          </p:nvPr>
        </p:nvGraphicFramePr>
        <p:xfrm>
          <a:off x="76200" y="838200"/>
          <a:ext cx="8839200" cy="500657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726573"/>
                <a:gridCol w="1112627"/>
              </a:tblGrid>
              <a:tr h="94057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</a:t>
                      </a:r>
                      <a:endParaRPr lang="en-US" sz="11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2018 год   </a:t>
                      </a:r>
                    </a:p>
                  </a:txBody>
                  <a:tcPr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5147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 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в общеобразовательных организациях, расположенных в сельской местности, условий для занятий физической культурой и спортом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6 538,73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84893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Поддержка отрасли культуры  и</a:t>
                      </a:r>
                      <a:r>
                        <a:rPr lang="ru-RU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емонт, благоустройство территорий, укрепление и развитие материально-технической базы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203 102,15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45147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дополнительных мест для детей в возрасте от 2 месяцев до 3х лет (и от 1,5 лет до 3х)  в образовательных организациях дошкольного образования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260 246,64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45147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 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мероприятий в рамках подпрограммы "Развитие малого и среднего, в том числе инновационного, предпринимательства в Калужской области, а также включая крестьянские (фермерские хозяйства)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20 128,80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8217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современной образовательной среды, обеспечивающей качество общего образования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114 000,00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45147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Строительство, реконструкция и капитальный (текущий) ремонт зданий (помещений) и приобретение зданий (помещений) для реализации программ дошкольного образования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50 248,97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8217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Реализация мероприятий по содействию создания новых мест в общеобразовательных организациях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497 044,10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8217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Капитальный и текущий ремонт зданий и сооружений муниципальных и государственных образовательных учреждений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289 515,56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8217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Поддержка обустройства мест массового отдыха населения (городских парков)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7 279,72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8217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Реализация мероприятий в области земельных отношений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17 683,44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8217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капитального ремонта индивидуальных жилых домов инвалидов и участников ВОВ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1 317,38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8217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7 736 997,58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667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09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ПЕРЕЧЕНЬ СУБСИДИЙ, ПРЕДОСТАВЛЯЕМЫХ МУНИЦИПАЛЬНЫМ</a:t>
            </a:r>
          </a:p>
          <a:p>
            <a:pPr algn="just"/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ОБРАЗОВАНИЯМ КАЛУЖСКОЙ ОБЛАСТИ В 2019-2022 гг.</a:t>
            </a:r>
            <a:r>
              <a:rPr lang="en-US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sz="1600" i="1" dirty="0" err="1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sz="1600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830357"/>
              </p:ext>
            </p:extLst>
          </p:nvPr>
        </p:nvGraphicFramePr>
        <p:xfrm>
          <a:off x="0" y="543176"/>
          <a:ext cx="9067800" cy="61798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172005"/>
                <a:gridCol w="948761"/>
                <a:gridCol w="931968"/>
                <a:gridCol w="1007533"/>
                <a:gridCol w="1007533"/>
              </a:tblGrid>
              <a:tr h="75507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</a:t>
                      </a:r>
                      <a:endParaRPr lang="en-US" sz="105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2019 год   </a:t>
                      </a:r>
                    </a:p>
                  </a:txBody>
                  <a:tcPr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на 2020 год</a:t>
                      </a:r>
                    </a:p>
                  </a:txBody>
                  <a:tcPr anchor="ctr"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на 2021 год   </a:t>
                      </a:r>
                    </a:p>
                  </a:txBody>
                  <a:tcPr anchor="ctr"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Бюджетные ассигнования на 2022 год  </a:t>
                      </a:r>
                    </a:p>
                  </a:txBody>
                  <a:tcPr anchor="ctr"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983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мероприятий по переселению граждан из аварийного жилищного фонда, в том числе переселению граждан из аварийного жилищного фонда с учетом необходимости развития малоэтажного жилищного строительства, осуществляемых за счет средств бюджета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69 236,92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131 167,60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131 167,60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63426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мероприятий по переселению граждан из аварийного жилищного фонда, в том числе переселению граждан из аварийного жилищного фонда с учетом необходимости развития малоэтажного жилищного строительства, осуществляемых за счет средств, поступивших от Фонда содействия реформированию жилищно-коммунального хозяйства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122 841,42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263 932,08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263 932,08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6243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мероприятий федеральной целевой программы "Устойчивое развитие сельских территорий на 2014 - 2017 годы и на период до 2020 года" за счет средств областного бюджета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539 223,75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580 615,66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255 611,02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388 014,48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Благоустройство дворовых территорий и территорий соответствующего функционального назначения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125 306,82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0366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Поддержка государственных программ субъектов Российской Федерации и муниципальных программ формирования современной городской среды за счет средств резервного фонда Правительства Российской Федерации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296 410,09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411 809,90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411 809,9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423 375,0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6479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финансовой устойчивости муниципальных образований Калужской области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2 172 957,52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300 000,0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0576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условий для осуществления присмотра и ухода за детьми в муниципальных дошкольных образовательных организациях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710 685,69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755 671,24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755 671,24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755 671,24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мероприятий подпрограммы "Совершенствование и развитие сети автомобильных дорог Калужской области"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988 742,56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276 369,43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200 000,0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200 000,0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23335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мероприятий по обеспечению жильем молодых семей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119 013,56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111 175,80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111 331,20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111 224,90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6243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проектов развития общественной инфраструктуры муниципальных образований, основанных на местных инициативах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92 531,84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148 000,00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148 000,00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148 000,00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22652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Организация отдыха и оздоровления детей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26 712,21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30 974,10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30 974,10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30 974,10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516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Мероприятия, направленные на направленные на капитальный ремонт водопроводных, канализационных сетей и объектов водоснабжения и (или) водоотведения, а также реконструкция гидротехнических сооружений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23 738,17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53 500,00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53 500,00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53 500,00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Мероприятия, направленные на энергосбережение и повышение </a:t>
                      </a: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энергоэффективности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 Калужской области, а также заключение </a:t>
                      </a: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концесионных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соглашений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216 474,16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Мероприятия по развитию водохозяйственного комплекса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3 008,50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11 943,30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5-конечная звезда 7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66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9"/>
          <p:cNvSpPr txBox="1">
            <a:spLocks noChangeArrowheads="1"/>
          </p:cNvSpPr>
          <p:nvPr/>
        </p:nvSpPr>
        <p:spPr bwMode="auto">
          <a:xfrm>
            <a:off x="28575" y="-19051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ПЕРЕЧЕНЬ СУБСИДИЙ, ПРЕДОСТАВЛЯЕМЫХ МУНИЦИПАЛЬНЫМ</a:t>
            </a:r>
          </a:p>
          <a:p>
            <a:pPr algn="just"/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ОБРАЗОВАНИЯМ КАЛУЖСКОЙ ОБЛАСТИ В 2019-2022 гг.</a:t>
            </a:r>
            <a:r>
              <a:rPr lang="en-US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sz="1600" i="1" dirty="0" err="1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sz="1600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(Продолжение)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8487256"/>
              </p:ext>
            </p:extLst>
          </p:nvPr>
        </p:nvGraphicFramePr>
        <p:xfrm>
          <a:off x="76199" y="547248"/>
          <a:ext cx="9067798" cy="635698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841283"/>
                <a:gridCol w="1075840"/>
                <a:gridCol w="1075840"/>
                <a:gridCol w="1075840"/>
                <a:gridCol w="998995"/>
              </a:tblGrid>
              <a:tr h="56734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</a:t>
                      </a:r>
                      <a:endParaRPr lang="en-US" sz="105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2019 год   </a:t>
                      </a:r>
                    </a:p>
                  </a:txBody>
                  <a:tcPr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на 2020 год</a:t>
                      </a:r>
                    </a:p>
                  </a:txBody>
                  <a:tcPr anchor="ctr"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на 2021 год   </a:t>
                      </a:r>
                    </a:p>
                  </a:txBody>
                  <a:tcPr anchor="ctr"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на 2022 год   </a:t>
                      </a:r>
                    </a:p>
                  </a:txBody>
                  <a:tcPr anchor="ctr"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3631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мероприятий, способствующих развитию научно-производственного комплекса </a:t>
                      </a: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наукограда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Российской Федерации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46 684,01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117 094,78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62 057,54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60 395,22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631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С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троительство сетей инженерно-технического обеспечения и автомобильных дорог к земельным участкам, предоставленным гражданам, имеющим трех и более детей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1 624,15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631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 государственной программы Российской Федерации "Доступная среда" на 2011 - 2020 годы"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3 630,40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631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 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в общеобразовательных организациях, расположенных в сельской местности, условий для занятий физической культурой и спортом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6 471,20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5 659,86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5 659,86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5 639,12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28178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Поддержка отрасли культуры  и</a:t>
                      </a:r>
                      <a:r>
                        <a:rPr lang="ru-RU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емонт, благоустройство территорий, укрепление и развитие материально-технической базы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88 720,40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124 131,02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145 648,30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91 316,23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631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дополнительных мест для детей в возрасте от 2 месяцев до 3х лет (и от 1,5 лет до 3х)  в образовательных организациях дошкольного образования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1 043 325,51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536 728,69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429 949,17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631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 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мероприятий в рамках подпрограммы "Развитие малого и среднего, в том числе инновационного, предпринимательства в Калужской области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14 734,68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15 000,00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15 000,00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15 000,00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8904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современной образовательной среды, обеспечивающей качество общего образования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203 296,78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200 000,00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49926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Строительство, реконструкция и капитальный (текущий) ремонт зданий (помещений) и приобретение зданий (помещений) для реализации программ дошкольного образования и общеобразовательных организаций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170 941,16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465 271,97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631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Реализация мероприятий по содействию создания новых мест в общеобразовательных организациях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816 163,50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1 802 416,25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341 932,17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454 099,94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631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мероприятий федеральной целевой программы "Увековечение памяти погибших при защите Отечества на 2019-2024 годы"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17 983,40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39 339,13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22 455,94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39 511,31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</a:tr>
              <a:tr h="3631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Реализация федеральной целевой программы "Развитие физической культуры и спорта в Российской Федерации на 2016 - 2020 годы"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10 000,00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11 267,28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31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Повышение уровня привлекательности профессиональной деятельности в сфере архитектуры и градостроительства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808,15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2 695,40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2 695,40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3 687,70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</a:tr>
              <a:tr h="3631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капитального ремонта индивидуальных жилых домов инвалидов и участников ВОВ,  а также реализация мероприятий в сфере реабилитации и </a:t>
                      </a: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абилитации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инвалидов</a:t>
                      </a:r>
                    </a:p>
                  </a:txBody>
                  <a:tcPr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1 416,28</a:t>
                      </a:r>
                    </a:p>
                  </a:txBody>
                  <a:tcPr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4 000,00</a:t>
                      </a:r>
                    </a:p>
                  </a:txBody>
                  <a:tcPr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2 500,00</a:t>
                      </a:r>
                    </a:p>
                  </a:txBody>
                  <a:tcPr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2 500,00</a:t>
                      </a:r>
                    </a:p>
                  </a:txBody>
                  <a:tcPr anchor="ctr" horzOverflow="overflow">
                    <a:solidFill>
                      <a:schemeClr val="bg2"/>
                    </a:solidFill>
                  </a:tcPr>
                </a:tc>
              </a:tr>
              <a:tr h="24206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Стимулирование программ развития жилищного строительства 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575 087,33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1 119 967,10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</a:tr>
              <a:tr h="3631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мероприятий по внесению в сведения ЕГРН, а также проведения комплексных кадастровых работ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46 126,96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104 285,10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154 097,00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120 506,36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720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9"/>
          <p:cNvSpPr txBox="1">
            <a:spLocks noChangeArrowheads="1"/>
          </p:cNvSpPr>
          <p:nvPr/>
        </p:nvSpPr>
        <p:spPr bwMode="auto">
          <a:xfrm>
            <a:off x="28575" y="-19051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ПЕРЕЧЕНЬ СУБСИДИЙ, ПРЕДОСТАВЛЯЕМЫХ МУНИЦИПАЛЬНЫМ</a:t>
            </a:r>
          </a:p>
          <a:p>
            <a:pPr algn="just"/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ОБРАЗОВАНИЯМ КАЛУЖСКОЙ ОБЛАСТИ В 2019-2022 гг.</a:t>
            </a:r>
            <a:r>
              <a:rPr lang="en-US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sz="1600" i="1" dirty="0" err="1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sz="1600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(Продолжение)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7165662"/>
              </p:ext>
            </p:extLst>
          </p:nvPr>
        </p:nvGraphicFramePr>
        <p:xfrm>
          <a:off x="28574" y="547248"/>
          <a:ext cx="9115425" cy="640935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866710"/>
                <a:gridCol w="1081491"/>
                <a:gridCol w="1116254"/>
                <a:gridCol w="1046728"/>
                <a:gridCol w="1004242"/>
              </a:tblGrid>
              <a:tr h="54019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</a:t>
                      </a:r>
                      <a:endParaRPr lang="en-US" sz="105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2019 год   </a:t>
                      </a:r>
                    </a:p>
                  </a:txBody>
                  <a:tcPr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на 2020 год</a:t>
                      </a:r>
                    </a:p>
                  </a:txBody>
                  <a:tcPr anchor="ctr"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на 2021 год   </a:t>
                      </a:r>
                    </a:p>
                  </a:txBody>
                  <a:tcPr anchor="ctr"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на 2022 год   </a:t>
                      </a:r>
                    </a:p>
                  </a:txBody>
                  <a:tcPr anchor="ctr"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23048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Создание детских технопарков "</a:t>
                      </a: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Кванториум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73 355,83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47536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Строительство, реконструкция и капитальный (текущий) ремонт зданий (помещений) и приобретение зданий (помещений) для реализации программ дополнительного образования детей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45 000,0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2307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Создание центров цифрового образования детей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13 264,90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47536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Благоустройство зданий государственных и муниципальных общеобразовательных организаций в целях соблюдения требований к воздушно-тепловому режиму, водоснабжения и канализации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32 951,30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31 498,41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23048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Развитие транспортной инфраструктуры на сельских территориях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241 815,0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187 488,95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160 504,03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47536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Реализация мероприятий по строительству, техническому перевооружению, модернизации и ремонту отопительных котельных с применением энергосберегающих оборудования и технологий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389 373,90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389 373,9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389 373,9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4572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Реализация мероприятий в рамках подпрограммы "Создание условий для обеспечения доступным и комфортным жильем сельского населения"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17 822,50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17 822,50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17 822,50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4572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Ликвидация несанкционированных свалок в границах городов и наиболее опасных объектов накопленного экологического вреда окружающей среде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339 622,50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340 845,90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13 584,90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2905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Реализация мероприятий по ликвидации накопленного вреда окружающей среде, рекультивации земельных участков, на которых размещены объекты накопленного вреда окружающей среде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125 070,10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20 088,00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11 225,57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47536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Государственная поддержка спортивных организаций, осуществляющих подготовку спортивного резерва для спортивных сборных команд, в том числе спортивных сборных команд Российской Федерации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5 200,00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4572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Оказание поддержки муниципальным организациям, осуществляющим спортивную подготовку в соответствии с требованиями федеральных стандартов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200,0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200,00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200,00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</a:tr>
              <a:tr h="34572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Подготовка и проведение празднования на федеральном уровне памятных дат субъектов Российской Федерации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23 062,47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99 028,99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3048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Реализация мероприятий по созданию и содержанию мест (площадок) накопления твердых коммунальных отходов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200,0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200,00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200,00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</a:tr>
              <a:tr h="28333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Реализация концессионных соглашений в сфере теплоснабжения, горячего и холодного водоснабжения, водоотведения</a:t>
                      </a:r>
                    </a:p>
                  </a:txBody>
                  <a:tcPr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10,00</a:t>
                      </a:r>
                    </a:p>
                  </a:txBody>
                  <a:tcPr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10,00</a:t>
                      </a:r>
                    </a:p>
                  </a:txBody>
                  <a:tcPr anchor="ctr" horzOverflow="overflow">
                    <a:solidFill>
                      <a:schemeClr val="bg2"/>
                    </a:solidFill>
                  </a:tcPr>
                </a:tc>
              </a:tr>
              <a:tr h="39717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8 550 888,91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8 918 030,88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4 633 537,67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3 508 269,79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50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712968" cy="93610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ПЕРЕЧЕНЬ </a:t>
            </a:r>
            <a:r>
              <a:rPr lang="ru-RU" sz="1600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ИНЫХ МЕЖБЮДЖЕТНЫХ ТРАНСФЕРТОВ, </a:t>
            </a: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ПРЕДОСТАВЛЯЕМЫХ  МУНИЦИПАЛЬНЫМ ОБРАЗОВАНИЯМ КАЛУЖСКОЙ ОБЛАСТИ В 2018 г.</a:t>
            </a:r>
            <a:r>
              <a:rPr lang="en-US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b="1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  <a:r>
              <a:rPr lang="ru-RU" sz="1600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</a:br>
            <a:endParaRPr lang="ru-RU" sz="1600" dirty="0">
              <a:solidFill>
                <a:srgbClr val="365E68"/>
              </a:solidFill>
              <a:latin typeface="Georgia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1894400"/>
              </p:ext>
            </p:extLst>
          </p:nvPr>
        </p:nvGraphicFramePr>
        <p:xfrm>
          <a:off x="228600" y="834232"/>
          <a:ext cx="8763000" cy="4817609"/>
        </p:xfrm>
        <a:graphic>
          <a:graphicData uri="http://schemas.openxmlformats.org/drawingml/2006/table">
            <a:tbl>
              <a:tblPr/>
              <a:tblGrid>
                <a:gridCol w="7579572"/>
                <a:gridCol w="1183428"/>
              </a:tblGrid>
              <a:tr h="11792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C000"/>
                          </a:solidFill>
                          <a:effectLst/>
                          <a:latin typeface="Cambria" pitchFamily="18" charset="0"/>
                        </a:rPr>
                        <a:t>Наименование иных межбюджетных трансфертов</a:t>
                      </a:r>
                    </a:p>
                  </a:txBody>
                  <a:tcPr marL="6174" marR="6174" marT="617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mbria" pitchFamily="18" charset="0"/>
                        </a:rPr>
                        <a:t>Сумма</a:t>
                      </a:r>
                      <a:endParaRPr lang="ru-RU" sz="1200" b="1" i="0" u="none" strike="noStrike" dirty="0">
                        <a:solidFill>
                          <a:srgbClr val="FFC000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6174" marR="6174" marT="617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57732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Средства, передаваемые для компенсации дополнительных расходов, возникших в результате решений, принятых органами власти другого уровня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411 295,89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Содействие достижению и (или) поощрение достижения наилучших значений показателей деятельности органов местного самоуправления городских округов и муниципальных районов Калужской области</a:t>
                      </a: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50 000,00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Стимулирование руководителей исполнительно-распорядительных органов муниципальных образований области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21 125,62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Мероприятия, посвященные празднованию 70-летия Победы в Великой Отечественной войне 1941-1945 годов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3 966,67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Премирование победителей Всероссийского конкурса «Лучшая муниципальная практика»</a:t>
                      </a: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2 000,00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</a:tr>
              <a:tr h="28956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Поддержка отрасли культуры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1 450,00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Резервный фонд Правительства Калужской области</a:t>
                      </a: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1 024,93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Модернизация системы образования</a:t>
                      </a: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600,00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47024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491 463,11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9"/>
          <p:cNvSpPr txBox="1">
            <a:spLocks noChangeArrowheads="1"/>
          </p:cNvSpPr>
          <p:nvPr/>
        </p:nvSpPr>
        <p:spPr bwMode="auto">
          <a:xfrm>
            <a:off x="152400" y="107721"/>
            <a:ext cx="8839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ПЕРЕЧЕНЬ ИНЫХ МЕЖБЮДЖЕТНЫХ </a:t>
            </a: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ТРАНСФЕРТОВ И ИНЫХ ДОТАЦИЙ, </a:t>
            </a:r>
            <a:r>
              <a:rPr lang="ru-RU" sz="1600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ПРЕДОСТАВЛЯЕМЫХ МУНИЦИПАЛЬНЫМ ОБРАЗОВАНИЯМ КАЛУЖСКОЙ ОБЛАСТИ </a:t>
            </a: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В 2019-2022 гг.</a:t>
            </a:r>
            <a:r>
              <a:rPr lang="en-US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sz="1600" i="1" dirty="0" err="1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sz="1600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803979"/>
              </p:ext>
            </p:extLst>
          </p:nvPr>
        </p:nvGraphicFramePr>
        <p:xfrm>
          <a:off x="38100" y="914400"/>
          <a:ext cx="8991599" cy="571500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610100"/>
                <a:gridCol w="1143000"/>
                <a:gridCol w="1143000"/>
                <a:gridCol w="1066800"/>
                <a:gridCol w="1028699"/>
              </a:tblGrid>
              <a:tr h="105213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i="0" u="none" strike="noStrike" kern="1200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</a:t>
                      </a:r>
                      <a:endParaRPr lang="en-US" sz="1200" b="1" i="0" u="none" strike="noStrike" kern="1200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i="0" u="none" strike="noStrike" kern="1200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2019год   </a:t>
                      </a:r>
                    </a:p>
                  </a:txBody>
                  <a:tcPr anchor="ctr"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i="0" u="none" strike="noStrike" kern="1200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на 2020 год   </a:t>
                      </a:r>
                    </a:p>
                  </a:txBody>
                  <a:tcPr anchor="ctr"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i="0" u="none" strike="noStrike" kern="1200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на 2021 год   </a:t>
                      </a:r>
                    </a:p>
                  </a:txBody>
                  <a:tcPr anchor="ctr"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на 2022 год   </a:t>
                      </a:r>
                    </a:p>
                  </a:txBody>
                  <a:tcPr anchor="ctr"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38259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Финансовое обеспечение дорожной деятельности в рамках реализации национального проекта "Безопасные и качественные автомобильные дороги"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986 025,22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552 000,00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552 000,00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8942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Средства, передаваемые для компенсации дополнительных расходов, возникших в результате решений, принятых органами власти другого уровня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578 327,63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250 000,00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250 000,00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250 000,00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8259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Содействие достижению и (или) поощрение достижения наилучших значений показателей деятельности органов местного самоуправления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100 000,00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100 000,00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100 000,00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100 000,00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550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Поддержка мер по обеспечению сбалансированности бюджетов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93 024,70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168 730,00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168 730,00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168 730,00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26417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Создание комфортной городской среды в малых городах и исторических поселениях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32 760,00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52606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Реализация мероприятий подпрограммы "Совершенствование и развитие сети автомобильных дорог Калужской области»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62 034,41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124 467,78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103 500,00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655 500,00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2550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Создание модельных муниципальных библиотек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30 000,00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10 000,00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15 000,00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8259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Стимулирование руководителей исполнительно-распорядительных органов муниципальных образований области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21 363,55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30 185,6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30 185,6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30 185,6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8259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Поощрение за достижение показателей деятельности органов исполнительной власти субъектов Российской Федерации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8 000,00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</a:tr>
              <a:tr h="2550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Создание виртуальных концертных залов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7 480,00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1 000,00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8259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Стимулирование муниципальных образований Калужской области - победителей регионального этапа конкурса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6 015,80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10 000,00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10 000,00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10 000,00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</a:tr>
              <a:tr h="38259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Премирование победителей Всероссийского конкурса "Лучшая муниципальная практика"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2 720,00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2244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Резервный фонд Правительства Калужской области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681,66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10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9"/>
          <p:cNvSpPr txBox="1">
            <a:spLocks noChangeArrowheads="1"/>
          </p:cNvSpPr>
          <p:nvPr/>
        </p:nvSpPr>
        <p:spPr bwMode="auto">
          <a:xfrm>
            <a:off x="152400" y="107721"/>
            <a:ext cx="8839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ПЕРЕЧЕНЬ ИНЫХ МЕЖБЮДЖЕТНЫХ </a:t>
            </a: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ТРАНСФЕРТОВ И ИНЫХ ДОТАЦИЙ, </a:t>
            </a:r>
            <a:r>
              <a:rPr lang="ru-RU" sz="1600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ПРЕДОСТАВЛЯЕМЫХ МУНИЦИПАЛЬНЫМ ОБРАЗОВАНИЯМ КАЛУЖСКОЙ ОБЛАСТИ </a:t>
            </a: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В 2019-2022 гг.</a:t>
            </a:r>
            <a:r>
              <a:rPr lang="en-US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sz="1600" i="1" dirty="0" err="1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sz="1600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(Продолжение)</a:t>
            </a:r>
            <a:endParaRPr lang="ru-RU" sz="1600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751037"/>
              </p:ext>
            </p:extLst>
          </p:nvPr>
        </p:nvGraphicFramePr>
        <p:xfrm>
          <a:off x="76199" y="914400"/>
          <a:ext cx="8953500" cy="506621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590566"/>
                <a:gridCol w="1138157"/>
                <a:gridCol w="1138157"/>
                <a:gridCol w="1062280"/>
                <a:gridCol w="1024340"/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i="0" u="none" strike="noStrike" kern="1200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</a:t>
                      </a:r>
                      <a:endParaRPr lang="en-US" sz="1200" b="1" i="0" u="none" strike="noStrike" kern="1200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i="0" u="none" strike="noStrike" kern="1200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2019год   </a:t>
                      </a:r>
                    </a:p>
                  </a:txBody>
                  <a:tcPr anchor="ctr"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i="0" u="none" strike="noStrike" kern="1200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на 2020 год   </a:t>
                      </a:r>
                    </a:p>
                  </a:txBody>
                  <a:tcPr anchor="ctr"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i="0" u="none" strike="noStrike" kern="1200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на 2021 год   </a:t>
                      </a:r>
                    </a:p>
                  </a:txBody>
                  <a:tcPr anchor="ctr"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на 2022 год   </a:t>
                      </a:r>
                    </a:p>
                  </a:txBody>
                  <a:tcPr anchor="ctr"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35705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Поддержка отрасли культуры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1 450,00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1 450,00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1 450,00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1 450,00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7229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Изготовление и установка стел на территории населённых пунктов, удостоенных почётных званий в соответствии с Законом Калужской области "О почётных званиях Калужской области "Город воинской доблести", "Населённый пункт воинской доблести", "Рубеж воинской доблести"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2 000,00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4 000,00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2 000,00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2 000,00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2874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Стимулирование муниципальных образований Калужской области за реализацию проектов развития общественной инфраструктуры муниципальных образований, основанных на местных инициативах без привлечения средств бюджетов бюджетной системы Российской Федерации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1 803,67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2 000,00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2 000,00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2 000,00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Стимулирование муниципальных образований Калужской области - победителей конкурса по благоустройству территории, прилегающей к государственным объектам, оказывающим медицинскую помощь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20 500,00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20 500,00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20 500,00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25254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Стимулирование лучших муниципальных образований Калужской области на территории которых расположены общеобразовательные организации - победители ежегодного конкурса отбора лучших общеобразовательных организаций, находящихся на территории Калужской области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10 000,00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10 000,00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10 000,00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Стимулирование муниципальных образований Калужской области, участвующих в конкурсе "Лучшая муниципальная практика развития территорий  территориального общественного самоуправления"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22 200,00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22 200,00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16110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9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Приведение в нормативное состояние, развитие и увеличение пропускной способности сети автомобильных дорог местного значения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26 683,31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1 000,00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1 960 369,94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1 297 533,38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1 282 565,60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1 265 365,60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35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ermolenko\Desktop\бюджет обложка(NEW)-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2400" y="1371600"/>
            <a:ext cx="883920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Сводная бюджетная роспись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Документ, который составляется и ведется финансовым органом (органом управления государственным внебюджетным фондом) в целях организации исполнения бюджета по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3"/>
              </a:rPr>
              <a:t>расходам бюджета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и источникам финансирования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4" tooltip="Переход на дефицит бюджета"/>
              </a:rPr>
              <a:t>дефицита бюджета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Текущий финансовый год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Год, в котором осуществляется исполнение бюджета, составление и рассмотрение проекта бюджета на очередной финансовый год и плановый период.</a:t>
            </a: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Участники 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  <a:hlinkClick r:id="rId5" tooltip="Переход на бюджетный процесс"/>
              </a:rPr>
              <a:t>бюджетного процесса</a:t>
            </a: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Субъекты, осуществляющие деятельность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отчетности.</a:t>
            </a: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Финансовый орган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На федеральном уровне – Министерство финансов Российской Федерации. На уровне субъекта РФ – органы исполнительной власти субъектов РФ, осуществляющие составление и организацию исполнения бюджетов субъектов РФ (министерства финансов, департаменты финансов, управления финансов и др.). На местном уровне – органы (должностные лица) местных администраций, осуществляющие составление и организацию исполнения местных бюджетов (департаменты финансов, управления финансов, финансовые отделы и др.).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484476" y="220718"/>
            <a:ext cx="8401412" cy="1093804"/>
            <a:chOff x="484476" y="220718"/>
            <a:chExt cx="8401412" cy="1093804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1799288" y="539234"/>
              <a:ext cx="70866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 smtClean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ГЛОССАРИЙ</a:t>
              </a:r>
              <a:endParaRPr lang="ru-RU" sz="8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Овал 16"/>
            <p:cNvSpPr/>
            <p:nvPr/>
          </p:nvSpPr>
          <p:spPr>
            <a:xfrm>
              <a:off x="484476" y="220718"/>
              <a:ext cx="1093806" cy="1093804"/>
            </a:xfrm>
            <a:prstGeom prst="ellipse">
              <a:avLst/>
            </a:prstGeom>
            <a:solidFill>
              <a:srgbClr val="C5CA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Picture 2" descr="C:\Users\ermolenko\Desktop\Безымянный-1-0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469" y="337778"/>
              <a:ext cx="1100288" cy="772244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Стрелка вправо 8">
            <a:hlinkClick r:id="rId7" action="ppaction://hlinksldjump"/>
          </p:cNvPr>
          <p:cNvSpPr/>
          <p:nvPr/>
        </p:nvSpPr>
        <p:spPr>
          <a:xfrm rot="10800000">
            <a:off x="8678212" y="546732"/>
            <a:ext cx="313388" cy="36806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5-конечная звезда 10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66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rmolenko\Desktop\0265039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825719"/>
            <a:ext cx="5857875" cy="390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81000" y="188913"/>
            <a:ext cx="8458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НОВЫЕ НАПРАВЛЕНИЯ ПРЕДОСТАВЛЕНИЯ МЕЖБЮДЖЕТНЫХ</a:t>
            </a:r>
            <a:r>
              <a:rPr lang="en-US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ТРАНСФЕРТОВ</a:t>
            </a:r>
            <a:r>
              <a:rPr lang="en-US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МУНИЦИПАЛЬНЫМ ОБРАЗОВАНИЯМ ОБЛАСТИ В 201</a:t>
            </a:r>
            <a:r>
              <a:rPr lang="en-US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 г.</a:t>
            </a:r>
            <a:endParaRPr lang="ru-RU" b="1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710825"/>
              </p:ext>
            </p:extLst>
          </p:nvPr>
        </p:nvGraphicFramePr>
        <p:xfrm>
          <a:off x="190500" y="4114800"/>
          <a:ext cx="8839199" cy="2438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839199"/>
              </a:tblGrid>
              <a:tr h="622284">
                <a:tc>
                  <a:txBody>
                    <a:bodyPr/>
                    <a:lstStyle/>
                    <a:p>
                      <a:pPr marL="0" marR="508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300" b="0" i="0" u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проведение комплексных кадастровых работ. </a:t>
                      </a:r>
                    </a:p>
                    <a:p>
                      <a:pPr marL="0" marR="508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300" b="0" i="0" u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Цель – повышение эффективности использования имущества и земельных ресурсов.</a:t>
                      </a:r>
                      <a:endParaRPr lang="en-US" sz="1300" b="0" i="0" u="non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749316">
                <a:tc>
                  <a:txBody>
                    <a:bodyPr/>
                    <a:lstStyle/>
                    <a:p>
                      <a:pPr marL="0" marR="508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300" b="0" i="0" u="none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Реализация</a:t>
                      </a:r>
                      <a:r>
                        <a:rPr lang="ru-RU" sz="1300" b="0" i="0" u="none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концессионных соглашений в сфере теплоснабжения, горячего водоснабжения, холодного водоотведения. </a:t>
                      </a:r>
                    </a:p>
                    <a:p>
                      <a:pPr marL="0" marR="508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300" b="0" i="0" u="none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Цель – поддержка муниципальных образований в сфере реализации концессионных соглашений на указанные цели.</a:t>
                      </a:r>
                    </a:p>
                  </a:txBody>
                  <a:tcPr marL="9168" marR="9168" marT="916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</a:tr>
              <a:tr h="1066800">
                <a:tc>
                  <a:txBody>
                    <a:bodyPr/>
                    <a:lstStyle/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300" b="0" i="0" u="none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Осуществление</a:t>
                      </a:r>
                      <a:r>
                        <a:rPr lang="ru-RU" sz="1300" b="0" i="0" u="none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регионального государственного надзора в области технического состояния и эксплуатации аттракционов и осуществление государственной регистрации аттракционов. </a:t>
                      </a:r>
                    </a:p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300" b="0" i="0" u="none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Цель – решение вопросов осуществления регионального государственного надзора в области технического состояния аттракционов.</a:t>
                      </a:r>
                      <a:endParaRPr lang="ru-RU" sz="1300" b="0" i="0" u="none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sp>
        <p:nvSpPr>
          <p:cNvPr id="8" name="5-конечная звезда 7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07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109" y="1828800"/>
            <a:ext cx="8839200" cy="4131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50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250" dirty="0" smtClean="0"/>
              <a:t>В </a:t>
            </a:r>
            <a:r>
              <a:rPr lang="ru-RU" sz="1250" dirty="0"/>
              <a:t>целях достижения сбалансированности и снижения дефицита консолидированного и областного бюджетов в Калужской области проводятся мероприятия по мобилизации доходов и оптимизации расходов в рамках реализации Программы финансового оздоровления Калужской области, утвержденной постановлением Правительства Калужской области от </a:t>
            </a:r>
            <a:r>
              <a:rPr lang="ru-RU" sz="1250" dirty="0" smtClean="0"/>
              <a:t>30 августа 2016 </a:t>
            </a:r>
            <a:r>
              <a:rPr lang="ru-RU" sz="1250" dirty="0"/>
              <a:t>г. № </a:t>
            </a:r>
            <a:r>
              <a:rPr lang="ru-RU" sz="1250" dirty="0" smtClean="0"/>
              <a:t>462 </a:t>
            </a:r>
            <a:r>
              <a:rPr lang="ru-RU" sz="1250" dirty="0"/>
              <a:t>(в ред. постановлений Правительства Калужской области от 23.03.2017 № 151, от 28.09.2018 № 588).</a:t>
            </a:r>
          </a:p>
          <a:p>
            <a:pPr algn="just"/>
            <a:r>
              <a:rPr lang="en-US" sz="1250" dirty="0" smtClean="0"/>
              <a:t>          </a:t>
            </a:r>
            <a:r>
              <a:rPr lang="ru-RU" sz="1250" dirty="0" smtClean="0"/>
              <a:t>В </a:t>
            </a:r>
            <a:r>
              <a:rPr lang="ru-RU" sz="1250" dirty="0"/>
              <a:t>муниципальных образованиях Калужской области проводятся аналогичные мероприятия согласно утвержденным планам мероприятий по мобилизации доходов и оптимизации расходов бюджетов муниципальных образований Калужской области.</a:t>
            </a:r>
          </a:p>
          <a:p>
            <a:pPr algn="just"/>
            <a:r>
              <a:rPr lang="en-US" sz="1250" dirty="0" smtClean="0"/>
              <a:t>          </a:t>
            </a:r>
            <a:r>
              <a:rPr lang="ru-RU" sz="1250" dirty="0" smtClean="0"/>
              <a:t>Наиболее </a:t>
            </a:r>
            <a:r>
              <a:rPr lang="ru-RU" sz="1250" dirty="0"/>
              <a:t>актуальной является работа комиссий по укреплению бюджетной и налоговой дисциплины как на областном, так и на муниципальном уровнях. Большое внимание комиссиями уделяется вопросам мобилизации налога на доходы физических лиц; на заседаниях муниципальных комиссий рассматриваются также вопросы постановки физическими лицами на учет объектов налогообложения, использования земель сельскохозяйственного назначения. В результате работы комиссий в </a:t>
            </a:r>
            <a:r>
              <a:rPr lang="ru-RU" sz="1250" dirty="0" smtClean="0"/>
              <a:t>2019 </a:t>
            </a:r>
            <a:r>
              <a:rPr lang="ru-RU" sz="1250" dirty="0"/>
              <a:t>году задолженность в бюджеты по обязательным платежам снизилась на </a:t>
            </a:r>
            <a:r>
              <a:rPr lang="ru-RU" sz="1250" dirty="0" smtClean="0"/>
              <a:t>2,1 </a:t>
            </a:r>
            <a:r>
              <a:rPr lang="ru-RU" sz="1250" dirty="0"/>
              <a:t>млрд. рублей.</a:t>
            </a:r>
          </a:p>
          <a:p>
            <a:pPr algn="just"/>
            <a:r>
              <a:rPr lang="ru-RU" sz="1250" dirty="0" smtClean="0"/>
              <a:t>           По </a:t>
            </a:r>
            <a:r>
              <a:rPr lang="ru-RU" sz="1250" dirty="0"/>
              <a:t>итогам исполнения за </a:t>
            </a:r>
            <a:r>
              <a:rPr lang="ru-RU" sz="1250" dirty="0" smtClean="0"/>
              <a:t>2019 </a:t>
            </a:r>
            <a:r>
              <a:rPr lang="ru-RU" sz="1250" dirty="0"/>
              <a:t>год налоговые и неналоговые доходы консолидированного бюджета Калужской области превысили показатель предыдущего года на </a:t>
            </a:r>
            <a:r>
              <a:rPr lang="ru-RU" sz="1250" dirty="0" smtClean="0"/>
              <a:t>5 851,9 млн</a:t>
            </a:r>
            <a:r>
              <a:rPr lang="ru-RU" sz="1250" dirty="0"/>
              <a:t>. рублей, областного бюджета – на </a:t>
            </a:r>
            <a:r>
              <a:rPr lang="ru-RU" sz="1250" dirty="0" smtClean="0"/>
              <a:t>5 094,1 млн</a:t>
            </a:r>
            <a:r>
              <a:rPr lang="ru-RU" sz="1250" dirty="0"/>
              <a:t>. рублей, темп роста соответственно составил </a:t>
            </a:r>
            <a:r>
              <a:rPr lang="ru-RU" sz="1250" dirty="0" smtClean="0"/>
              <a:t>109,2 процента </a:t>
            </a:r>
            <a:r>
              <a:rPr lang="ru-RU" sz="1250" dirty="0"/>
              <a:t>и </a:t>
            </a:r>
            <a:r>
              <a:rPr lang="ru-RU" sz="1250" dirty="0" smtClean="0"/>
              <a:t>110,4 процента</a:t>
            </a:r>
            <a:r>
              <a:rPr lang="ru-RU" sz="1250" dirty="0"/>
              <a:t>.</a:t>
            </a:r>
          </a:p>
          <a:p>
            <a:pPr algn="just"/>
            <a:r>
              <a:rPr lang="en-US" sz="1250" dirty="0" smtClean="0"/>
              <a:t>          </a:t>
            </a:r>
            <a:r>
              <a:rPr lang="ru-RU" sz="1250" dirty="0" smtClean="0"/>
              <a:t>В </a:t>
            </a:r>
            <a:r>
              <a:rPr lang="ru-RU" sz="1250" dirty="0"/>
              <a:t>результате проведенных мероприятий в </a:t>
            </a:r>
            <a:r>
              <a:rPr lang="ru-RU" sz="1250" dirty="0" smtClean="0"/>
              <a:t>2019 </a:t>
            </a:r>
            <a:r>
              <a:rPr lang="ru-RU" sz="1250" dirty="0"/>
              <a:t>году сложился  профицит областного бюджета в объеме </a:t>
            </a:r>
            <a:r>
              <a:rPr lang="ru-RU" sz="1250" dirty="0" smtClean="0"/>
              <a:t>1 179,4 млн</a:t>
            </a:r>
            <a:r>
              <a:rPr lang="ru-RU" sz="1250" dirty="0"/>
              <a:t>. рублей.</a:t>
            </a:r>
          </a:p>
          <a:p>
            <a:pPr algn="just"/>
            <a:r>
              <a:rPr lang="en-US" sz="1250" dirty="0" smtClean="0"/>
              <a:t>          </a:t>
            </a:r>
            <a:r>
              <a:rPr lang="ru-RU" sz="1250" dirty="0" smtClean="0"/>
              <a:t>На </a:t>
            </a:r>
            <a:r>
              <a:rPr lang="ru-RU" sz="1250" dirty="0"/>
              <a:t>местном уровне консолидированные бюджеты всех муниципальных районов области, а также бюджеты городских округов области исполнены с профицитом. </a:t>
            </a:r>
          </a:p>
          <a:p>
            <a:pPr algn="just"/>
            <a:r>
              <a:rPr lang="en-US" sz="1250" dirty="0" smtClean="0"/>
              <a:t>          </a:t>
            </a:r>
            <a:r>
              <a:rPr lang="ru-RU" sz="1250" dirty="0" smtClean="0"/>
              <a:t>Аналогичная </a:t>
            </a:r>
            <a:r>
              <a:rPr lang="ru-RU" sz="1250" dirty="0"/>
              <a:t>работа проводится и в </a:t>
            </a:r>
            <a:r>
              <a:rPr lang="ru-RU" sz="1250" dirty="0" smtClean="0"/>
              <a:t>2020 </a:t>
            </a:r>
            <a:r>
              <a:rPr lang="ru-RU" sz="1250" dirty="0"/>
              <a:t>году.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24000" y="557524"/>
            <a:ext cx="685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МЕРЫ, ПРИНИМАЕМЫЕ В КАЛУЖСКОЙ ОБЛАСТИ ДЛЯ МИНИМИЗАЦИИ ОСНОВНЫХ БЮДЖЕТНЫХ РИСКОВ И ПРЕОДОЛЕНИЯ ПРОБЛЕМ БЮДЖЕТНОЙ СФЕРЫ</a:t>
            </a:r>
            <a:endParaRPr lang="ru-RU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4534" y="595218"/>
            <a:ext cx="1180866" cy="8856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5-конечная звезда 4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06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5800" y="304800"/>
            <a:ext cx="7924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ИНФОРМАЦИЯ О ПОЗИЦИИ КАЛУЖСКОЙ ОБЛАСТИ В РЕЙТИНГАХ ОТКРЫТОСТИ БЮДЖЕТНЫХ ДАННЫХ, КАЧЕСТВА УПРАВЛЕНИЯ РЕГИОНАЛЬНЫМИ (МУНИЦИПАЛЬНЫМИ) ФИНАНСАМИ</a:t>
            </a:r>
            <a:endParaRPr lang="ru-RU" b="1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2305225"/>
              </p:ext>
            </p:extLst>
          </p:nvPr>
        </p:nvGraphicFramePr>
        <p:xfrm>
          <a:off x="76199" y="4267200"/>
          <a:ext cx="8991601" cy="19175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8201"/>
                <a:gridCol w="1066800"/>
                <a:gridCol w="1143000"/>
                <a:gridCol w="990600"/>
                <a:gridCol w="990600"/>
                <a:gridCol w="1066800"/>
                <a:gridCol w="990600"/>
                <a:gridCol w="952500"/>
                <a:gridCol w="952500"/>
              </a:tblGrid>
              <a:tr h="3401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98" marR="62198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2010 год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2011 год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2012 год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2013 год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2014 год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2015 год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</a:t>
                      </a:r>
                      <a:r>
                        <a:rPr lang="en-US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год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</a:t>
                      </a:r>
                      <a:r>
                        <a:rPr lang="en-US" sz="10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ru-RU" sz="10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год</a:t>
                      </a:r>
                      <a:endParaRPr lang="ru-RU" sz="10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4464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Калужская область</a:t>
                      </a:r>
                      <a:endParaRPr lang="ru-RU" sz="1000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98" marR="62198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II</a:t>
                      </a:r>
                      <a:r>
                        <a:rPr lang="ru-RU" sz="10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степень качества (надлежащее качество управления региональными финансами )</a:t>
                      </a:r>
                      <a:endParaRPr lang="ru-RU" sz="1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II</a:t>
                      </a:r>
                      <a:r>
                        <a:rPr lang="ru-RU" sz="10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степень качества (надлежащее качество управления региональными финансами )</a:t>
                      </a:r>
                      <a:endParaRPr lang="ru-RU" sz="1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II</a:t>
                      </a:r>
                      <a:r>
                        <a:rPr lang="ru-RU" sz="10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степень качества (надлежащее качество управления региональными финансами )</a:t>
                      </a:r>
                      <a:endParaRPr lang="ru-RU" sz="1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II</a:t>
                      </a:r>
                      <a:r>
                        <a:rPr lang="ru-RU" sz="10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степень качества (надлежащее качество управления региональными финансами )</a:t>
                      </a:r>
                      <a:endParaRPr lang="ru-RU" sz="1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II</a:t>
                      </a:r>
                      <a:r>
                        <a:rPr lang="ru-RU" sz="10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степень качества (надлежащее качество управления региональными финансами )</a:t>
                      </a:r>
                      <a:endParaRPr lang="ru-RU" sz="1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II</a:t>
                      </a:r>
                      <a:r>
                        <a:rPr lang="ru-RU" sz="10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степень качества (надлежащее качество управления региональными финансами )</a:t>
                      </a:r>
                      <a:endParaRPr lang="ru-RU" sz="1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II</a:t>
                      </a:r>
                      <a:r>
                        <a:rPr lang="ru-RU" sz="10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степень качества (надлежащее качество управления региональными финансами )</a:t>
                      </a:r>
                      <a:endParaRPr lang="ru-RU" sz="1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II</a:t>
                      </a:r>
                      <a:r>
                        <a:rPr lang="ru-RU" sz="1000" b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степень качества (надлежащее качество управления региональными финансами )</a:t>
                      </a:r>
                      <a:endParaRPr lang="ru-RU" sz="1000" b="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52400" y="1551801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Рейтинг субъектов Российской Федерации по уровню открытости бюджетных данных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6200" y="3657600"/>
            <a:ext cx="899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Оценка качества управления региональными финансами, проводимая в соответствии с приказом Минфина России 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от 03.12.2010 № 552 «О Порядке осуществления мониторинга и оценки качества управления региональными финансами»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125908"/>
              </p:ext>
            </p:extLst>
          </p:nvPr>
        </p:nvGraphicFramePr>
        <p:xfrm>
          <a:off x="80962" y="1915878"/>
          <a:ext cx="8986838" cy="1537048"/>
        </p:xfrm>
        <a:graphic>
          <a:graphicData uri="http://schemas.openxmlformats.org/drawingml/2006/table">
            <a:tbl>
              <a:tblPr firstRow="1" firstCol="1" bandRow="1"/>
              <a:tblGrid>
                <a:gridCol w="954976"/>
                <a:gridCol w="869062"/>
                <a:gridCol w="1066800"/>
                <a:gridCol w="990600"/>
                <a:gridCol w="1066800"/>
                <a:gridCol w="914400"/>
                <a:gridCol w="1126325"/>
                <a:gridCol w="854875"/>
                <a:gridCol w="1143000"/>
              </a:tblGrid>
              <a:tr h="19775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25" marR="5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lt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2015 год</a:t>
                      </a:r>
                    </a:p>
                  </a:txBody>
                  <a:tcPr marL="59525" marR="5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lt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2016 год</a:t>
                      </a:r>
                    </a:p>
                  </a:txBody>
                  <a:tcPr marL="59525" marR="5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lt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</a:t>
                      </a:r>
                      <a:r>
                        <a:rPr lang="en-US" sz="1000" b="1" dirty="0">
                          <a:solidFill>
                            <a:schemeClr val="lt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ru-RU" sz="1000" b="1" dirty="0">
                          <a:solidFill>
                            <a:schemeClr val="lt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год</a:t>
                      </a:r>
                    </a:p>
                  </a:txBody>
                  <a:tcPr marL="59525" marR="5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lt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2018 год</a:t>
                      </a:r>
                      <a:endParaRPr lang="ru-RU" sz="1000" b="1" dirty="0">
                        <a:solidFill>
                          <a:schemeClr val="lt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525" marR="5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887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Место по Российской Федерации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25" marR="5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Место по Центральному федеральному округу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25" marR="5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Место по Российской Федерации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25" marR="5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Место по Центральному федеральному округу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25" marR="5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Место по Российской Федерации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25" marR="5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Место по Центральному федеральному округу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25" marR="5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Место по Российской Федерации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25" marR="5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Место по Центральному федеральному округу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25" marR="5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322977"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Калужская область</a:t>
                      </a:r>
                    </a:p>
                  </a:txBody>
                  <a:tcPr marL="59525" marR="5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66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25" marR="5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25" marR="5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46-47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25" marR="5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25" marR="5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25" marR="5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25" marR="5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25" marR="5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25" marR="5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sp>
        <p:nvSpPr>
          <p:cNvPr id="12" name="5-конечная звезда 11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55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76200" y="266700"/>
            <a:ext cx="876300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09650" algn="l">
              <a:lnSpc>
                <a:spcPct val="100000"/>
              </a:lnSpc>
            </a:pPr>
            <a:r>
              <a:rPr lang="ru-RU" sz="18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ОТКРЫТЫЕ ГОСУДАРСТВЕННЫЕ ИНФОРМАЦИОННЫЕ РЕСУРСЫ</a:t>
            </a:r>
            <a:endParaRPr lang="ru-RU" sz="1800" b="1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75137" y="2160043"/>
            <a:ext cx="764794" cy="4323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3599" y="5694648"/>
            <a:ext cx="1398188" cy="4679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2482" y="3466603"/>
            <a:ext cx="1379307" cy="3967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9895" y="4191274"/>
            <a:ext cx="1371885" cy="42832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4803" y="4938413"/>
            <a:ext cx="1376955" cy="4527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9575" y="2686537"/>
            <a:ext cx="890137" cy="58700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851672" y="916767"/>
            <a:ext cx="6449695" cy="53553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115">
              <a:lnSpc>
                <a:spcPct val="100000"/>
              </a:lnSpc>
            </a:pPr>
            <a:r>
              <a:rPr lang="ru-RU" sz="1600" spc="-10" dirty="0" smtClean="0">
                <a:solidFill>
                  <a:srgbClr val="365E68"/>
                </a:solidFill>
                <a:latin typeface="Arial"/>
                <a:cs typeface="Arial"/>
              </a:rPr>
              <a:t>ВРИО</a:t>
            </a:r>
            <a:r>
              <a:rPr sz="1600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Губернатора</a:t>
            </a:r>
            <a:r>
              <a:rPr sz="1600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 err="1">
                <a:solidFill>
                  <a:srgbClr val="365E68"/>
                </a:solidFill>
                <a:latin typeface="Arial"/>
                <a:cs typeface="Arial"/>
              </a:rPr>
              <a:t>Калужской</a:t>
            </a:r>
            <a:r>
              <a:rPr sz="1600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 err="1" smtClean="0">
                <a:solidFill>
                  <a:srgbClr val="365E68"/>
                </a:solidFill>
                <a:latin typeface="Arial"/>
                <a:cs typeface="Arial"/>
              </a:rPr>
              <a:t>области</a:t>
            </a:r>
            <a:r>
              <a:rPr sz="1600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00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  <a:hlinkClick r:id="rId9" invalidUrl="http:///"/>
              </a:rPr>
              <a:t>http://</a:t>
            </a:r>
            <a:r>
              <a:rPr lang="en-US" sz="100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  <a:hlinkClick r:id="rId10" invalidUrl="http:///"/>
              </a:rPr>
              <a:t>admoblkaluga.ru/sub/government/governor</a:t>
            </a:r>
            <a:endParaRPr sz="1400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43815">
              <a:lnSpc>
                <a:spcPct val="100000"/>
              </a:lnSpc>
            </a:pPr>
            <a:endParaRPr lang="ru-RU" sz="1600" spc="-15" dirty="0" smtClean="0">
              <a:solidFill>
                <a:srgbClr val="365E68"/>
              </a:solidFill>
              <a:latin typeface="Arial"/>
              <a:cs typeface="Arial"/>
            </a:endParaRPr>
          </a:p>
          <a:p>
            <a:pPr marL="43815">
              <a:lnSpc>
                <a:spcPct val="100000"/>
              </a:lnSpc>
            </a:pPr>
            <a:r>
              <a:rPr sz="1600" spc="-15" dirty="0" err="1" smtClean="0">
                <a:solidFill>
                  <a:srgbClr val="365E68"/>
                </a:solidFill>
                <a:latin typeface="Arial"/>
                <a:cs typeface="Arial"/>
              </a:rPr>
              <a:t>По</a:t>
            </a:r>
            <a:r>
              <a:rPr sz="1600" spc="-10" dirty="0" err="1" smtClean="0">
                <a:solidFill>
                  <a:srgbClr val="365E68"/>
                </a:solidFill>
                <a:latin typeface="Arial"/>
                <a:cs typeface="Arial"/>
              </a:rPr>
              <a:t>ртал</a:t>
            </a:r>
            <a:r>
              <a:rPr sz="1600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органов</a:t>
            </a:r>
            <a:r>
              <a:rPr sz="1600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власти</a:t>
            </a:r>
            <a:r>
              <a:rPr sz="1600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Калужской</a:t>
            </a:r>
            <a:r>
              <a:rPr sz="1600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области</a:t>
            </a:r>
            <a:endParaRPr sz="1600" dirty="0">
              <a:solidFill>
                <a:srgbClr val="365E68"/>
              </a:solidFill>
              <a:latin typeface="Arial"/>
              <a:cs typeface="Arial"/>
            </a:endParaRPr>
          </a:p>
          <a:p>
            <a:pPr marL="43815">
              <a:lnSpc>
                <a:spcPct val="100000"/>
              </a:lnSpc>
              <a:spcBef>
                <a:spcPts val="125"/>
              </a:spcBef>
            </a:pPr>
            <a:r>
              <a:rPr sz="100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  <a:hlinkClick r:id="rId11"/>
              </a:rPr>
              <a:t>http://admoblkaluga.ru/</a:t>
            </a:r>
            <a:endParaRPr sz="1000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45720">
              <a:lnSpc>
                <a:spcPct val="100000"/>
              </a:lnSpc>
              <a:spcBef>
                <a:spcPts val="750"/>
              </a:spcBef>
            </a:pP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Министерство</a:t>
            </a:r>
            <a:r>
              <a:rPr sz="1600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финансов</a:t>
            </a:r>
            <a:r>
              <a:rPr sz="1600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Российской</a:t>
            </a:r>
            <a:r>
              <a:rPr sz="1600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Федерации</a:t>
            </a:r>
            <a:endParaRPr sz="1600" dirty="0">
              <a:solidFill>
                <a:srgbClr val="365E68"/>
              </a:solidFill>
              <a:latin typeface="Arial"/>
              <a:cs typeface="Arial"/>
            </a:endParaRPr>
          </a:p>
          <a:p>
            <a:pPr marL="45720">
              <a:lnSpc>
                <a:spcPct val="100000"/>
              </a:lnSpc>
              <a:spcBef>
                <a:spcPts val="125"/>
              </a:spcBef>
            </a:pPr>
            <a:r>
              <a:rPr sz="100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  <a:hlinkClick r:id="rId12"/>
              </a:rPr>
              <a:t>http://www.minfin.ru/</a:t>
            </a:r>
            <a:endParaRPr sz="1000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39370">
              <a:lnSpc>
                <a:spcPct val="100000"/>
              </a:lnSpc>
              <a:spcBef>
                <a:spcPts val="615"/>
              </a:spcBef>
            </a:pP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Министерство</a:t>
            </a:r>
            <a:r>
              <a:rPr sz="1600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финансов</a:t>
            </a:r>
            <a:r>
              <a:rPr sz="1600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Калужской</a:t>
            </a:r>
            <a:r>
              <a:rPr sz="1600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области</a:t>
            </a:r>
            <a:endParaRPr sz="1600" dirty="0">
              <a:solidFill>
                <a:srgbClr val="365E68"/>
              </a:solidFill>
              <a:latin typeface="Arial"/>
              <a:cs typeface="Arial"/>
            </a:endParaRPr>
          </a:p>
          <a:p>
            <a:pPr marL="39370">
              <a:lnSpc>
                <a:spcPct val="100000"/>
              </a:lnSpc>
              <a:spcBef>
                <a:spcPts val="125"/>
              </a:spcBef>
            </a:pPr>
            <a:r>
              <a:rPr sz="100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  <a:hlinkClick r:id="rId13"/>
              </a:rPr>
              <a:t>http://www.admoblkaluga.ru/sub/finan/</a:t>
            </a:r>
            <a:endParaRPr sz="1000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Стратегия</a:t>
            </a:r>
            <a:r>
              <a:rPr sz="1600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Социально-экономического</a:t>
            </a:r>
            <a:r>
              <a:rPr sz="1600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развития</a:t>
            </a:r>
            <a:r>
              <a:rPr sz="1600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Калужской</a:t>
            </a:r>
            <a:r>
              <a:rPr sz="1600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области</a:t>
            </a:r>
            <a:endParaRPr sz="1600" dirty="0">
              <a:solidFill>
                <a:srgbClr val="365E68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00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  <a:hlinkClick r:id="rId14"/>
              </a:rPr>
              <a:t>http://admobl.kaluga.ru/sub/econom/Gos_prog_razv/Strategy/</a:t>
            </a:r>
            <a:endParaRPr sz="1000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3"/>
              </a:spcBef>
            </a:pPr>
            <a:endParaRPr sz="1050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26034">
              <a:lnSpc>
                <a:spcPct val="100000"/>
              </a:lnSpc>
            </a:pP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Инвестиционный</a:t>
            </a:r>
            <a:r>
              <a:rPr sz="1600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портал</a:t>
            </a:r>
            <a:r>
              <a:rPr sz="1600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Калужской</a:t>
            </a:r>
            <a:r>
              <a:rPr sz="1600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области</a:t>
            </a:r>
            <a:endParaRPr sz="1600" dirty="0">
              <a:solidFill>
                <a:srgbClr val="365E68"/>
              </a:solidFill>
              <a:latin typeface="Arial"/>
              <a:cs typeface="Arial"/>
            </a:endParaRPr>
          </a:p>
          <a:p>
            <a:pPr marL="26034">
              <a:lnSpc>
                <a:spcPct val="100000"/>
              </a:lnSpc>
              <a:spcBef>
                <a:spcPts val="125"/>
              </a:spcBef>
            </a:pPr>
            <a:r>
              <a:rPr sz="100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  <a:hlinkClick r:id="rId15"/>
              </a:rPr>
              <a:t>http://investkaluga.com/</a:t>
            </a:r>
            <a:endParaRPr sz="1000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45720">
              <a:lnSpc>
                <a:spcPct val="100000"/>
              </a:lnSpc>
              <a:spcBef>
                <a:spcPts val="800"/>
              </a:spcBef>
            </a:pP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Портал</a:t>
            </a:r>
            <a:r>
              <a:rPr sz="1600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государственных</a:t>
            </a:r>
            <a:r>
              <a:rPr sz="1600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услуг</a:t>
            </a:r>
            <a:r>
              <a:rPr sz="1600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Калужской</a:t>
            </a:r>
            <a:r>
              <a:rPr sz="1600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области</a:t>
            </a:r>
            <a:endParaRPr sz="1600" dirty="0">
              <a:solidFill>
                <a:srgbClr val="365E68"/>
              </a:solidFill>
              <a:latin typeface="Arial"/>
              <a:cs typeface="Arial"/>
            </a:endParaRPr>
          </a:p>
          <a:p>
            <a:pPr marL="45720">
              <a:lnSpc>
                <a:spcPct val="100000"/>
              </a:lnSpc>
              <a:spcBef>
                <a:spcPts val="125"/>
              </a:spcBef>
            </a:pPr>
            <a:r>
              <a:rPr sz="100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  <a:hlinkClick r:id="rId16"/>
              </a:rPr>
              <a:t>http://62.148.142.14/sub/min_inform/activities/gosuslugi/federal_law_27.07.2010_210_fz.php</a:t>
            </a:r>
            <a:endParaRPr sz="1000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"/>
              </a:spcBef>
            </a:pPr>
            <a:endParaRPr sz="1350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53975">
              <a:lnSpc>
                <a:spcPct val="100000"/>
              </a:lnSpc>
            </a:pP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Единый</a:t>
            </a:r>
            <a:r>
              <a:rPr sz="1600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портал</a:t>
            </a:r>
            <a:r>
              <a:rPr sz="1600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бюджетной</a:t>
            </a:r>
            <a:r>
              <a:rPr sz="1600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системы</a:t>
            </a:r>
            <a:r>
              <a:rPr sz="1600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«Электронный</a:t>
            </a:r>
            <a:r>
              <a:rPr sz="1600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бюджет»</a:t>
            </a:r>
            <a:endParaRPr sz="1600" dirty="0">
              <a:solidFill>
                <a:srgbClr val="365E68"/>
              </a:solidFill>
              <a:latin typeface="Arial"/>
              <a:cs typeface="Arial"/>
            </a:endParaRPr>
          </a:p>
          <a:p>
            <a:pPr marL="53975">
              <a:lnSpc>
                <a:spcPct val="100000"/>
              </a:lnSpc>
              <a:spcBef>
                <a:spcPts val="125"/>
              </a:spcBef>
            </a:pPr>
            <a:r>
              <a:rPr sz="100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  <a:hlinkClick r:id="rId17"/>
              </a:rPr>
              <a:t>http://www.budget.gov.ru/</a:t>
            </a:r>
            <a:endParaRPr sz="1000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65183" y="1528140"/>
            <a:ext cx="1707610" cy="37485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Прямоугольник 13"/>
          <p:cNvSpPr/>
          <p:nvPr/>
        </p:nvSpPr>
        <p:spPr>
          <a:xfrm>
            <a:off x="0" y="6602153"/>
            <a:ext cx="9174479" cy="25584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5-конечная звезда 14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03" y="838200"/>
            <a:ext cx="1400098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47873" y="1371600"/>
            <a:ext cx="78486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Общественное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обсуждение проводятся в режиме видеоконференции.</a:t>
            </a:r>
          </a:p>
          <a:p>
            <a:pPr lvl="0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Участвовать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общественном обсуждении могут представители органов государственной власти и органов местного самоуправления Калужской области, средств массовой информации, юридических лиц, профессиональных и различных социальных групп, а также физические лица.</a:t>
            </a:r>
          </a:p>
          <a:p>
            <a:pPr lvl="0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Общественное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обсуждение проводится под председательством министра финансов Калужской области.</a:t>
            </a:r>
          </a:p>
          <a:p>
            <a:pPr lvl="0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информацией по проекту закона Калужской области «Об областном бюджете» выступает Авдеева Валентина Ивановна - министр финансов Калужской области.</a:t>
            </a:r>
          </a:p>
          <a:p>
            <a:pPr lvl="0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Регламент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проведения общественного обсуждения предусматривает: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 представление информации по проекту закона - до 15 минут.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 выступления участников общественного обсуждения с вопросами и предложениями - до 5 минут на каждое выступление;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 заключительное слово по итогам общественного обсуждения - до 5 минут.</a:t>
            </a:r>
          </a:p>
          <a:p>
            <a:pPr lvl="0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время общественного обсуждения осуществляется ведение протокола.</a:t>
            </a:r>
          </a:p>
          <a:p>
            <a:pPr lvl="0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7.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итогам общественного обсуждения подготавливается решение по результатам общественного обсуждения, которое подписывается председательствующим. Материалы общественного обсуждения публикуется на официальном портале министерства финансов Калужской области в информационно-телекоммуникационной сети «Интернет».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47800" y="238720"/>
            <a:ext cx="73627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ПОРЯДОК</a:t>
            </a:r>
            <a:r>
              <a:rPr lang="en-US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ПРОВЕДЕНИЯ ПУБЛИЧНОГО ОБЩЕСТВЕННОГО ОБСУЖДЕНИЯ ПО ПРОЕКТУ ЗАКОНА КАЛУЖСКОЙ ОБЛАСТИ «ОБ ОБЛАСТНОМ БЮДЖЕТЕ»</a:t>
            </a:r>
            <a:endParaRPr lang="ru-RU" b="1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 descr="C:\Users\ermolenko\Desktop\UrskcaqKKU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19" y="152400"/>
            <a:ext cx="967819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33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811202" y="152400"/>
            <a:ext cx="35391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КОНТАКТНАЯ ИНФОРМАЦИЯ</a:t>
            </a:r>
          </a:p>
        </p:txBody>
      </p:sp>
      <p:pic>
        <p:nvPicPr>
          <p:cNvPr id="1028" name="Picture 4" descr="C:\Users\ermolenko\Desktop\2-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63" y="2516992"/>
            <a:ext cx="437843" cy="43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ermolenko\Desktop\2-0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05" y="3489444"/>
            <a:ext cx="437843" cy="43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ermolenko\Desktop\2-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92" y="992992"/>
            <a:ext cx="470086" cy="47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ermolenko\Desktop\2-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63" y="1831192"/>
            <a:ext cx="437843" cy="43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03948" y="609600"/>
            <a:ext cx="4357283" cy="44319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fontAlgn="ctr"/>
            <a:r>
              <a:rPr lang="ru-RU" b="1" dirty="0">
                <a:latin typeface="Arial" pitchFamily="34" charset="0"/>
                <a:cs typeface="Arial" pitchFamily="34" charset="0"/>
              </a:rPr>
              <a:t>АДРЕС:</a:t>
            </a:r>
            <a:r>
              <a:rPr lang="ru-RU" b="1" dirty="0">
                <a:solidFill>
                  <a:srgbClr val="00132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248000, Г. КАЛУГА, 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font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УЛ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ДОСТОЕВСКОГО, 48</a:t>
            </a:r>
            <a:endParaRPr lang="ru-RU" sz="1600" dirty="0"/>
          </a:p>
          <a:p>
            <a:pPr fontAlgn="ctr"/>
            <a:endParaRPr lang="en-US" sz="1600" b="1" dirty="0" smtClean="0">
              <a:latin typeface="Arial" pitchFamily="34" charset="0"/>
              <a:cs typeface="Arial" pitchFamily="34" charset="0"/>
            </a:endParaRPr>
          </a:p>
          <a:p>
            <a:pPr font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ТЕЛЕФОН: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56-37-57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fontAlgn="ctr"/>
            <a:r>
              <a:rPr lang="ru-RU" b="1" dirty="0">
                <a:latin typeface="Arial" pitchFamily="34" charset="0"/>
                <a:cs typeface="Arial" pitchFamily="34" charset="0"/>
              </a:rPr>
              <a:t>ФАКС: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53-10-32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fontAlgn="ctr"/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fontAlgn="ctr"/>
            <a:r>
              <a:rPr lang="en-US" b="1" dirty="0">
                <a:latin typeface="Arial" pitchFamily="34" charset="0"/>
                <a:cs typeface="Arial" pitchFamily="34" charset="0"/>
              </a:rPr>
              <a:t>E-MAIL: </a:t>
            </a:r>
            <a:r>
              <a:rPr lang="en-US" sz="1600" dirty="0" smtClean="0">
                <a:latin typeface="Arial" pitchFamily="34" charset="0"/>
                <a:cs typeface="Arial" pitchFamily="34" charset="0"/>
                <a:hlinkClick r:id="rId6"/>
              </a:rPr>
              <a:t>FINDEP@ADM.KALUGA.RU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fontAlgn="ctr"/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font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ВРЕМЯ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РАБОТЫ: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font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ПОНЕДЕЛЬНИК–ЧЕТВЕРГ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С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8.00 ДО 17.15</a:t>
            </a: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fontAlgn="ctr"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ПЯТНИЦА С 8.00 ДО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16.00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fontAlgn="ctr"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ПЕРЕРЫВ С 13.00 ДО 14.00</a:t>
            </a:r>
            <a:endParaRPr lang="ru-RU" sz="1600" b="1" dirty="0">
              <a:solidFill>
                <a:srgbClr val="001326"/>
              </a:solidFill>
              <a:latin typeface="Arial" pitchFamily="34" charset="0"/>
              <a:cs typeface="Arial" pitchFamily="34" charset="0"/>
            </a:endParaRPr>
          </a:p>
          <a:p>
            <a:pPr fontAlgn="ctr"/>
            <a:endParaRPr lang="en-US" b="1" dirty="0">
              <a:solidFill>
                <a:srgbClr val="001326"/>
              </a:solidFill>
              <a:latin typeface="Arial" pitchFamily="34" charset="0"/>
              <a:cs typeface="Arial" pitchFamily="34" charset="0"/>
            </a:endParaRPr>
          </a:p>
          <a:p>
            <a:pPr fontAlgn="ctr"/>
            <a:endParaRPr lang="ru-RU" b="1" dirty="0">
              <a:solidFill>
                <a:srgbClr val="001326"/>
              </a:solidFill>
              <a:latin typeface="Arial" pitchFamily="34" charset="0"/>
              <a:cs typeface="Arial" pitchFamily="34" charset="0"/>
            </a:endParaRPr>
          </a:p>
          <a:p>
            <a:pPr fontAlgn="ctr"/>
            <a:endParaRPr lang="ru-RU" b="1" dirty="0">
              <a:solidFill>
                <a:srgbClr val="00132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6602153"/>
            <a:ext cx="9174479" cy="25584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65E68"/>
              </a:solidFill>
            </a:endParaRPr>
          </a:p>
        </p:txBody>
      </p:sp>
      <p:sp>
        <p:nvSpPr>
          <p:cNvPr id="13" name="5-конечная звезда 12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734480"/>
            <a:ext cx="4257781" cy="276448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4482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ermolenko\Desktop\бюджет обложка(NEW)-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4531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 txBox="1"/>
          <p:nvPr/>
        </p:nvSpPr>
        <p:spPr>
          <a:xfrm>
            <a:off x="1828800" y="990600"/>
            <a:ext cx="7218045" cy="32008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685" marR="838835">
              <a:lnSpc>
                <a:spcPct val="100000"/>
              </a:lnSpc>
            </a:pP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Ведомственная</a:t>
            </a:r>
            <a:r>
              <a:rPr lang="en-US" sz="16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целевая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программа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spc="-1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Совершенствование</a:t>
            </a:r>
            <a:r>
              <a:rPr sz="16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системы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управления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общественными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финансами</a:t>
            </a:r>
            <a:r>
              <a:rPr lang="en-US" sz="1600" spc="-15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sz="1600" spc="-5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5" dirty="0" err="1" smtClean="0">
                <a:latin typeface="Times New Roman" pitchFamily="18" charset="0"/>
                <a:cs typeface="Times New Roman" pitchFamily="18" charset="0"/>
              </a:rPr>
              <a:t>У</a:t>
            </a: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тверждена</a:t>
            </a:r>
            <a:r>
              <a:rPr sz="16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приказ</a:t>
            </a:r>
            <a:r>
              <a:rPr lang="ru-RU" sz="1600" spc="-10" dirty="0" smtClean="0">
                <a:latin typeface="Times New Roman" pitchFamily="18" charset="0"/>
                <a:cs typeface="Times New Roman" pitchFamily="18" charset="0"/>
              </a:rPr>
              <a:t>ом </a:t>
            </a: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министерства</a:t>
            </a:r>
            <a:r>
              <a:rPr sz="1600" spc="3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финансов</a:t>
            </a:r>
            <a:r>
              <a:rPr sz="1600" spc="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 err="1">
                <a:latin typeface="Times New Roman" pitchFamily="18" charset="0"/>
                <a:cs typeface="Times New Roman" pitchFamily="18" charset="0"/>
              </a:rPr>
              <a:t>области</a:t>
            </a:r>
            <a:r>
              <a:rPr sz="1600" spc="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10" dirty="0" smtClean="0">
                <a:latin typeface="Times New Roman" pitchFamily="18" charset="0"/>
                <a:cs typeface="Times New Roman" pitchFamily="18" charset="0"/>
              </a:rPr>
              <a:t>от 28 декабря 2016 года № 195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32"/>
              </a:spcBef>
            </a:pPr>
            <a:endParaRPr sz="1600" dirty="0">
              <a:latin typeface="Times New Roman" pitchFamily="18" charset="0"/>
              <a:cs typeface="Times New Roman" pitchFamily="18" charset="0"/>
            </a:endParaRPr>
          </a:p>
          <a:p>
            <a:pPr marL="12700" marR="5080">
              <a:lnSpc>
                <a:spcPct val="100000"/>
              </a:lnSpc>
            </a:pPr>
            <a:endParaRPr lang="en-US" sz="1600" spc="-15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5080">
              <a:lnSpc>
                <a:spcPct val="100000"/>
              </a:lnSpc>
            </a:pPr>
            <a:r>
              <a:rPr sz="1600" spc="-15" dirty="0" err="1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етодические</a:t>
            </a:r>
            <a:r>
              <a:rPr sz="16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рекомендации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Министерства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финансов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Российской Федерации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по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представлению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бюджетов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бюджетной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системы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Российской Федерации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 err="1">
                <a:latin typeface="Times New Roman" pitchFamily="18" charset="0"/>
                <a:cs typeface="Times New Roman" pitchFamily="18" charset="0"/>
              </a:rPr>
              <a:t>отчетов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6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5080">
              <a:lnSpc>
                <a:spcPct val="100000"/>
              </a:lnSpc>
            </a:pP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об</a:t>
            </a:r>
            <a:r>
              <a:rPr sz="16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их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исполнении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доступной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для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граждан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5" dirty="0">
                <a:latin typeface="Times New Roman" pitchFamily="18" charset="0"/>
                <a:cs typeface="Times New Roman" pitchFamily="18" charset="0"/>
              </a:rPr>
              <a:t>форме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19"/>
              </a:spcBef>
            </a:pPr>
            <a:endParaRPr sz="1600" dirty="0">
              <a:latin typeface="Times New Roman" pitchFamily="18" charset="0"/>
              <a:cs typeface="Times New Roman" pitchFamily="18" charset="0"/>
            </a:endParaRPr>
          </a:p>
          <a:p>
            <a:pPr marL="12700" marR="5080">
              <a:lnSpc>
                <a:spcPct val="100000"/>
              </a:lnSpc>
            </a:pPr>
            <a:endParaRPr lang="en-US" sz="1600" spc="-15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5080">
              <a:lnSpc>
                <a:spcPct val="100000"/>
              </a:lnSpc>
            </a:pPr>
            <a:r>
              <a:rPr sz="1600" spc="-15" dirty="0" err="1" smtClean="0">
                <a:latin typeface="Times New Roman" pitchFamily="18" charset="0"/>
                <a:cs typeface="Times New Roman" pitchFamily="18" charset="0"/>
              </a:rPr>
              <a:t>Пр</a:t>
            </a:r>
            <a:r>
              <a:rPr sz="1600" spc="-50" dirty="0" err="1" smtClean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spc="-25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ен</a:t>
            </a:r>
            <a:r>
              <a:rPr sz="1600" spc="-30" dirty="0" err="1" smtClean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ац</a:t>
            </a:r>
            <a:r>
              <a:rPr sz="1600" spc="-20" dirty="0" err="1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я</a:t>
            </a:r>
            <a:r>
              <a:rPr sz="1600" spc="2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5" dirty="0">
                <a:latin typeface="Times New Roman" pitchFamily="18" charset="0"/>
                <a:cs typeface="Times New Roman" pitchFamily="18" charset="0"/>
              </a:rPr>
              <a:t>Ми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ис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ер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ан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ов</a:t>
            </a:r>
            <a:r>
              <a:rPr sz="1600" spc="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85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осси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й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ой</a:t>
            </a:r>
            <a:r>
              <a:rPr sz="16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5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sz="1600" spc="-5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дерац</a:t>
            </a:r>
            <a:r>
              <a:rPr sz="1600" spc="-15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sz="1600" spc="-85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еализа</a:t>
            </a:r>
            <a:r>
              <a:rPr sz="1600" spc="-15" dirty="0">
                <a:latin typeface="Times New Roman" pitchFamily="18" charset="0"/>
                <a:cs typeface="Times New Roman" pitchFamily="18" charset="0"/>
              </a:rPr>
              <a:t>ц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ия в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с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sz="1600" spc="-65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ъек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ах</a:t>
            </a:r>
            <a:r>
              <a:rPr sz="1600" spc="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9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ос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spc="-15" dirty="0">
                <a:latin typeface="Times New Roman" pitchFamily="18" charset="0"/>
                <a:cs typeface="Times New Roman" pitchFamily="18" charset="0"/>
              </a:rPr>
              <a:t>ий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ой</a:t>
            </a:r>
            <a:r>
              <a:rPr sz="1600" spc="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5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sz="1600" spc="-5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дерац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spc="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25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ероп</a:t>
            </a:r>
            <a:r>
              <a:rPr sz="1600" spc="-15" dirty="0">
                <a:latin typeface="Times New Roman" pitchFamily="18" charset="0"/>
                <a:cs typeface="Times New Roman" pitchFamily="18" charset="0"/>
              </a:rPr>
              <a:t>ри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ят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й</a:t>
            </a:r>
            <a:r>
              <a:rPr sz="1600" spc="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по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sz="1600" spc="-15" dirty="0">
                <a:latin typeface="Times New Roman" pitchFamily="18" charset="0"/>
                <a:cs typeface="Times New Roman" pitchFamily="18" charset="0"/>
              </a:rPr>
              <a:t>овышению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 пр</a:t>
            </a:r>
            <a:r>
              <a:rPr sz="1600" spc="-25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зр</a:t>
            </a:r>
            <a:r>
              <a:rPr sz="1600" spc="-45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ч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ости</a:t>
            </a:r>
            <a:r>
              <a:rPr sz="16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5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ткры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ости</a:t>
            </a:r>
            <a:r>
              <a:rPr sz="1600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sz="1600" spc="-55" dirty="0">
                <a:latin typeface="Times New Roman" pitchFamily="18" charset="0"/>
                <a:cs typeface="Times New Roman" pitchFamily="18" charset="0"/>
              </a:rPr>
              <a:t>ю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дж</a:t>
            </a:r>
            <a:r>
              <a:rPr sz="1600" spc="-6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spc="-25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sz="1600" spc="-55" dirty="0">
                <a:latin typeface="Times New Roman" pitchFamily="18" charset="0"/>
                <a:cs typeface="Times New Roman" pitchFamily="18" charset="0"/>
              </a:rPr>
              <a:t>ю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дж</a:t>
            </a:r>
            <a:r>
              <a:rPr sz="1600" spc="-6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тно</a:t>
            </a:r>
            <a:r>
              <a:rPr sz="1600" spc="-45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spc="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про</a:t>
            </a:r>
            <a:r>
              <a:rPr sz="1600" spc="-25" dirty="0">
                <a:latin typeface="Times New Roman" pitchFamily="18" charset="0"/>
                <a:cs typeface="Times New Roman" pitchFamily="18" charset="0"/>
              </a:rPr>
              <a:t>ц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есса</a:t>
            </a:r>
            <a:r>
              <a:rPr sz="1600"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для</a:t>
            </a:r>
            <a:r>
              <a:rPr sz="16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граждан»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28800" y="6060863"/>
            <a:ext cx="711454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sz="1600" spc="-3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чшая</a:t>
            </a:r>
            <a:r>
              <a:rPr sz="1600" spc="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пра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ти</a:t>
            </a:r>
            <a:r>
              <a:rPr sz="1600" spc="15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sz="1600" spc="-65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ъе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sz="1600" spc="-25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ов</a:t>
            </a:r>
            <a:r>
              <a:rPr sz="1600" spc="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85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си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й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ой</a:t>
            </a:r>
            <a:r>
              <a:rPr sz="16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5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sz="1600" spc="-5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дерац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по</a:t>
            </a:r>
            <a:r>
              <a:rPr sz="16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spc="-25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spc="-45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дан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spc="-15" dirty="0">
                <a:latin typeface="Times New Roman" pitchFamily="18" charset="0"/>
                <a:cs typeface="Times New Roman" pitchFamily="18" charset="0"/>
              </a:rPr>
              <a:t>ю</a:t>
            </a:r>
            <a:r>
              <a:rPr sz="1600" spc="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по</a:t>
            </a:r>
            <a:r>
              <a:rPr sz="1600" spc="-5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1600" spc="-25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spc="0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ов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ткрытый</a:t>
            </a:r>
            <a:r>
              <a:rPr sz="1600" spc="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sz="1600" spc="-55" dirty="0">
                <a:latin typeface="Times New Roman" pitchFamily="18" charset="0"/>
                <a:cs typeface="Times New Roman" pitchFamily="18" charset="0"/>
              </a:rPr>
              <a:t>ю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дж</a:t>
            </a:r>
            <a:r>
              <a:rPr sz="1600" spc="-6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т»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" y="38100"/>
            <a:ext cx="6629398" cy="498121"/>
          </a:xfrm>
          <a:prstGeom prst="rect">
            <a:avLst/>
          </a:prstGeom>
        </p:spPr>
        <p:txBody>
          <a:bodyPr vert="horz" wrap="square" lIns="0" tIns="218984" rIns="0" bIns="0" rtlCol="0">
            <a:spAutoFit/>
          </a:bodyPr>
          <a:lstStyle/>
          <a:p>
            <a:pPr marL="2872740">
              <a:lnSpc>
                <a:spcPct val="100000"/>
              </a:lnSpc>
            </a:pPr>
            <a:r>
              <a:rPr lang="ru-RU" sz="1800" b="1" dirty="0" smtClean="0">
                <a:solidFill>
                  <a:srgbClr val="365E68"/>
                </a:solidFill>
                <a:latin typeface="Arial"/>
                <a:cs typeface="Arial"/>
              </a:rPr>
              <a:t>Б</a:t>
            </a:r>
            <a:r>
              <a:rPr lang="ru-RU" sz="1800" b="1" spc="15" dirty="0" smtClean="0">
                <a:solidFill>
                  <a:srgbClr val="365E68"/>
                </a:solidFill>
                <a:latin typeface="Arial"/>
                <a:cs typeface="Arial"/>
              </a:rPr>
              <a:t>А</a:t>
            </a:r>
            <a:r>
              <a:rPr lang="ru-RU" sz="1800" b="1" spc="-45" dirty="0" smtClean="0">
                <a:solidFill>
                  <a:srgbClr val="365E68"/>
                </a:solidFill>
                <a:latin typeface="Arial"/>
                <a:cs typeface="Arial"/>
              </a:rPr>
              <a:t>З</a:t>
            </a:r>
            <a:r>
              <a:rPr lang="ru-RU" sz="1800" b="1" dirty="0" smtClean="0">
                <a:solidFill>
                  <a:srgbClr val="365E68"/>
                </a:solidFill>
                <a:latin typeface="Arial"/>
                <a:cs typeface="Arial"/>
              </a:rPr>
              <a:t>ОВЫЕ</a:t>
            </a:r>
            <a:r>
              <a:rPr lang="ru-RU" sz="1800" b="1" spc="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800" b="1" spc="-25" dirty="0" smtClean="0">
                <a:solidFill>
                  <a:srgbClr val="365E68"/>
                </a:solidFill>
                <a:latin typeface="Arial"/>
                <a:cs typeface="Arial"/>
              </a:rPr>
              <a:t>М</a:t>
            </a:r>
            <a:r>
              <a:rPr lang="ru-RU" sz="1800" b="1" dirty="0" smtClean="0">
                <a:solidFill>
                  <a:srgbClr val="365E68"/>
                </a:solidFill>
                <a:latin typeface="Arial"/>
                <a:cs typeface="Arial"/>
              </a:rPr>
              <a:t>А</a:t>
            </a:r>
            <a:r>
              <a:rPr lang="ru-RU" sz="1800" b="1" spc="-35" dirty="0" smtClean="0">
                <a:solidFill>
                  <a:srgbClr val="365E68"/>
                </a:solidFill>
                <a:latin typeface="Arial"/>
                <a:cs typeface="Arial"/>
              </a:rPr>
              <a:t>Т</a:t>
            </a:r>
            <a:r>
              <a:rPr lang="ru-RU" sz="1800" b="1" dirty="0" smtClean="0">
                <a:solidFill>
                  <a:srgbClr val="365E68"/>
                </a:solidFill>
                <a:latin typeface="Arial"/>
                <a:cs typeface="Arial"/>
              </a:rPr>
              <a:t>ЕРИ</a:t>
            </a:r>
            <a:r>
              <a:rPr lang="ru-RU" sz="1800" b="1" spc="-10" dirty="0" smtClean="0">
                <a:solidFill>
                  <a:srgbClr val="365E68"/>
                </a:solidFill>
                <a:latin typeface="Arial"/>
                <a:cs typeface="Arial"/>
              </a:rPr>
              <a:t>А</a:t>
            </a:r>
            <a:r>
              <a:rPr lang="ru-RU" sz="1800" b="1" dirty="0" smtClean="0">
                <a:solidFill>
                  <a:srgbClr val="365E68"/>
                </a:solidFill>
                <a:latin typeface="Arial"/>
                <a:cs typeface="Arial"/>
              </a:rPr>
              <a:t>ЛЫ</a:t>
            </a:r>
            <a:endParaRPr lang="ru-RU" sz="1800" b="1" dirty="0">
              <a:solidFill>
                <a:srgbClr val="365E68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6715" y="3284994"/>
            <a:ext cx="1022921" cy="8640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effectLst>
            <a:softEdge rad="63500"/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265496" y="4538727"/>
            <a:ext cx="839597" cy="9476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65496" y="5785708"/>
            <a:ext cx="996168" cy="9960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1831543" y="4805164"/>
            <a:ext cx="701675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spc="-10" dirty="0">
                <a:latin typeface="Times New Roman" pitchFamily="18" charset="0"/>
                <a:cs typeface="Times New Roman" pitchFamily="18" charset="0"/>
              </a:rPr>
              <a:t>Стратегия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долгосрочного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социально-экономического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развития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Калужской области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до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2030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года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34843" y="2113242"/>
            <a:ext cx="956512" cy="10006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effectLst>
            <a:softEdge rad="63500"/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0" y="605516"/>
            <a:ext cx="1453160" cy="137884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261664" y="2599441"/>
            <a:ext cx="412661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261664" y="1354841"/>
            <a:ext cx="412661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261664" y="3767841"/>
            <a:ext cx="412661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261664" y="5025141"/>
            <a:ext cx="412661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261664" y="6295141"/>
            <a:ext cx="412661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5-конечная звезда 18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ermolenko\Desktop\бюджет обложка(NEW)-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00400"/>
            <a:ext cx="4522867" cy="227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3"/>
          <p:cNvSpPr/>
          <p:nvPr/>
        </p:nvSpPr>
        <p:spPr>
          <a:xfrm>
            <a:off x="173598" y="3320718"/>
            <a:ext cx="3633851" cy="18525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286123" y="838200"/>
            <a:ext cx="8686800" cy="18881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3299"/>
              </a:lnSpc>
              <a:spcBef>
                <a:spcPts val="994"/>
              </a:spcBef>
              <a:tabLst>
                <a:tab pos="2515870" algn="l"/>
              </a:tabLst>
            </a:pPr>
            <a:r>
              <a:rPr sz="1600" b="1" i="1" spc="-75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sz="1600" b="1" i="1" spc="-75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sz="1600" b="1" i="1" spc="260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i="1" spc="-25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для</a:t>
            </a:r>
            <a:r>
              <a:rPr sz="1600" b="1" i="1" spc="260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i="1" spc="-35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граждан»</a:t>
            </a:r>
            <a:r>
              <a:rPr sz="1600" b="1" i="1" spc="265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0" spc="-10" dirty="0" smtClean="0">
                <a:latin typeface="Times New Roman" pitchFamily="18" charset="0"/>
                <a:cs typeface="Times New Roman" pitchFamily="18" charset="0"/>
              </a:rPr>
              <a:t>знакомит</a:t>
            </a:r>
            <a:r>
              <a:rPr sz="16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25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0" spc="-10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1600" b="0" spc="-10" dirty="0" err="1" smtClean="0">
                <a:latin typeface="Times New Roman" pitchFamily="18" charset="0"/>
                <a:cs typeface="Times New Roman" pitchFamily="18" charset="0"/>
              </a:rPr>
              <a:t>ас</a:t>
            </a:r>
            <a:r>
              <a:rPr sz="16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2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0" spc="-25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доступной и понятной форме </a:t>
            </a:r>
            <a:r>
              <a:rPr sz="1600" b="0" spc="-10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2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 err="1" smtClean="0">
                <a:latin typeface="Times New Roman" pitchFamily="18" charset="0"/>
                <a:cs typeface="Times New Roman" pitchFamily="18" charset="0"/>
              </a:rPr>
              <a:t>показателями</a:t>
            </a:r>
            <a:r>
              <a:rPr sz="1600" b="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>
                <a:latin typeface="Times New Roman" pitchFamily="18" charset="0"/>
                <a:cs typeface="Times New Roman" pitchFamily="18" charset="0"/>
              </a:rPr>
              <a:t>областного</a:t>
            </a:r>
            <a:r>
              <a:rPr sz="1600" b="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0" spc="-15" dirty="0" smtClean="0">
                <a:latin typeface="Times New Roman" pitchFamily="18" charset="0"/>
                <a:cs typeface="Times New Roman" pitchFamily="18" charset="0"/>
              </a:rPr>
              <a:t>бюджета</a:t>
            </a:r>
            <a:r>
              <a:rPr sz="1600" b="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5" dirty="0" smtClean="0">
                <a:latin typeface="Times New Roman" pitchFamily="18" charset="0"/>
                <a:cs typeface="Times New Roman" pitchFamily="18" charset="0"/>
              </a:rPr>
              <a:t>по отчетам </a:t>
            </a:r>
            <a:r>
              <a:rPr sz="1600" b="0" spc="-10" dirty="0" err="1" smtClean="0"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201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-201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20" dirty="0" err="1" smtClean="0">
                <a:latin typeface="Times New Roman" pitchFamily="18" charset="0"/>
                <a:cs typeface="Times New Roman" pitchFamily="18" charset="0"/>
              </a:rPr>
              <a:t>го</a:t>
            </a:r>
            <a:r>
              <a:rPr sz="1600" b="0" spc="-10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600" b="0" spc="-10" dirty="0" smtClean="0">
                <a:latin typeface="Times New Roman" pitchFamily="18" charset="0"/>
                <a:cs typeface="Times New Roman" pitchFamily="18" charset="0"/>
              </a:rPr>
              <a:t>ы </a:t>
            </a:r>
            <a:r>
              <a:rPr lang="ru-RU" sz="1600" b="0" spc="-15" dirty="0" smtClean="0">
                <a:latin typeface="Times New Roman" pitchFamily="18" charset="0"/>
                <a:cs typeface="Times New Roman" pitchFamily="18" charset="0"/>
              </a:rPr>
              <a:t>и Закону Калужской области «Об областном бюджете на 201</a:t>
            </a:r>
            <a:r>
              <a:rPr lang="en-US" sz="1600" b="0" spc="-15" dirty="0" smtClean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600" b="0" spc="-15" dirty="0" smtClean="0">
                <a:latin typeface="Times New Roman" pitchFamily="18" charset="0"/>
                <a:cs typeface="Times New Roman" pitchFamily="18" charset="0"/>
              </a:rPr>
              <a:t> год и на плановый период 20</a:t>
            </a:r>
            <a:r>
              <a:rPr lang="en-US" sz="1600" b="0" spc="-15" dirty="0" smtClean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1600" b="0" spc="-15" dirty="0" smtClean="0">
                <a:latin typeface="Times New Roman" pitchFamily="18" charset="0"/>
                <a:cs typeface="Times New Roman" pitchFamily="18" charset="0"/>
              </a:rPr>
              <a:t> и 202</a:t>
            </a:r>
            <a:r>
              <a:rPr lang="en-US" sz="1600" b="0" spc="-15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600" b="0" spc="-15" dirty="0" smtClean="0">
                <a:latin typeface="Times New Roman" pitchFamily="18" charset="0"/>
                <a:cs typeface="Times New Roman" pitchFamily="18" charset="0"/>
              </a:rPr>
              <a:t> годов».</a:t>
            </a:r>
          </a:p>
          <a:p>
            <a:pPr marL="12700" marR="5080" algn="just">
              <a:lnSpc>
                <a:spcPct val="103299"/>
              </a:lnSpc>
              <a:spcBef>
                <a:spcPts val="994"/>
              </a:spcBef>
              <a:tabLst>
                <a:tab pos="2515870" algn="l"/>
              </a:tabLst>
            </a:pPr>
            <a:r>
              <a:rPr sz="1600" b="0" spc="-10" dirty="0" err="1" smtClean="0">
                <a:latin typeface="Times New Roman" pitchFamily="18" charset="0"/>
                <a:cs typeface="Times New Roman" pitchFamily="18" charset="0"/>
              </a:rPr>
              <a:t>Граждане</a:t>
            </a:r>
            <a:r>
              <a:rPr sz="1600" b="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0" spc="-2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sz="1600" b="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5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b="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>
                <a:latin typeface="Times New Roman" pitchFamily="18" charset="0"/>
                <a:cs typeface="Times New Roman" pitchFamily="18" charset="0"/>
              </a:rPr>
              <a:t>как</a:t>
            </a:r>
            <a:r>
              <a:rPr sz="1600" b="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>
                <a:latin typeface="Times New Roman" pitchFamily="18" charset="0"/>
                <a:cs typeface="Times New Roman" pitchFamily="18" charset="0"/>
              </a:rPr>
              <a:t>налогоплательщики,</a:t>
            </a:r>
            <a:r>
              <a:rPr sz="1600" b="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5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b="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>
                <a:latin typeface="Times New Roman" pitchFamily="18" charset="0"/>
                <a:cs typeface="Times New Roman" pitchFamily="18" charset="0"/>
              </a:rPr>
              <a:t>как</a:t>
            </a:r>
            <a:r>
              <a:rPr sz="1600" b="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>
                <a:latin typeface="Times New Roman" pitchFamily="18" charset="0"/>
                <a:cs typeface="Times New Roman" pitchFamily="18" charset="0"/>
              </a:rPr>
              <a:t>потребители</a:t>
            </a:r>
            <a:r>
              <a:rPr sz="1600" b="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 err="1">
                <a:latin typeface="Times New Roman" pitchFamily="18" charset="0"/>
                <a:cs typeface="Times New Roman" pitchFamily="18" charset="0"/>
              </a:rPr>
              <a:t>общественных</a:t>
            </a:r>
            <a:r>
              <a:rPr sz="1600" b="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 err="1" smtClean="0">
                <a:latin typeface="Times New Roman" pitchFamily="18" charset="0"/>
                <a:cs typeface="Times New Roman" pitchFamily="18" charset="0"/>
              </a:rPr>
              <a:t>благ</a:t>
            </a:r>
            <a:r>
              <a:rPr lang="ru-RU" sz="1600" b="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 err="1" smtClean="0">
                <a:latin typeface="Times New Roman" pitchFamily="18" charset="0"/>
                <a:cs typeface="Times New Roman" pitchFamily="18" charset="0"/>
              </a:rPr>
              <a:t>должны</a:t>
            </a:r>
            <a:r>
              <a:rPr sz="1600" b="0" spc="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>
                <a:latin typeface="Times New Roman" pitchFamily="18" charset="0"/>
                <a:cs typeface="Times New Roman" pitchFamily="18" charset="0"/>
              </a:rPr>
              <a:t>быть</a:t>
            </a:r>
            <a:r>
              <a:rPr sz="1600" b="0" spc="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>
                <a:latin typeface="Times New Roman" pitchFamily="18" charset="0"/>
                <a:cs typeface="Times New Roman" pitchFamily="18" charset="0"/>
              </a:rPr>
              <a:t>уверены</a:t>
            </a:r>
            <a:r>
              <a:rPr sz="1600" b="0" spc="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1600" b="0" spc="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>
                <a:latin typeface="Times New Roman" pitchFamily="18" charset="0"/>
                <a:cs typeface="Times New Roman" pitchFamily="18" charset="0"/>
              </a:rPr>
              <a:t>том,</a:t>
            </a:r>
            <a:r>
              <a:rPr sz="1600" b="0" spc="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>
                <a:latin typeface="Times New Roman" pitchFamily="18" charset="0"/>
                <a:cs typeface="Times New Roman" pitchFamily="18" charset="0"/>
              </a:rPr>
              <a:t>что</a:t>
            </a:r>
            <a:r>
              <a:rPr sz="1600" b="0" spc="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>
                <a:latin typeface="Times New Roman" pitchFamily="18" charset="0"/>
                <a:cs typeface="Times New Roman" pitchFamily="18" charset="0"/>
              </a:rPr>
              <a:t>передаваемые</a:t>
            </a:r>
            <a:r>
              <a:rPr sz="1600" b="0" spc="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5" dirty="0">
                <a:latin typeface="Times New Roman" pitchFamily="18" charset="0"/>
                <a:cs typeface="Times New Roman" pitchFamily="18" charset="0"/>
              </a:rPr>
              <a:t>ими</a:t>
            </a:r>
            <a:r>
              <a:rPr sz="1600" b="0" spc="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1600" b="0" spc="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>
                <a:latin typeface="Times New Roman" pitchFamily="18" charset="0"/>
                <a:cs typeface="Times New Roman" pitchFamily="18" charset="0"/>
              </a:rPr>
              <a:t>распоряжение</a:t>
            </a:r>
            <a:r>
              <a:rPr sz="1600" b="0" spc="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 err="1">
                <a:latin typeface="Times New Roman" pitchFamily="18" charset="0"/>
                <a:cs typeface="Times New Roman" pitchFamily="18" charset="0"/>
              </a:rPr>
              <a:t>государства</a:t>
            </a:r>
            <a:r>
              <a:rPr sz="1600" b="0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 err="1" smtClean="0">
                <a:latin typeface="Times New Roman" pitchFamily="18" charset="0"/>
                <a:cs typeface="Times New Roman" pitchFamily="18" charset="0"/>
              </a:rPr>
              <a:t>средства</a:t>
            </a:r>
            <a:r>
              <a:rPr lang="en-US" sz="16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 err="1" smtClean="0">
                <a:latin typeface="Times New Roman" pitchFamily="18" charset="0"/>
                <a:cs typeface="Times New Roman" pitchFamily="18" charset="0"/>
              </a:rPr>
              <a:t>используются</a:t>
            </a:r>
            <a:r>
              <a:rPr lang="en-US" sz="16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 err="1" smtClean="0">
                <a:latin typeface="Times New Roman" pitchFamily="18" charset="0"/>
                <a:cs typeface="Times New Roman" pitchFamily="18" charset="0"/>
              </a:rPr>
              <a:t>прозрачно</a:t>
            </a:r>
            <a:r>
              <a:rPr lang="en-US" sz="16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5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sz="16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 err="1" smtClean="0">
                <a:latin typeface="Times New Roman" pitchFamily="18" charset="0"/>
                <a:cs typeface="Times New Roman" pitchFamily="18" charset="0"/>
              </a:rPr>
              <a:t>эффективно</a:t>
            </a:r>
            <a:r>
              <a:rPr sz="1600" b="0" spc="-1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 err="1" smtClean="0">
                <a:latin typeface="Times New Roman" pitchFamily="18" charset="0"/>
                <a:cs typeface="Times New Roman" pitchFamily="18" charset="0"/>
              </a:rPr>
              <a:t>приносят</a:t>
            </a:r>
            <a:r>
              <a:rPr lang="en-US" sz="16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 err="1" smtClean="0">
                <a:latin typeface="Times New Roman" pitchFamily="18" charset="0"/>
                <a:cs typeface="Times New Roman" pitchFamily="18" charset="0"/>
              </a:rPr>
              <a:t>конкретные</a:t>
            </a:r>
            <a:r>
              <a:rPr lang="en-US" sz="1600" b="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10" dirty="0"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1600" spc="-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10" dirty="0">
                <a:latin typeface="Times New Roman" pitchFamily="18" charset="0"/>
                <a:cs typeface="Times New Roman" pitchFamily="18" charset="0"/>
              </a:rPr>
              <a:t>как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10" dirty="0">
                <a:latin typeface="Times New Roman" pitchFamily="18" charset="0"/>
                <a:cs typeface="Times New Roman" pitchFamily="18" charset="0"/>
              </a:rPr>
              <a:t>для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10" dirty="0">
                <a:latin typeface="Times New Roman" pitchFamily="18" charset="0"/>
                <a:cs typeface="Times New Roman" pitchFamily="18" charset="0"/>
              </a:rPr>
              <a:t>общества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1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10" dirty="0">
                <a:latin typeface="Times New Roman" pitchFamily="18" charset="0"/>
                <a:cs typeface="Times New Roman" pitchFamily="18" charset="0"/>
              </a:rPr>
              <a:t>целом,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10" dirty="0">
                <a:latin typeface="Times New Roman" pitchFamily="18" charset="0"/>
                <a:cs typeface="Times New Roman" pitchFamily="18" charset="0"/>
              </a:rPr>
              <a:t>так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15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10" dirty="0">
                <a:latin typeface="Times New Roman" pitchFamily="18" charset="0"/>
                <a:cs typeface="Times New Roman" pitchFamily="18" charset="0"/>
              </a:rPr>
              <a:t>для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15" dirty="0">
                <a:latin typeface="Times New Roman" pitchFamily="18" charset="0"/>
                <a:cs typeface="Times New Roman" pitchFamily="18" charset="0"/>
              </a:rPr>
              <a:t>каждой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10" dirty="0">
                <a:latin typeface="Times New Roman" pitchFamily="18" charset="0"/>
                <a:cs typeface="Times New Roman" pitchFamily="18" charset="0"/>
              </a:rPr>
              <a:t>семьи,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10" dirty="0">
                <a:latin typeface="Times New Roman" pitchFamily="18" charset="0"/>
                <a:cs typeface="Times New Roman" pitchFamily="18" charset="0"/>
              </a:rPr>
              <a:t>для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10" dirty="0">
                <a:latin typeface="Times New Roman" pitchFamily="18" charset="0"/>
                <a:cs typeface="Times New Roman" pitchFamily="18" charset="0"/>
              </a:rPr>
              <a:t>каждого человека</a:t>
            </a:r>
            <a:r>
              <a:rPr lang="ru-RU"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1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10" dirty="0">
                <a:latin typeface="Times New Roman" pitchFamily="18" charset="0"/>
                <a:cs typeface="Times New Roman" pitchFamily="18" charset="0"/>
              </a:rPr>
              <a:t>отдельности</a:t>
            </a:r>
            <a:r>
              <a:rPr lang="ru-RU" sz="1600" spc="-1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33401" y="4021273"/>
            <a:ext cx="163576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dirty="0">
                <a:solidFill>
                  <a:srgbClr val="365E68"/>
                </a:solidFill>
                <a:latin typeface="Times New Roman"/>
                <a:cs typeface="Times New Roman"/>
              </a:rPr>
              <a:t>Б</a:t>
            </a:r>
            <a:r>
              <a:rPr sz="3600" b="1" spc="-210" dirty="0">
                <a:solidFill>
                  <a:srgbClr val="365E68"/>
                </a:solidFill>
                <a:latin typeface="Times New Roman"/>
                <a:cs typeface="Times New Roman"/>
              </a:rPr>
              <a:t>ю</a:t>
            </a:r>
            <a:r>
              <a:rPr sz="3600" b="1" dirty="0">
                <a:solidFill>
                  <a:srgbClr val="365E68"/>
                </a:solidFill>
                <a:latin typeface="Times New Roman"/>
                <a:cs typeface="Times New Roman"/>
              </a:rPr>
              <a:t>д</a:t>
            </a:r>
            <a:r>
              <a:rPr sz="3600" b="1" spc="-40" dirty="0">
                <a:solidFill>
                  <a:srgbClr val="365E68"/>
                </a:solidFill>
                <a:latin typeface="Times New Roman"/>
                <a:cs typeface="Times New Roman"/>
              </a:rPr>
              <a:t>ж</a:t>
            </a:r>
            <a:r>
              <a:rPr sz="3600" b="1" dirty="0">
                <a:solidFill>
                  <a:srgbClr val="365E68"/>
                </a:solidFill>
                <a:latin typeface="Times New Roman"/>
                <a:cs typeface="Times New Roman"/>
              </a:rPr>
              <a:t>ет</a:t>
            </a:r>
            <a:endParaRPr sz="3600" dirty="0">
              <a:solidFill>
                <a:srgbClr val="365E68"/>
              </a:solidFill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44527" y="4552801"/>
            <a:ext cx="164338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375F92"/>
                </a:solidFill>
                <a:latin typeface="Times New Roman"/>
                <a:cs typeface="Times New Roman"/>
              </a:rPr>
              <a:t>П</a:t>
            </a:r>
            <a:r>
              <a:rPr sz="2000" spc="10" dirty="0">
                <a:solidFill>
                  <a:srgbClr val="375F92"/>
                </a:solidFill>
                <a:latin typeface="Times New Roman"/>
                <a:cs typeface="Times New Roman"/>
              </a:rPr>
              <a:t>р</a:t>
            </a:r>
            <a:r>
              <a:rPr sz="2000" dirty="0">
                <a:solidFill>
                  <a:srgbClr val="375F92"/>
                </a:solidFill>
                <a:latin typeface="Times New Roman"/>
                <a:cs typeface="Times New Roman"/>
              </a:rPr>
              <a:t>авите</a:t>
            </a:r>
            <a:r>
              <a:rPr sz="2000" spc="-10" dirty="0">
                <a:solidFill>
                  <a:srgbClr val="375F92"/>
                </a:solidFill>
                <a:latin typeface="Times New Roman"/>
                <a:cs typeface="Times New Roman"/>
              </a:rPr>
              <a:t>л</a:t>
            </a:r>
            <a:r>
              <a:rPr sz="2000" dirty="0">
                <a:solidFill>
                  <a:srgbClr val="375F92"/>
                </a:solidFill>
                <a:latin typeface="Times New Roman"/>
                <a:cs typeface="Times New Roman"/>
              </a:rPr>
              <a:t>ьст</a:t>
            </a:r>
            <a:r>
              <a:rPr sz="2000" spc="-15" dirty="0">
                <a:solidFill>
                  <a:srgbClr val="375F92"/>
                </a:solidFill>
                <a:latin typeface="Times New Roman"/>
                <a:cs typeface="Times New Roman"/>
              </a:rPr>
              <a:t>в</a:t>
            </a:r>
            <a:r>
              <a:rPr sz="2000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56309" y="3539243"/>
            <a:ext cx="1012825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90" dirty="0">
                <a:solidFill>
                  <a:srgbClr val="7E7E7E"/>
                </a:solidFill>
                <a:latin typeface="Times New Roman"/>
                <a:cs typeface="Times New Roman"/>
              </a:rPr>
              <a:t>К</a:t>
            </a:r>
            <a:r>
              <a:rPr sz="1800" spc="-40" dirty="0">
                <a:solidFill>
                  <a:srgbClr val="7E7E7E"/>
                </a:solidFill>
                <a:latin typeface="Times New Roman"/>
                <a:cs typeface="Times New Roman"/>
              </a:rPr>
              <a:t>о</a:t>
            </a:r>
            <a:r>
              <a:rPr sz="1800" dirty="0">
                <a:solidFill>
                  <a:srgbClr val="7E7E7E"/>
                </a:solidFill>
                <a:latin typeface="Times New Roman"/>
                <a:cs typeface="Times New Roman"/>
              </a:rPr>
              <a:t>мпа</a:t>
            </a:r>
            <a:r>
              <a:rPr sz="1800" spc="-10" dirty="0">
                <a:solidFill>
                  <a:srgbClr val="7E7E7E"/>
                </a:solidFill>
                <a:latin typeface="Times New Roman"/>
                <a:cs typeface="Times New Roman"/>
              </a:rPr>
              <a:t>н</a:t>
            </a:r>
            <a:r>
              <a:rPr sz="1800" dirty="0">
                <a:solidFill>
                  <a:srgbClr val="7E7E7E"/>
                </a:solidFill>
                <a:latin typeface="Times New Roman"/>
                <a:cs typeface="Times New Roman"/>
              </a:rPr>
              <a:t>ии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54027" y="3747387"/>
            <a:ext cx="2160270" cy="260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074420" algn="l"/>
              </a:tabLst>
            </a:pPr>
            <a:r>
              <a:rPr sz="2700" baseline="1543" dirty="0">
                <a:solidFill>
                  <a:srgbClr val="548ED4"/>
                </a:solidFill>
                <a:latin typeface="Times New Roman"/>
                <a:cs typeface="Times New Roman"/>
              </a:rPr>
              <a:t>Фи</a:t>
            </a:r>
            <a:r>
              <a:rPr sz="2700" spc="-15" baseline="1543" dirty="0">
                <a:solidFill>
                  <a:srgbClr val="548ED4"/>
                </a:solidFill>
                <a:latin typeface="Times New Roman"/>
                <a:cs typeface="Times New Roman"/>
              </a:rPr>
              <a:t>н</a:t>
            </a:r>
            <a:r>
              <a:rPr sz="2700" baseline="1543" dirty="0">
                <a:solidFill>
                  <a:srgbClr val="548ED4"/>
                </a:solidFill>
                <a:latin typeface="Times New Roman"/>
                <a:cs typeface="Times New Roman"/>
              </a:rPr>
              <a:t>ан</a:t>
            </a:r>
            <a:r>
              <a:rPr sz="2700" spc="7" baseline="1543" dirty="0">
                <a:solidFill>
                  <a:srgbClr val="548ED4"/>
                </a:solidFill>
                <a:latin typeface="Times New Roman"/>
                <a:cs typeface="Times New Roman"/>
              </a:rPr>
              <a:t>с</a:t>
            </a:r>
            <a:r>
              <a:rPr sz="2700" baseline="1543" dirty="0">
                <a:solidFill>
                  <a:srgbClr val="548ED4"/>
                </a:solidFill>
                <a:latin typeface="Times New Roman"/>
                <a:cs typeface="Times New Roman"/>
              </a:rPr>
              <a:t>ы	</a:t>
            </a:r>
            <a:r>
              <a:rPr sz="1800" dirty="0">
                <a:solidFill>
                  <a:srgbClr val="375F92"/>
                </a:solidFill>
                <a:latin typeface="Times New Roman"/>
                <a:cs typeface="Times New Roman"/>
              </a:rPr>
              <a:t>Э</a:t>
            </a:r>
            <a:r>
              <a:rPr sz="1800" spc="-100" dirty="0">
                <a:solidFill>
                  <a:srgbClr val="375F92"/>
                </a:solidFill>
                <a:latin typeface="Times New Roman"/>
                <a:cs typeface="Times New Roman"/>
              </a:rPr>
              <a:t>к</a:t>
            </a:r>
            <a:r>
              <a:rPr sz="1800" dirty="0">
                <a:solidFill>
                  <a:srgbClr val="375F92"/>
                </a:solidFill>
                <a:latin typeface="Times New Roman"/>
                <a:cs typeface="Times New Roman"/>
              </a:rPr>
              <a:t>он</a:t>
            </a:r>
            <a:r>
              <a:rPr sz="1800" spc="-40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r>
              <a:rPr sz="1800" dirty="0">
                <a:solidFill>
                  <a:srgbClr val="375F92"/>
                </a:solidFill>
                <a:latin typeface="Times New Roman"/>
                <a:cs typeface="Times New Roman"/>
              </a:rPr>
              <a:t>ми</a:t>
            </a:r>
            <a:r>
              <a:rPr sz="1800" spc="-30" dirty="0">
                <a:solidFill>
                  <a:srgbClr val="375F92"/>
                </a:solidFill>
                <a:latin typeface="Times New Roman"/>
                <a:cs typeface="Times New Roman"/>
              </a:rPr>
              <a:t>к</a:t>
            </a:r>
            <a:r>
              <a:rPr sz="180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68604" y="4884291"/>
            <a:ext cx="69977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7E7E7E"/>
                </a:solidFill>
                <a:latin typeface="Times New Roman"/>
                <a:cs typeface="Times New Roman"/>
              </a:rPr>
              <a:t>Би</a:t>
            </a:r>
            <a:r>
              <a:rPr sz="1800" spc="-10" dirty="0">
                <a:solidFill>
                  <a:srgbClr val="7E7E7E"/>
                </a:solidFill>
                <a:latin typeface="Times New Roman"/>
                <a:cs typeface="Times New Roman"/>
              </a:rPr>
              <a:t>з</a:t>
            </a:r>
            <a:r>
              <a:rPr sz="1800" dirty="0">
                <a:solidFill>
                  <a:srgbClr val="7E7E7E"/>
                </a:solidFill>
                <a:latin typeface="Times New Roman"/>
                <a:cs typeface="Times New Roman"/>
              </a:rPr>
              <a:t>н</a:t>
            </a:r>
            <a:r>
              <a:rPr sz="1800" spc="45" dirty="0">
                <a:solidFill>
                  <a:srgbClr val="7E7E7E"/>
                </a:solidFill>
                <a:latin typeface="Times New Roman"/>
                <a:cs typeface="Times New Roman"/>
              </a:rPr>
              <a:t>е</a:t>
            </a:r>
            <a:r>
              <a:rPr sz="1800" dirty="0">
                <a:solidFill>
                  <a:srgbClr val="7E7E7E"/>
                </a:solidFill>
                <a:latin typeface="Times New Roman"/>
                <a:cs typeface="Times New Roman"/>
              </a:rPr>
              <a:t>с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57252" y="3087774"/>
            <a:ext cx="1227455" cy="570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1320">
              <a:lnSpc>
                <a:spcPts val="2745"/>
              </a:lnSpc>
            </a:pPr>
            <a:r>
              <a:rPr sz="2400" b="1" dirty="0">
                <a:solidFill>
                  <a:srgbClr val="00AFEF"/>
                </a:solidFill>
                <a:latin typeface="Times New Roman"/>
                <a:cs typeface="Times New Roman"/>
              </a:rPr>
              <a:t>За</a:t>
            </a:r>
            <a:r>
              <a:rPr sz="2400" b="1" spc="-35" dirty="0">
                <a:solidFill>
                  <a:srgbClr val="00AFEF"/>
                </a:solidFill>
                <a:latin typeface="Times New Roman"/>
                <a:cs typeface="Times New Roman"/>
              </a:rPr>
              <a:t>к</a:t>
            </a:r>
            <a:r>
              <a:rPr sz="2400" b="1" dirty="0">
                <a:solidFill>
                  <a:srgbClr val="00AFEF"/>
                </a:solidFill>
                <a:latin typeface="Times New Roman"/>
                <a:cs typeface="Times New Roman"/>
              </a:rPr>
              <a:t>он</a:t>
            </a:r>
            <a:endParaRPr sz="2400" dirty="0">
              <a:latin typeface="Times New Roman"/>
              <a:cs typeface="Times New Roman"/>
            </a:endParaRPr>
          </a:p>
          <a:p>
            <a:pPr marL="12700">
              <a:lnSpc>
                <a:spcPts val="2025"/>
              </a:lnSpc>
            </a:pPr>
            <a:r>
              <a:rPr sz="1800" dirty="0">
                <a:solidFill>
                  <a:srgbClr val="C00000"/>
                </a:solidFill>
                <a:latin typeface="Times New Roman"/>
                <a:cs typeface="Times New Roman"/>
              </a:rPr>
              <a:t>Прогр</a:t>
            </a:r>
            <a:r>
              <a:rPr sz="1800" spc="5" dirty="0">
                <a:solidFill>
                  <a:srgbClr val="C00000"/>
                </a:solidFill>
                <a:latin typeface="Times New Roman"/>
                <a:cs typeface="Times New Roman"/>
              </a:rPr>
              <a:t>а</a:t>
            </a:r>
            <a:r>
              <a:rPr sz="1800" dirty="0">
                <a:solidFill>
                  <a:srgbClr val="C00000"/>
                </a:solidFill>
                <a:latin typeface="Times New Roman"/>
                <a:cs typeface="Times New Roman"/>
              </a:rPr>
              <a:t>ммы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448029" y="3221861"/>
            <a:ext cx="63119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375F92"/>
                </a:solidFill>
                <a:latin typeface="Times New Roman"/>
                <a:cs typeface="Times New Roman"/>
              </a:rPr>
              <a:t>Нар</a:t>
            </a:r>
            <a:r>
              <a:rPr sz="1800" spc="-50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r>
              <a:rPr sz="1800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019529" y="4155076"/>
            <a:ext cx="76517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0" dirty="0">
                <a:solidFill>
                  <a:srgbClr val="7E7E7E"/>
                </a:solidFill>
                <a:latin typeface="Times New Roman"/>
                <a:cs typeface="Times New Roman"/>
              </a:rPr>
              <a:t>Б</a:t>
            </a:r>
            <a:r>
              <a:rPr sz="1600" spc="-114" dirty="0">
                <a:solidFill>
                  <a:srgbClr val="7E7E7E"/>
                </a:solidFill>
                <a:latin typeface="Times New Roman"/>
                <a:cs typeface="Times New Roman"/>
              </a:rPr>
              <a:t>у</a:t>
            </a:r>
            <a:r>
              <a:rPr sz="1600" spc="-10" dirty="0">
                <a:solidFill>
                  <a:srgbClr val="7E7E7E"/>
                </a:solidFill>
                <a:latin typeface="Times New Roman"/>
                <a:cs typeface="Times New Roman"/>
              </a:rPr>
              <a:t>ду</a:t>
            </a:r>
            <a:r>
              <a:rPr sz="1600" spc="-20" dirty="0">
                <a:solidFill>
                  <a:srgbClr val="7E7E7E"/>
                </a:solidFill>
                <a:latin typeface="Times New Roman"/>
                <a:cs typeface="Times New Roman"/>
              </a:rPr>
              <a:t>щ</a:t>
            </a:r>
            <a:r>
              <a:rPr sz="1600" spc="-10" dirty="0">
                <a:solidFill>
                  <a:srgbClr val="7E7E7E"/>
                </a:solidFill>
                <a:latin typeface="Times New Roman"/>
                <a:cs typeface="Times New Roman"/>
              </a:rPr>
              <a:t>ее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35506" y="4463178"/>
            <a:ext cx="1091565" cy="610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rgbClr val="548ED4"/>
                </a:solidFill>
                <a:latin typeface="Times New Roman"/>
                <a:cs typeface="Times New Roman"/>
              </a:rPr>
              <a:t>Операции</a:t>
            </a:r>
            <a:endParaRPr sz="1600" dirty="0">
              <a:latin typeface="Times New Roman"/>
              <a:cs typeface="Times New Roman"/>
            </a:endParaRPr>
          </a:p>
          <a:p>
            <a:pPr marL="42545">
              <a:lnSpc>
                <a:spcPct val="100000"/>
              </a:lnSpc>
              <a:spcBef>
                <a:spcPts val="844"/>
              </a:spcBef>
            </a:pPr>
            <a:r>
              <a:rPr sz="1800" dirty="0">
                <a:solidFill>
                  <a:srgbClr val="375F92"/>
                </a:solidFill>
                <a:latin typeface="Times New Roman"/>
                <a:cs typeface="Times New Roman"/>
              </a:rPr>
              <a:t>Пр</a:t>
            </a:r>
            <a:r>
              <a:rPr sz="1800" spc="20" dirty="0">
                <a:solidFill>
                  <a:srgbClr val="375F92"/>
                </a:solidFill>
                <a:latin typeface="Times New Roman"/>
                <a:cs typeface="Times New Roman"/>
              </a:rPr>
              <a:t>е</a:t>
            </a:r>
            <a:r>
              <a:rPr sz="1800" dirty="0">
                <a:solidFill>
                  <a:srgbClr val="375F92"/>
                </a:solidFill>
                <a:latin typeface="Times New Roman"/>
                <a:cs typeface="Times New Roman"/>
              </a:rPr>
              <a:t>з</a:t>
            </a:r>
            <a:r>
              <a:rPr sz="1800" spc="-10" dirty="0">
                <a:solidFill>
                  <a:srgbClr val="375F92"/>
                </a:solidFill>
                <a:latin typeface="Times New Roman"/>
                <a:cs typeface="Times New Roman"/>
              </a:rPr>
              <a:t>и</a:t>
            </a:r>
            <a:r>
              <a:rPr sz="1800" dirty="0">
                <a:solidFill>
                  <a:srgbClr val="375F92"/>
                </a:solidFill>
                <a:latin typeface="Times New Roman"/>
                <a:cs typeface="Times New Roman"/>
              </a:rPr>
              <a:t>дент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95252" y="4156600"/>
            <a:ext cx="78994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rgbClr val="7E7E7E"/>
                </a:solidFill>
                <a:latin typeface="Times New Roman"/>
                <a:cs typeface="Times New Roman"/>
              </a:rPr>
              <a:t>Пр</a:t>
            </a:r>
            <a:r>
              <a:rPr sz="1600" spc="15" dirty="0">
                <a:solidFill>
                  <a:srgbClr val="7E7E7E"/>
                </a:solidFill>
                <a:latin typeface="Times New Roman"/>
                <a:cs typeface="Times New Roman"/>
              </a:rPr>
              <a:t>о</a:t>
            </a:r>
            <a:r>
              <a:rPr sz="1600" spc="-10" dirty="0">
                <a:solidFill>
                  <a:srgbClr val="7E7E7E"/>
                </a:solidFill>
                <a:latin typeface="Times New Roman"/>
                <a:cs typeface="Times New Roman"/>
              </a:rPr>
              <a:t>е</a:t>
            </a:r>
            <a:r>
              <a:rPr sz="1600" spc="-35" dirty="0">
                <a:solidFill>
                  <a:srgbClr val="7E7E7E"/>
                </a:solidFill>
                <a:latin typeface="Times New Roman"/>
                <a:cs typeface="Times New Roman"/>
              </a:rPr>
              <a:t>к</a:t>
            </a:r>
            <a:r>
              <a:rPr sz="1600" spc="-10" dirty="0">
                <a:solidFill>
                  <a:srgbClr val="7E7E7E"/>
                </a:solidFill>
                <a:latin typeface="Times New Roman"/>
                <a:cs typeface="Times New Roman"/>
              </a:rPr>
              <a:t>ты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19394" y="5085730"/>
            <a:ext cx="113665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70" dirty="0">
                <a:solidFill>
                  <a:srgbClr val="C00000"/>
                </a:solidFill>
                <a:latin typeface="Times New Roman"/>
                <a:cs typeface="Times New Roman"/>
              </a:rPr>
              <a:t>Г</a:t>
            </a:r>
            <a:r>
              <a:rPr sz="1800" dirty="0">
                <a:solidFill>
                  <a:srgbClr val="C00000"/>
                </a:solidFill>
                <a:latin typeface="Times New Roman"/>
                <a:cs typeface="Times New Roman"/>
              </a:rPr>
              <a:t>у</a:t>
            </a:r>
            <a:r>
              <a:rPr sz="1800" spc="-30" dirty="0">
                <a:solidFill>
                  <a:srgbClr val="C00000"/>
                </a:solidFill>
                <a:latin typeface="Times New Roman"/>
                <a:cs typeface="Times New Roman"/>
              </a:rPr>
              <a:t>б</a:t>
            </a:r>
            <a:r>
              <a:rPr sz="1800" dirty="0">
                <a:solidFill>
                  <a:srgbClr val="C00000"/>
                </a:solidFill>
                <a:latin typeface="Times New Roman"/>
                <a:cs typeface="Times New Roman"/>
              </a:rPr>
              <a:t>ерн</a:t>
            </a:r>
            <a:r>
              <a:rPr sz="1800" spc="-45" dirty="0">
                <a:solidFill>
                  <a:srgbClr val="C00000"/>
                </a:solidFill>
                <a:latin typeface="Times New Roman"/>
                <a:cs typeface="Times New Roman"/>
              </a:rPr>
              <a:t>а</a:t>
            </a:r>
            <a:r>
              <a:rPr sz="1800" spc="-20" dirty="0">
                <a:solidFill>
                  <a:srgbClr val="C00000"/>
                </a:solidFill>
                <a:latin typeface="Times New Roman"/>
                <a:cs typeface="Times New Roman"/>
              </a:rPr>
              <a:t>т</a:t>
            </a:r>
            <a:r>
              <a:rPr sz="1800" dirty="0">
                <a:solidFill>
                  <a:srgbClr val="C00000"/>
                </a:solidFill>
                <a:latin typeface="Times New Roman"/>
                <a:cs typeface="Times New Roman"/>
              </a:rPr>
              <a:t>ор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839953" y="5247403"/>
            <a:ext cx="126555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rgbClr val="C00000"/>
                </a:solidFill>
                <a:latin typeface="Times New Roman"/>
                <a:cs typeface="Times New Roman"/>
              </a:rPr>
              <a:t>Министерства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15676" y="5715000"/>
            <a:ext cx="8924704" cy="1106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just">
              <a:lnSpc>
                <a:spcPct val="103299"/>
              </a:lnSpc>
              <a:tabLst>
                <a:tab pos="1170305" algn="l"/>
                <a:tab pos="2508885" algn="l"/>
                <a:tab pos="2777490" algn="l"/>
                <a:tab pos="3575685" algn="l"/>
                <a:tab pos="4774565" algn="l"/>
                <a:tab pos="5906770" algn="l"/>
                <a:tab pos="6367145" algn="l"/>
                <a:tab pos="6844030" algn="l"/>
                <a:tab pos="7907655" algn="l"/>
              </a:tabLs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Представленная </a:t>
            </a:r>
            <a:r>
              <a:rPr lang="ru-RU" sz="1600" spc="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информация предназначена </a:t>
            </a:r>
            <a:r>
              <a:rPr lang="ru-RU" sz="1600" spc="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600" spc="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широкого круга пользователей и </a:t>
            </a:r>
            <a:r>
              <a:rPr lang="ru-RU" sz="1600" spc="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будет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интересна</a:t>
            </a:r>
            <a:r>
              <a:rPr lang="ru-RU" sz="16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6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полезна</a:t>
            </a:r>
            <a:r>
              <a:rPr lang="ru-RU" sz="16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как</a:t>
            </a:r>
            <a:r>
              <a:rPr lang="ru-RU" sz="16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студентам,</a:t>
            </a:r>
            <a:r>
              <a:rPr lang="ru-RU" sz="16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педагогам,</a:t>
            </a:r>
            <a:r>
              <a:rPr lang="ru-RU" sz="16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врачам,</a:t>
            </a:r>
            <a:r>
              <a:rPr lang="ru-RU" sz="16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молодым</a:t>
            </a:r>
            <a:r>
              <a:rPr lang="ru-RU" sz="16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семьям,</a:t>
            </a:r>
            <a:r>
              <a:rPr lang="ru-RU" sz="16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так</a:t>
            </a:r>
            <a:r>
              <a:rPr lang="ru-RU" sz="16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6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гражданским служащим,	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пенсионерам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другим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категориям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населения,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так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как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областной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затрагивает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интересы </a:t>
            </a:r>
            <a:r>
              <a:rPr lang="ru-RU" sz="1600" spc="-13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каждого </a:t>
            </a:r>
            <a:r>
              <a:rPr lang="ru-RU" sz="1600" spc="-1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жителя </a:t>
            </a:r>
            <a:r>
              <a:rPr lang="ru-RU" sz="1600" spc="-1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Калужской </a:t>
            </a:r>
            <a:r>
              <a:rPr lang="ru-RU" sz="1600" spc="-1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области</a:t>
            </a:r>
            <a:r>
              <a:rPr lang="ru-RU" sz="1600" spc="-5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13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" y="152400"/>
            <a:ext cx="914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28955" algn="ctr">
              <a:lnSpc>
                <a:spcPct val="100000"/>
              </a:lnSpc>
            </a:pP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О</a:t>
            </a:r>
            <a:r>
              <a:rPr lang="ru-RU" b="1" spc="5" dirty="0" smtClean="0">
                <a:solidFill>
                  <a:srgbClr val="365E68"/>
                </a:solidFill>
                <a:latin typeface="Arial"/>
                <a:cs typeface="Arial"/>
              </a:rPr>
              <a:t>Б</a:t>
            </a:r>
            <a:r>
              <a:rPr lang="ru-RU" b="1" spc="-45" dirty="0" smtClean="0">
                <a:solidFill>
                  <a:srgbClr val="365E68"/>
                </a:solidFill>
                <a:latin typeface="Arial"/>
                <a:cs typeface="Arial"/>
              </a:rPr>
              <a:t>Щ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ИЕ</a:t>
            </a:r>
            <a:r>
              <a:rPr lang="ru-RU" b="1" spc="40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П</a:t>
            </a:r>
            <a:r>
              <a:rPr lang="ru-RU" b="1" spc="-40" dirty="0" smtClean="0">
                <a:solidFill>
                  <a:srgbClr val="365E68"/>
                </a:solidFill>
                <a:latin typeface="Arial"/>
                <a:cs typeface="Arial"/>
              </a:rPr>
              <a:t>О</a:t>
            </a:r>
            <a:r>
              <a:rPr lang="ru-RU" b="1" spc="-30" dirty="0" smtClean="0">
                <a:solidFill>
                  <a:srgbClr val="365E68"/>
                </a:solidFill>
                <a:latin typeface="Arial"/>
                <a:cs typeface="Arial"/>
              </a:rPr>
              <a:t>Л</a:t>
            </a:r>
            <a:r>
              <a:rPr lang="ru-RU" b="1" spc="-20" dirty="0" smtClean="0">
                <a:solidFill>
                  <a:srgbClr val="365E68"/>
                </a:solidFill>
                <a:latin typeface="Arial"/>
                <a:cs typeface="Arial"/>
              </a:rPr>
              <a:t>О</a:t>
            </a:r>
            <a:r>
              <a:rPr lang="ru-RU" b="1" spc="-30" dirty="0" smtClean="0">
                <a:solidFill>
                  <a:srgbClr val="365E68"/>
                </a:solidFill>
                <a:latin typeface="Arial"/>
                <a:cs typeface="Arial"/>
              </a:rPr>
              <a:t>Ж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ЕНИЯ</a:t>
            </a:r>
            <a:endParaRPr lang="ru-RU" dirty="0">
              <a:solidFill>
                <a:srgbClr val="365E68"/>
              </a:solidFill>
              <a:latin typeface="Arial"/>
              <a:cs typeface="Arial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3940337" y="4343400"/>
            <a:ext cx="1165063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5-конечная звезда 23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ermolenko\Desktop\бюджет обложка(NEW)-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74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81000" y="262328"/>
            <a:ext cx="1331174" cy="160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203653" y="89420"/>
            <a:ext cx="2697352" cy="653859"/>
            <a:chOff x="203653" y="89420"/>
            <a:chExt cx="2697352" cy="653859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1046587" y="231683"/>
              <a:ext cx="18544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СОДЕРЖАНИЕ</a:t>
              </a:r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203653" y="89420"/>
              <a:ext cx="653859" cy="653859"/>
              <a:chOff x="353028" y="930077"/>
              <a:chExt cx="2524323" cy="2524323"/>
            </a:xfrm>
          </p:grpSpPr>
          <p:sp>
            <p:nvSpPr>
              <p:cNvPr id="11" name="Овал 10"/>
              <p:cNvSpPr/>
              <p:nvPr/>
            </p:nvSpPr>
            <p:spPr>
              <a:xfrm>
                <a:off x="353028" y="930077"/>
                <a:ext cx="2524323" cy="2524323"/>
              </a:xfrm>
              <a:prstGeom prst="ellipse">
                <a:avLst/>
              </a:prstGeom>
              <a:solidFill>
                <a:srgbClr val="C5CA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2" name="Picture 2" descr="C:\Users\ermolenko\Desktop\65734-OCN01W-146-01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345" y="1049854"/>
                <a:ext cx="2046444" cy="22847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4508441"/>
              </p:ext>
            </p:extLst>
          </p:nvPr>
        </p:nvGraphicFramePr>
        <p:xfrm>
          <a:off x="48080" y="857685"/>
          <a:ext cx="9047840" cy="5913083"/>
        </p:xfrm>
        <a:graphic>
          <a:graphicData uri="http://schemas.openxmlformats.org/drawingml/2006/table">
            <a:tbl>
              <a:tblPr bandRow="1">
                <a:tableStyleId>{C083E6E3-FA7D-4D7B-A595-EF9225AFEA82}</a:tableStyleId>
              </a:tblPr>
              <a:tblGrid>
                <a:gridCol w="8674707"/>
                <a:gridCol w="373133"/>
              </a:tblGrid>
              <a:tr h="227627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000" algn="l"/>
                        </a:tabLst>
                        <a:defRPr/>
                      </a:pPr>
                      <a:r>
                        <a:rPr lang="ru-RU" sz="920" dirty="0" smtClean="0">
                          <a:hlinkClick r:id="rId4" action="ppaction://hlinksldjump"/>
                        </a:rPr>
                        <a:t>• Глоссарий</a:t>
                      </a:r>
                      <a:endParaRPr lang="ru-RU" sz="92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00" dirty="0" smtClean="0"/>
                        <a:t>7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7627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000" algn="l"/>
                        </a:tabLst>
                        <a:defRPr/>
                      </a:pPr>
                      <a:r>
                        <a:rPr lang="ru-RU" sz="920" dirty="0" smtClean="0">
                          <a:hlinkClick r:id="rId5" action="ppaction://hlinksldjump"/>
                        </a:rPr>
                        <a:t>• Базовые материалы</a:t>
                      </a:r>
                      <a:endParaRPr lang="ru-RU" sz="92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en-US" sz="900" dirty="0" smtClean="0"/>
                        <a:t>18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27627">
                <a:tc>
                  <a:txBody>
                    <a:bodyPr/>
                    <a:lstStyle/>
                    <a:p>
                      <a:pPr>
                        <a:tabLst>
                          <a:tab pos="72000" algn="l"/>
                        </a:tabLst>
                      </a:pPr>
                      <a:r>
                        <a:rPr lang="ru-RU" sz="920" dirty="0" smtClean="0">
                          <a:hlinkClick r:id="rId6" action="ppaction://hlinksldjump"/>
                        </a:rPr>
                        <a:t>• Общие положения</a:t>
                      </a:r>
                      <a:endParaRPr lang="ru-RU" sz="92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en-US" sz="900" dirty="0" smtClean="0"/>
                        <a:t>19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7627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000" algn="l"/>
                        </a:tabLst>
                        <a:defRPr/>
                      </a:pPr>
                      <a:r>
                        <a:rPr lang="ru-RU" sz="920" dirty="0" smtClean="0">
                          <a:hlinkClick r:id="rId7" action="ppaction://hlinksldjump"/>
                        </a:rPr>
                        <a:t>• Что такое бюджет? какие бывают виды бюджетов</a:t>
                      </a:r>
                      <a:endParaRPr lang="ru-RU" sz="92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en-US" sz="900" dirty="0" smtClean="0"/>
                        <a:t>20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65401">
                <a:tc>
                  <a:txBody>
                    <a:bodyPr/>
                    <a:lstStyle/>
                    <a:p>
                      <a:pPr>
                        <a:tabLst>
                          <a:tab pos="72000" algn="l"/>
                        </a:tabLst>
                      </a:pPr>
                      <a:r>
                        <a:rPr lang="ru-RU" sz="920" dirty="0" smtClean="0">
                          <a:hlinkClick r:id="rId8" action="ppaction://hlinksldjump"/>
                        </a:rPr>
                        <a:t>• Областной бюджет – форма образования и расходования денежных средств в расчете на финансовый год,</a:t>
                      </a:r>
                      <a:r>
                        <a:rPr lang="en-US" sz="920" dirty="0" smtClean="0">
                          <a:hlinkClick r:id="rId8" action="ppaction://hlinksldjump"/>
                        </a:rPr>
                        <a:t> </a:t>
                      </a:r>
                      <a:r>
                        <a:rPr lang="ru-RU" sz="920" dirty="0" smtClean="0">
                          <a:hlinkClick r:id="rId8" action="ppaction://hlinksldjump"/>
                        </a:rPr>
                        <a:t>предназначенных для исполнения расходных обязательств соответствующего субъекта РФ</a:t>
                      </a:r>
                      <a:endParaRPr lang="ru-RU" sz="92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en-US" sz="900" dirty="0" smtClean="0"/>
                        <a:t>21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7627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000" algn="l"/>
                        </a:tabLst>
                        <a:defRPr/>
                      </a:pPr>
                      <a:r>
                        <a:rPr lang="ru-RU" sz="920" dirty="0" smtClean="0">
                          <a:hlinkClick r:id="rId9" action="ppaction://hlinksldjump"/>
                        </a:rPr>
                        <a:t>• Из чего формируется областной бюджет?</a:t>
                      </a:r>
                      <a:endParaRPr lang="ru-RU" sz="92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en-US" sz="900" dirty="0" smtClean="0"/>
                        <a:t>22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7627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000" algn="l"/>
                        </a:tabLst>
                        <a:defRPr/>
                      </a:pPr>
                      <a:r>
                        <a:rPr lang="ru-RU" sz="920" dirty="0" smtClean="0">
                          <a:hlinkClick r:id="rId10" action="ppaction://hlinksldjump"/>
                        </a:rPr>
                        <a:t>• Основные этапы работы с бюджетом</a:t>
                      </a:r>
                      <a:endParaRPr lang="ru-RU" sz="92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en-US" sz="900" dirty="0" smtClean="0"/>
                        <a:t>23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7627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000" algn="l"/>
                        </a:tabLst>
                        <a:defRPr/>
                      </a:pPr>
                      <a:r>
                        <a:rPr lang="ru-RU" sz="920" dirty="0" smtClean="0">
                          <a:hlinkClick r:id="rId11" action="ppaction://hlinksldjump"/>
                        </a:rPr>
                        <a:t>• Этапы бюджетного процесса</a:t>
                      </a:r>
                      <a:endParaRPr lang="ru-RU" sz="92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en-US" sz="900" dirty="0" smtClean="0"/>
                        <a:t>24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7627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000" algn="l"/>
                        </a:tabLst>
                        <a:defRPr/>
                      </a:pPr>
                      <a:r>
                        <a:rPr lang="ru-RU" sz="920" dirty="0" smtClean="0">
                          <a:hlinkClick r:id="rId12" action="ppaction://hlinksldjump"/>
                        </a:rPr>
                        <a:t>• Основные  показатели социально-экономического развития Калужской области в 2018-2022 гг.</a:t>
                      </a:r>
                      <a:endParaRPr lang="ru-RU" sz="92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en-US" sz="900" dirty="0" smtClean="0"/>
                        <a:t>25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7627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000" algn="l"/>
                        </a:tabLst>
                        <a:defRPr/>
                      </a:pPr>
                      <a:r>
                        <a:rPr lang="ru-RU" sz="920" dirty="0" smtClean="0">
                          <a:hlinkClick r:id="rId13" action="ppaction://hlinksldjump"/>
                        </a:rPr>
                        <a:t>• Основные задачи и направления бюджетной и налоговой политики Калужской области</a:t>
                      </a:r>
                      <a:endParaRPr lang="ru-RU" sz="92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en-US" sz="900" dirty="0" smtClean="0"/>
                        <a:t>26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7627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000" algn="l"/>
                        </a:tabLst>
                        <a:defRPr/>
                      </a:pPr>
                      <a:r>
                        <a:rPr lang="ru-RU" sz="920" dirty="0" smtClean="0">
                          <a:hlinkClick r:id="rId14" action="ppaction://hlinksldjump"/>
                        </a:rPr>
                        <a:t>• Информация о результатах бюджетной и налоговой политики Калужской области, достигнутых в 201</a:t>
                      </a:r>
                      <a:r>
                        <a:rPr lang="en-US" sz="920" dirty="0" smtClean="0">
                          <a:hlinkClick r:id="rId14" action="ppaction://hlinksldjump"/>
                        </a:rPr>
                        <a:t>9</a:t>
                      </a:r>
                      <a:r>
                        <a:rPr lang="ru-RU" sz="920" dirty="0" smtClean="0">
                          <a:hlinkClick r:id="rId14" action="ppaction://hlinksldjump"/>
                        </a:rPr>
                        <a:t> году</a:t>
                      </a:r>
                      <a:endParaRPr lang="ru-RU" sz="92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en-US" sz="900" dirty="0" smtClean="0"/>
                        <a:t>27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7627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000" algn="l"/>
                        </a:tabLst>
                        <a:defRPr/>
                      </a:pPr>
                      <a:r>
                        <a:rPr lang="ru-RU" sz="920" dirty="0" smtClean="0">
                          <a:hlinkClick r:id="rId15" action="ppaction://hlinksldjump"/>
                        </a:rPr>
                        <a:t>• Основные характеристики областного бюджета в 201</a:t>
                      </a:r>
                      <a:r>
                        <a:rPr lang="en-US" sz="920" dirty="0" smtClean="0">
                          <a:hlinkClick r:id="rId15" action="ppaction://hlinksldjump"/>
                        </a:rPr>
                        <a:t>7</a:t>
                      </a:r>
                      <a:r>
                        <a:rPr lang="ru-RU" sz="920" dirty="0" smtClean="0">
                          <a:hlinkClick r:id="rId15" action="ppaction://hlinksldjump"/>
                        </a:rPr>
                        <a:t>-202</a:t>
                      </a:r>
                      <a:r>
                        <a:rPr lang="en-US" sz="920" dirty="0" smtClean="0">
                          <a:hlinkClick r:id="rId15" action="ppaction://hlinksldjump"/>
                        </a:rPr>
                        <a:t>1</a:t>
                      </a:r>
                      <a:r>
                        <a:rPr lang="ru-RU" sz="920" dirty="0" smtClean="0">
                          <a:hlinkClick r:id="rId15" action="ppaction://hlinksldjump"/>
                        </a:rPr>
                        <a:t> гг., млн. руб.</a:t>
                      </a:r>
                      <a:endParaRPr lang="ru-RU" sz="92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en-US" sz="900" dirty="0" smtClean="0"/>
                        <a:t>28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7627">
                <a:tc>
                  <a:txBody>
                    <a:bodyPr/>
                    <a:lstStyle/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000" algn="l"/>
                        </a:tabLst>
                        <a:defRPr/>
                      </a:pPr>
                      <a:r>
                        <a:rPr lang="ru-RU" sz="920" dirty="0" smtClean="0">
                          <a:hlinkClick r:id="rId16" action="ppaction://hlinksldjump"/>
                        </a:rPr>
                        <a:t>• Основные характеристики областного бюджета на 201</a:t>
                      </a:r>
                      <a:r>
                        <a:rPr lang="en-US" sz="920" dirty="0" smtClean="0">
                          <a:hlinkClick r:id="rId16" action="ppaction://hlinksldjump"/>
                        </a:rPr>
                        <a:t>9</a:t>
                      </a:r>
                      <a:r>
                        <a:rPr lang="ru-RU" sz="920" dirty="0" smtClean="0">
                          <a:hlinkClick r:id="rId16" action="ppaction://hlinksldjump"/>
                        </a:rPr>
                        <a:t>-202</a:t>
                      </a:r>
                      <a:r>
                        <a:rPr lang="en-US" sz="920" dirty="0" smtClean="0">
                          <a:hlinkClick r:id="rId16" action="ppaction://hlinksldjump"/>
                        </a:rPr>
                        <a:t>1</a:t>
                      </a:r>
                      <a:r>
                        <a:rPr lang="ru-RU" sz="920" dirty="0" smtClean="0">
                          <a:hlinkClick r:id="rId16" action="ppaction://hlinksldjump"/>
                        </a:rPr>
                        <a:t> годы в сравнении с основными характеристиками областного бюджета в 201</a:t>
                      </a:r>
                      <a:r>
                        <a:rPr lang="en-US" sz="920" dirty="0" smtClean="0">
                          <a:hlinkClick r:id="rId16" action="ppaction://hlinksldjump"/>
                        </a:rPr>
                        <a:t>7</a:t>
                      </a:r>
                      <a:r>
                        <a:rPr lang="ru-RU" sz="920" dirty="0" smtClean="0">
                          <a:hlinkClick r:id="rId16" action="ppaction://hlinksldjump"/>
                        </a:rPr>
                        <a:t>-201</a:t>
                      </a:r>
                      <a:r>
                        <a:rPr lang="en-US" sz="920" dirty="0" smtClean="0">
                          <a:hlinkClick r:id="rId16" action="ppaction://hlinksldjump"/>
                        </a:rPr>
                        <a:t>8</a:t>
                      </a:r>
                      <a:r>
                        <a:rPr lang="ru-RU" sz="920" dirty="0" smtClean="0">
                          <a:hlinkClick r:id="rId16" action="ppaction://hlinksldjump"/>
                        </a:rPr>
                        <a:t> годах, тыс. руб.</a:t>
                      </a:r>
                      <a:endParaRPr lang="ru-RU" sz="92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en-US" sz="900" dirty="0" smtClean="0"/>
                        <a:t>29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65401">
                <a:tc>
                  <a:txBody>
                    <a:bodyPr/>
                    <a:lstStyle/>
                    <a:p>
                      <a:pPr>
                        <a:tabLst>
                          <a:tab pos="72000" algn="l"/>
                        </a:tabLst>
                      </a:pPr>
                      <a:r>
                        <a:rPr lang="ru-RU" sz="920" dirty="0" smtClean="0">
                          <a:hlinkClick r:id="rId17" action="ppaction://hlinksldjump"/>
                        </a:rPr>
                        <a:t>• Доходы бюджета – поступающие в бюджет денежные средства, за исключением средств,</a:t>
                      </a:r>
                      <a:r>
                        <a:rPr lang="en-US" sz="920" dirty="0" smtClean="0">
                          <a:hlinkClick r:id="rId17" action="ppaction://hlinksldjump"/>
                        </a:rPr>
                        <a:t> </a:t>
                      </a:r>
                      <a:r>
                        <a:rPr lang="ru-RU" sz="920" dirty="0" smtClean="0">
                          <a:hlinkClick r:id="rId17" action="ppaction://hlinksldjump"/>
                        </a:rPr>
                        <a:t>являющихся в соответствии </a:t>
                      </a:r>
                      <a:endParaRPr lang="en-US" sz="920" dirty="0" smtClean="0">
                        <a:hlinkClick r:id="rId17" action="ppaction://hlinksldjump"/>
                      </a:endParaRPr>
                    </a:p>
                    <a:p>
                      <a:pPr>
                        <a:tabLst>
                          <a:tab pos="72000" algn="l"/>
                        </a:tabLst>
                      </a:pPr>
                      <a:r>
                        <a:rPr lang="ru-RU" sz="920" dirty="0" smtClean="0">
                          <a:hlinkClick r:id="rId17" action="ppaction://hlinksldjump"/>
                        </a:rPr>
                        <a:t>с бюджетным кодексом источниками финансирования дефицита бюджета</a:t>
                      </a:r>
                      <a:endParaRPr lang="ru-RU" sz="92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en-US" sz="900" dirty="0" smtClean="0"/>
                        <a:t>30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7627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000" algn="l"/>
                        </a:tabLst>
                        <a:defRPr/>
                      </a:pPr>
                      <a:r>
                        <a:rPr lang="ru-RU" sz="920" dirty="0" smtClean="0">
                          <a:hlinkClick r:id="rId18" action="ppaction://hlinksldjump"/>
                        </a:rPr>
                        <a:t>• Доходы областного бюджета в 2018-2022 гг., тыс. руб.</a:t>
                      </a:r>
                      <a:endParaRPr lang="ru-RU" sz="92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00" dirty="0" smtClean="0"/>
                        <a:t>31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65401">
                <a:tc>
                  <a:txBody>
                    <a:bodyPr/>
                    <a:lstStyle/>
                    <a:p>
                      <a:pPr>
                        <a:tabLst>
                          <a:tab pos="72000" algn="l"/>
                        </a:tabLst>
                      </a:pPr>
                      <a:r>
                        <a:rPr lang="ru-RU" sz="920" dirty="0" smtClean="0">
                          <a:hlinkClick r:id="rId19" action="ppaction://hlinksldjump"/>
                        </a:rPr>
                        <a:t>• Информация об исполнении по доходам</a:t>
                      </a:r>
                      <a:r>
                        <a:rPr lang="en-US" sz="920" dirty="0" smtClean="0">
                          <a:hlinkClick r:id="rId19" action="ppaction://hlinksldjump"/>
                        </a:rPr>
                        <a:t> </a:t>
                      </a:r>
                      <a:r>
                        <a:rPr lang="ru-RU" sz="920" dirty="0" smtClean="0">
                          <a:hlinkClick r:id="rId19" action="ppaction://hlinksldjump"/>
                        </a:rPr>
                        <a:t>консолидированных бюджетов субъектов Российской Федерации </a:t>
                      </a:r>
                      <a:endParaRPr lang="en-US" sz="920" dirty="0" smtClean="0">
                        <a:hlinkClick r:id="rId19" action="ppaction://hlinksldjump"/>
                      </a:endParaRPr>
                    </a:p>
                    <a:p>
                      <a:pPr>
                        <a:tabLst>
                          <a:tab pos="72000" algn="l"/>
                        </a:tabLst>
                      </a:pPr>
                      <a:r>
                        <a:rPr lang="ru-RU" sz="920" dirty="0" smtClean="0">
                          <a:hlinkClick r:id="rId19" action="ppaction://hlinksldjump"/>
                        </a:rPr>
                        <a:t>за 2019 год по Центральному федеральному округу., млн. руб.</a:t>
                      </a:r>
                      <a:endParaRPr lang="ru-RU" sz="92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00" dirty="0" smtClean="0"/>
                        <a:t>32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65401">
                <a:tc>
                  <a:txBody>
                    <a:bodyPr/>
                    <a:lstStyle/>
                    <a:p>
                      <a:pPr>
                        <a:tabLst>
                          <a:tab pos="72000" algn="l"/>
                        </a:tabLst>
                      </a:pPr>
                      <a:r>
                        <a:rPr lang="ru-RU" sz="920" dirty="0" smtClean="0">
                          <a:hlinkClick r:id="rId20" action="ppaction://hlinksldjump"/>
                        </a:rPr>
                        <a:t>• Информация об исполнении по</a:t>
                      </a:r>
                      <a:r>
                        <a:rPr lang="en-US" sz="920" dirty="0" smtClean="0">
                          <a:hlinkClick r:id="rId20" action="ppaction://hlinksldjump"/>
                        </a:rPr>
                        <a:t> </a:t>
                      </a:r>
                      <a:r>
                        <a:rPr lang="ru-RU" sz="920" dirty="0" smtClean="0">
                          <a:hlinkClick r:id="rId20" action="ppaction://hlinksldjump"/>
                        </a:rPr>
                        <a:t>расходам</a:t>
                      </a:r>
                      <a:r>
                        <a:rPr lang="en-US" sz="920" dirty="0" smtClean="0">
                          <a:hlinkClick r:id="rId20" action="ppaction://hlinksldjump"/>
                        </a:rPr>
                        <a:t> </a:t>
                      </a:r>
                      <a:r>
                        <a:rPr lang="ru-RU" sz="920" dirty="0" smtClean="0">
                          <a:hlinkClick r:id="rId20" action="ppaction://hlinksldjump"/>
                        </a:rPr>
                        <a:t>консолидированных бюджетов субъектов Российской Федерации</a:t>
                      </a:r>
                    </a:p>
                    <a:p>
                      <a:pPr>
                        <a:tabLst>
                          <a:tab pos="72000" algn="l"/>
                        </a:tabLst>
                      </a:pPr>
                      <a:r>
                        <a:rPr lang="ru-RU" sz="920" dirty="0" smtClean="0">
                          <a:hlinkClick r:id="rId20" action="ppaction://hlinksldjump"/>
                        </a:rPr>
                        <a:t> за 201</a:t>
                      </a:r>
                      <a:r>
                        <a:rPr lang="en-US" sz="920" dirty="0" smtClean="0">
                          <a:hlinkClick r:id="rId20" action="ppaction://hlinksldjump"/>
                        </a:rPr>
                        <a:t>8</a:t>
                      </a:r>
                      <a:r>
                        <a:rPr lang="ru-RU" sz="920" dirty="0" smtClean="0">
                          <a:hlinkClick r:id="rId20" action="ppaction://hlinksldjump"/>
                        </a:rPr>
                        <a:t> год по Центральному федеральному округу., млн. </a:t>
                      </a:r>
                      <a:r>
                        <a:rPr lang="ru-RU" sz="920" dirty="0" err="1" smtClean="0">
                          <a:hlinkClick r:id="rId20" action="ppaction://hlinksldjump"/>
                        </a:rPr>
                        <a:t>руб</a:t>
                      </a:r>
                      <a:r>
                        <a:rPr lang="en-US" sz="920" dirty="0" smtClean="0">
                          <a:hlinkClick r:id="rId20" action="ppaction://hlinksldjump"/>
                        </a:rPr>
                        <a:t>.</a:t>
                      </a:r>
                      <a:endParaRPr lang="ru-RU" sz="92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00" dirty="0" smtClean="0"/>
                        <a:t>33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7627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000" algn="l"/>
                        </a:tabLst>
                        <a:defRPr/>
                      </a:pPr>
                      <a:r>
                        <a:rPr lang="ru-RU" sz="920" dirty="0" smtClean="0">
                          <a:hlinkClick r:id="rId21" action="ppaction://hlinksldjump"/>
                        </a:rPr>
                        <a:t>• Налоговые и неналоговые доходы областного бюджета в 2018-2022 гг., млн. </a:t>
                      </a:r>
                      <a:r>
                        <a:rPr lang="ru-RU" sz="920" dirty="0" err="1" smtClean="0">
                          <a:hlinkClick r:id="rId21" action="ppaction://hlinksldjump"/>
                        </a:rPr>
                        <a:t>руб</a:t>
                      </a:r>
                      <a:r>
                        <a:rPr lang="en-US" sz="920" dirty="0" smtClean="0">
                          <a:hlinkClick r:id="rId21" action="ppaction://hlinksldjump"/>
                        </a:rPr>
                        <a:t>.</a:t>
                      </a:r>
                      <a:endParaRPr lang="ru-RU" sz="92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en-US" sz="900" dirty="0" smtClean="0"/>
                        <a:t>34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65401">
                <a:tc>
                  <a:txBody>
                    <a:bodyPr/>
                    <a:lstStyle/>
                    <a:p>
                      <a:pPr>
                        <a:tabLst>
                          <a:tab pos="72000" algn="l"/>
                        </a:tabLst>
                      </a:pPr>
                      <a:r>
                        <a:rPr lang="ru-RU" sz="920" dirty="0" smtClean="0">
                          <a:hlinkClick r:id="rId22" action="ppaction://hlinksldjump"/>
                        </a:rPr>
                        <a:t>• Доходы консолидированного бюджета (без учета безвозмездных поступлений) на душу населения </a:t>
                      </a:r>
                    </a:p>
                    <a:p>
                      <a:pPr>
                        <a:tabLst>
                          <a:tab pos="72000" algn="l"/>
                        </a:tabLst>
                      </a:pPr>
                      <a:r>
                        <a:rPr lang="ru-RU" sz="920" dirty="0" smtClean="0">
                          <a:hlinkClick r:id="rId22" action="ppaction://hlinksldjump"/>
                        </a:rPr>
                        <a:t>по Калужской области за 2018-2022 гг., руб.</a:t>
                      </a:r>
                      <a:endParaRPr lang="ru-RU" sz="92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00" dirty="0" smtClean="0"/>
                        <a:t>35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12163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000" algn="l"/>
                        </a:tabLst>
                        <a:defRPr/>
                      </a:pPr>
                      <a:r>
                        <a:rPr lang="ru-RU" sz="920" dirty="0" smtClean="0">
                          <a:hlinkClick r:id="rId23" action="ppaction://hlinksldjump"/>
                        </a:rPr>
                        <a:t>• Налоговые доходы областного бюджета в 201</a:t>
                      </a:r>
                      <a:r>
                        <a:rPr lang="en-US" sz="920" dirty="0" smtClean="0">
                          <a:hlinkClick r:id="rId23" action="ppaction://hlinksldjump"/>
                        </a:rPr>
                        <a:t>8</a:t>
                      </a:r>
                      <a:r>
                        <a:rPr lang="ru-RU" sz="920" dirty="0" smtClean="0">
                          <a:hlinkClick r:id="rId23" action="ppaction://hlinksldjump"/>
                        </a:rPr>
                        <a:t> г., тыс. руб.</a:t>
                      </a:r>
                      <a:endParaRPr lang="ru-RU" sz="92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00" dirty="0" smtClean="0"/>
                        <a:t>36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7627">
                <a:tc>
                  <a:txBody>
                    <a:bodyPr/>
                    <a:lstStyle/>
                    <a:p>
                      <a:pPr>
                        <a:tabLst>
                          <a:tab pos="72000" algn="l"/>
                        </a:tabLst>
                      </a:pPr>
                      <a:r>
                        <a:rPr lang="ru-RU" sz="920" dirty="0" smtClean="0">
                          <a:hlinkClick r:id="rId24" action="ppaction://hlinksldjump"/>
                        </a:rPr>
                        <a:t>• Налоговые доходы областного бюджета в 201</a:t>
                      </a:r>
                      <a:r>
                        <a:rPr lang="en-US" sz="920" dirty="0" smtClean="0">
                          <a:hlinkClick r:id="rId24" action="ppaction://hlinksldjump"/>
                        </a:rPr>
                        <a:t>9</a:t>
                      </a:r>
                      <a:r>
                        <a:rPr lang="ru-RU" sz="920" dirty="0" smtClean="0">
                          <a:hlinkClick r:id="rId24" action="ppaction://hlinksldjump"/>
                        </a:rPr>
                        <a:t> г. тыс. руб.</a:t>
                      </a:r>
                      <a:endParaRPr lang="ru-RU" sz="92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00" dirty="0" smtClean="0"/>
                        <a:t>37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7435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000" algn="l"/>
                        </a:tabLst>
                        <a:defRPr/>
                      </a:pPr>
                      <a:r>
                        <a:rPr lang="ru-RU" sz="920" dirty="0" smtClean="0">
                          <a:hlinkClick r:id="rId25" action="ppaction://hlinksldjump"/>
                        </a:rPr>
                        <a:t>• Налоговые доходы областного бюджета в 20</a:t>
                      </a:r>
                      <a:r>
                        <a:rPr lang="en-US" sz="920" dirty="0" smtClean="0">
                          <a:hlinkClick r:id="rId25" action="ppaction://hlinksldjump"/>
                        </a:rPr>
                        <a:t>20</a:t>
                      </a:r>
                      <a:r>
                        <a:rPr lang="ru-RU" sz="920" dirty="0" smtClean="0">
                          <a:hlinkClick r:id="rId25" action="ppaction://hlinksldjump"/>
                        </a:rPr>
                        <a:t> г. тыс. руб.</a:t>
                      </a:r>
                      <a:endParaRPr lang="ru-RU" sz="92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00" dirty="0" smtClean="0"/>
                        <a:t>38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961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bject 24"/>
          <p:cNvSpPr/>
          <p:nvPr/>
        </p:nvSpPr>
        <p:spPr>
          <a:xfrm>
            <a:off x="152400" y="1292225"/>
            <a:ext cx="2282361" cy="721650"/>
          </a:xfrm>
          <a:custGeom>
            <a:avLst/>
            <a:gdLst/>
            <a:ahLst/>
            <a:cxnLst/>
            <a:rect l="l" t="t" r="r" b="b"/>
            <a:pathLst>
              <a:path w="2024380" h="640080">
                <a:moveTo>
                  <a:pt x="1712087" y="0"/>
                </a:moveTo>
                <a:lnTo>
                  <a:pt x="1180592" y="185928"/>
                </a:lnTo>
                <a:lnTo>
                  <a:pt x="69377" y="186187"/>
                </a:lnTo>
                <a:lnTo>
                  <a:pt x="55241" y="188724"/>
                </a:lnTo>
                <a:lnTo>
                  <a:pt x="20118" y="210235"/>
                </a:lnTo>
                <a:lnTo>
                  <a:pt x="1387" y="247124"/>
                </a:lnTo>
                <a:lnTo>
                  <a:pt x="0" y="261620"/>
                </a:lnTo>
                <a:lnTo>
                  <a:pt x="0" y="375158"/>
                </a:lnTo>
                <a:lnTo>
                  <a:pt x="259" y="570699"/>
                </a:lnTo>
                <a:lnTo>
                  <a:pt x="15073" y="609717"/>
                </a:lnTo>
                <a:lnTo>
                  <a:pt x="47615" y="634700"/>
                </a:lnTo>
                <a:lnTo>
                  <a:pt x="75692" y="640080"/>
                </a:lnTo>
                <a:lnTo>
                  <a:pt x="1686560" y="640080"/>
                </a:lnTo>
                <a:lnTo>
                  <a:pt x="1954491" y="639820"/>
                </a:lnTo>
                <a:lnTo>
                  <a:pt x="1993509" y="624998"/>
                </a:lnTo>
                <a:lnTo>
                  <a:pt x="2018492" y="592453"/>
                </a:lnTo>
                <a:lnTo>
                  <a:pt x="2023872" y="564388"/>
                </a:lnTo>
                <a:lnTo>
                  <a:pt x="2023872" y="261620"/>
                </a:lnTo>
                <a:lnTo>
                  <a:pt x="2008790" y="216290"/>
                </a:lnTo>
                <a:lnTo>
                  <a:pt x="1976245" y="191307"/>
                </a:lnTo>
                <a:lnTo>
                  <a:pt x="1948180" y="185928"/>
                </a:lnTo>
                <a:lnTo>
                  <a:pt x="1686560" y="185928"/>
                </a:lnTo>
                <a:lnTo>
                  <a:pt x="1712087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object 2"/>
          <p:cNvSpPr txBox="1"/>
          <p:nvPr/>
        </p:nvSpPr>
        <p:spPr>
          <a:xfrm>
            <a:off x="0" y="186999"/>
            <a:ext cx="914400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800" b="1" dirty="0" smtClean="0">
                <a:solidFill>
                  <a:srgbClr val="365E68"/>
                </a:solidFill>
                <a:latin typeface="Arial"/>
                <a:cs typeface="Arial"/>
              </a:rPr>
              <a:t>ЧТО ТАКОЕ БЮДЖЕТ? КАКИЕ БЫВАЮТ ВИДЫ БЮДЖЕТОВ</a:t>
            </a:r>
            <a:r>
              <a:rPr lang="ru-RU" b="1" dirty="0">
                <a:solidFill>
                  <a:srgbClr val="365E68"/>
                </a:solidFill>
                <a:latin typeface="Arial"/>
                <a:cs typeface="Arial"/>
              </a:rPr>
              <a:t>?</a:t>
            </a:r>
            <a:endParaRPr lang="ru-RU" sz="1800" dirty="0">
              <a:solidFill>
                <a:srgbClr val="365E68"/>
              </a:solidFill>
              <a:latin typeface="Arial"/>
              <a:cs typeface="Arial"/>
            </a:endParaRPr>
          </a:p>
        </p:txBody>
      </p:sp>
      <p:sp>
        <p:nvSpPr>
          <p:cNvPr id="48" name="object 3"/>
          <p:cNvSpPr/>
          <p:nvPr/>
        </p:nvSpPr>
        <p:spPr>
          <a:xfrm>
            <a:off x="2678793" y="1738031"/>
            <a:ext cx="4009644" cy="10043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object 7"/>
          <p:cNvSpPr/>
          <p:nvPr/>
        </p:nvSpPr>
        <p:spPr>
          <a:xfrm>
            <a:off x="597009" y="3175163"/>
            <a:ext cx="2112264" cy="618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object 8"/>
          <p:cNvSpPr/>
          <p:nvPr/>
        </p:nvSpPr>
        <p:spPr>
          <a:xfrm>
            <a:off x="584817" y="2813975"/>
            <a:ext cx="2136648" cy="1219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object 13"/>
          <p:cNvSpPr/>
          <p:nvPr/>
        </p:nvSpPr>
        <p:spPr>
          <a:xfrm>
            <a:off x="6901797" y="3022763"/>
            <a:ext cx="1754123" cy="923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object 14"/>
          <p:cNvSpPr/>
          <p:nvPr/>
        </p:nvSpPr>
        <p:spPr>
          <a:xfrm>
            <a:off x="6645765" y="2813975"/>
            <a:ext cx="2267712" cy="1219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object 16"/>
          <p:cNvSpPr txBox="1"/>
          <p:nvPr/>
        </p:nvSpPr>
        <p:spPr>
          <a:xfrm>
            <a:off x="246772" y="1524000"/>
            <a:ext cx="1923385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400" spc="-1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Со</a:t>
            </a:r>
            <a:r>
              <a:rPr sz="1400" spc="-1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-5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sz="1400" spc="-2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1400" spc="-5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1400" spc="-15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z="1400" spc="-1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он</a:t>
            </a:r>
            <a:r>
              <a:rPr sz="1400" spc="-15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ор</a:t>
            </a:r>
            <a:r>
              <a:rPr sz="1400" spc="-1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ман</a:t>
            </a:r>
            <a:r>
              <a:rPr sz="1400" spc="-15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sz="1400" spc="-5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ско</a:t>
            </a:r>
            <a:r>
              <a:rPr sz="1400" spc="-1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го</a:t>
            </a:r>
            <a:r>
              <a:rPr sz="1400" spc="-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spc="-5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algn="ctr">
              <a:lnSpc>
                <a:spcPct val="100000"/>
              </a:lnSpc>
            </a:pPr>
            <a:r>
              <a:rPr lang="en-US" sz="14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buogette</a:t>
            </a:r>
            <a:r>
              <a:rPr lang="ru-RU" sz="1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sz="1400" spc="-1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сумк</a:t>
            </a:r>
            <a:r>
              <a:rPr sz="14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1400" spc="-114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sz="1400" spc="-7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spc="-7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-1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ко</a:t>
            </a:r>
            <a:r>
              <a:rPr sz="1400" spc="-15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шеле</a:t>
            </a:r>
            <a:r>
              <a:rPr sz="1400" spc="-1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endParaRPr sz="1400" spc="-10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Bef>
                <a:spcPts val="12"/>
              </a:spcBef>
            </a:pPr>
            <a:endParaRPr sz="1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object 17"/>
          <p:cNvSpPr txBox="1"/>
          <p:nvPr/>
        </p:nvSpPr>
        <p:spPr>
          <a:xfrm>
            <a:off x="750951" y="3152715"/>
            <a:ext cx="182562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9740" marR="5080" indent="-447675">
              <a:lnSpc>
                <a:spcPct val="100000"/>
              </a:lnSpc>
            </a:pP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Бюджеты семе</a:t>
            </a:r>
            <a:r>
              <a:rPr sz="1600" b="1" spc="-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й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, граждан</a:t>
            </a:r>
          </a:p>
        </p:txBody>
      </p:sp>
      <p:sp>
        <p:nvSpPr>
          <p:cNvPr id="59" name="object 18"/>
          <p:cNvSpPr txBox="1"/>
          <p:nvPr/>
        </p:nvSpPr>
        <p:spPr>
          <a:xfrm>
            <a:off x="3648825" y="3294511"/>
            <a:ext cx="2108448" cy="73866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</a:pPr>
            <a:r>
              <a:rPr lang="ru-RU" sz="1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1600" b="1" spc="-12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ю</a:t>
            </a:r>
            <a:r>
              <a:rPr lang="ru-RU" sz="1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600" b="1" spc="-3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lang="ru-RU" sz="1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1600" b="1" spc="-15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ы</a:t>
            </a:r>
            <a:r>
              <a:rPr sz="1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6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marR="5080" indent="1270" algn="ctr">
              <a:lnSpc>
                <a:spcPct val="100000"/>
              </a:lnSpc>
            </a:pPr>
            <a:r>
              <a:rPr lang="ru-RU" sz="1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пу</a:t>
            </a:r>
            <a:r>
              <a:rPr lang="ru-RU" sz="1600" b="1" spc="-5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1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ли</a:t>
            </a:r>
            <a:r>
              <a:rPr lang="ru-RU" sz="1600" b="1" spc="-15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ru-RU" sz="1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600" b="1" spc="5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sz="1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пр</a:t>
            </a:r>
            <a:r>
              <a:rPr sz="1600" b="1" spc="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b="1" spc="-1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sz="1600" b="1" spc="-4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вых о</a:t>
            </a:r>
            <a:r>
              <a:rPr sz="1600" b="1" spc="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z="1600" b="1" spc="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b="1" spc="-1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sz="1600" b="1" spc="-4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spc="-1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b="1" spc="-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ий:</a:t>
            </a:r>
            <a:endParaRPr sz="16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object 19"/>
          <p:cNvSpPr txBox="1"/>
          <p:nvPr/>
        </p:nvSpPr>
        <p:spPr>
          <a:xfrm>
            <a:off x="7085939" y="3147915"/>
            <a:ext cx="139001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72085">
              <a:lnSpc>
                <a:spcPct val="100000"/>
              </a:lnSpc>
            </a:pPr>
            <a:r>
              <a:rPr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b="1" spc="-9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ю</a:t>
            </a:r>
            <a:r>
              <a:rPr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b="1" spc="-3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еты о</a:t>
            </a:r>
            <a:r>
              <a:rPr b="1" spc="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b="1" spc="-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b="1" spc="-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зац</a:t>
            </a:r>
            <a:r>
              <a:rPr b="1" spc="-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й</a:t>
            </a:r>
          </a:p>
        </p:txBody>
      </p:sp>
      <p:sp>
        <p:nvSpPr>
          <p:cNvPr id="61" name="object 20"/>
          <p:cNvSpPr txBox="1"/>
          <p:nvPr/>
        </p:nvSpPr>
        <p:spPr>
          <a:xfrm>
            <a:off x="990600" y="685800"/>
            <a:ext cx="6753604" cy="5651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067435" marR="5080" indent="-1055370" algn="ctr">
              <a:lnSpc>
                <a:spcPct val="120000"/>
              </a:lnSpc>
            </a:pP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sz="1600" b="1" spc="-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sz="1600" b="1" spc="-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Э</a:t>
            </a:r>
            <a:r>
              <a:rPr sz="1600" b="1" spc="-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 ПЛАН</a:t>
            </a:r>
            <a:r>
              <a:rPr sz="1600" b="1" spc="-3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r>
              <a:rPr sz="1600" b="1" spc="3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sz="1600" b="1" spc="-1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sz="1600" b="1" spc="-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sz="1600" b="1" spc="-4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И РА</a:t>
            </a:r>
            <a:r>
              <a:rPr sz="1600" b="1" spc="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b="1" spc="2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spc="-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sz="1600" b="1" spc="-1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 НА ОПР</a:t>
            </a:r>
            <a:r>
              <a:rPr sz="1600" b="1" spc="-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ДЕ</a:t>
            </a:r>
            <a:r>
              <a:rPr sz="1600" b="1" spc="-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ЕННЫЙ</a:t>
            </a:r>
            <a:r>
              <a:rPr sz="1600" b="1" spc="-4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ПЕРИОД</a:t>
            </a:r>
            <a:endParaRPr sz="16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object 26"/>
          <p:cNvSpPr/>
          <p:nvPr/>
        </p:nvSpPr>
        <p:spPr>
          <a:xfrm>
            <a:off x="3484242" y="4729643"/>
            <a:ext cx="2726816" cy="18135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object 27"/>
          <p:cNvSpPr txBox="1"/>
          <p:nvPr/>
        </p:nvSpPr>
        <p:spPr>
          <a:xfrm>
            <a:off x="3484242" y="4774648"/>
            <a:ext cx="2622993" cy="17235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7515" marR="427355" indent="-635" algn="ctr">
              <a:lnSpc>
                <a:spcPct val="100000"/>
              </a:lnSpc>
            </a:pPr>
            <a:r>
              <a:rPr lang="ru-RU" sz="1600" b="1" spc="-3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Су</a:t>
            </a:r>
            <a:r>
              <a:rPr lang="ru-RU" sz="1600" b="1" spc="-5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1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ъе</a:t>
            </a:r>
            <a:r>
              <a:rPr lang="ru-RU" sz="1600" b="1" spc="-35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600" b="1" spc="-25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ов</a:t>
            </a:r>
            <a:r>
              <a:rPr lang="en-US" sz="1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spc="-5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600" b="1" spc="5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сс</a:t>
            </a:r>
            <a:r>
              <a:rPr lang="ru-RU" sz="1600" b="1" spc="-1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йс</a:t>
            </a:r>
            <a:r>
              <a:rPr lang="ru-RU" sz="1600" b="1" spc="-105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ой</a:t>
            </a:r>
            <a:r>
              <a:rPr sz="1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sz="1600" b="1" spc="-2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дерации</a:t>
            </a:r>
          </a:p>
          <a:p>
            <a:pPr marL="12700" marR="5080" algn="ctr">
              <a:lnSpc>
                <a:spcPct val="100000"/>
              </a:lnSpc>
              <a:spcBef>
                <a:spcPts val="20"/>
              </a:spcBef>
            </a:pP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sz="1600" b="1" spc="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егион</a:t>
            </a:r>
            <a:r>
              <a:rPr sz="1600" b="1" spc="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b="1" spc="-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ль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sz="1600" b="1" spc="-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ы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b="1" spc="-3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sz="1600" b="1" spc="-8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ю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sz="1600" b="1" spc="-2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еты, б</a:t>
            </a:r>
            <a:r>
              <a:rPr sz="1600" b="1" spc="-8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ю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sz="1600" b="1" spc="-2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еты</a:t>
            </a:r>
            <a:r>
              <a:rPr sz="1600" b="1" spc="-2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терри</a:t>
            </a:r>
            <a:r>
              <a:rPr sz="1600" b="1" spc="-3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ори</a:t>
            </a:r>
            <a:r>
              <a:rPr sz="1600" b="1" spc="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b="1" spc="-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ль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ных ф</a:t>
            </a:r>
            <a:r>
              <a:rPr sz="1600" b="1" spc="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ндов</a:t>
            </a:r>
            <a:r>
              <a:rPr sz="1600" b="1" spc="-3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spc="-3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яз</a:t>
            </a:r>
            <a:r>
              <a:rPr sz="1600" b="1" spc="-3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те</a:t>
            </a:r>
            <a:r>
              <a:rPr sz="1600" b="1" spc="-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sz="1600" b="1" spc="-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ь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но</a:t>
            </a:r>
            <a:r>
              <a:rPr sz="1600" b="1" spc="-4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 м</a:t>
            </a:r>
            <a:r>
              <a:rPr sz="1600" b="1" spc="-3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sz="1600" b="1" spc="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ц</a:t>
            </a:r>
            <a:r>
              <a:rPr sz="1600" b="1" spc="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нс</a:t>
            </a:r>
            <a:r>
              <a:rPr sz="1600" b="1" spc="-7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spc="-4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spc="-4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b="1" spc="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ра</a:t>
            </a:r>
            <a:r>
              <a:rPr sz="1600" b="1" spc="-4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spc="-3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ан</a:t>
            </a:r>
            <a:r>
              <a:rPr sz="1600" b="1" spc="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я)</a:t>
            </a:r>
          </a:p>
        </p:txBody>
      </p:sp>
      <p:sp>
        <p:nvSpPr>
          <p:cNvPr id="64" name="object 30"/>
          <p:cNvSpPr/>
          <p:nvPr/>
        </p:nvSpPr>
        <p:spPr>
          <a:xfrm>
            <a:off x="6603093" y="4729643"/>
            <a:ext cx="2304288" cy="182422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object 31"/>
          <p:cNvSpPr txBox="1"/>
          <p:nvPr/>
        </p:nvSpPr>
        <p:spPr>
          <a:xfrm>
            <a:off x="6901797" y="5116690"/>
            <a:ext cx="1782445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му</a:t>
            </a:r>
            <a:r>
              <a:rPr sz="1600" b="1" spc="-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b="1" spc="-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ц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b="1" spc="-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sz="1600" b="1" spc="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ль</a:t>
            </a:r>
            <a:r>
              <a:rPr sz="1600" b="1" spc="-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ых</a:t>
            </a:r>
          </a:p>
          <a:p>
            <a:pPr algn="ctr">
              <a:lnSpc>
                <a:spcPct val="100000"/>
              </a:lnSpc>
            </a:pP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об</a:t>
            </a:r>
            <a:r>
              <a:rPr sz="1600" b="1" spc="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b="1" spc="-2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spc="-2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b="1" spc="-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ий</a:t>
            </a: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(м</a:t>
            </a:r>
            <a:r>
              <a:rPr sz="1600" b="1" spc="3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стн</a:t>
            </a:r>
            <a:r>
              <a:rPr sz="1600" b="1" spc="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ы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b="1" spc="-3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sz="1600" b="1" spc="-8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ю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sz="1600" b="1" spc="-2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еты)</a:t>
            </a:r>
          </a:p>
        </p:txBody>
      </p:sp>
      <p:sp>
        <p:nvSpPr>
          <p:cNvPr id="66" name="object 33"/>
          <p:cNvSpPr/>
          <p:nvPr/>
        </p:nvSpPr>
        <p:spPr>
          <a:xfrm>
            <a:off x="892665" y="4801271"/>
            <a:ext cx="2382011" cy="17312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object 34"/>
          <p:cNvSpPr/>
          <p:nvPr/>
        </p:nvSpPr>
        <p:spPr>
          <a:xfrm>
            <a:off x="584817" y="4705259"/>
            <a:ext cx="2630424" cy="184861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object 35"/>
          <p:cNvSpPr txBox="1"/>
          <p:nvPr/>
        </p:nvSpPr>
        <p:spPr>
          <a:xfrm>
            <a:off x="584817" y="4815007"/>
            <a:ext cx="2630424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600" b="1" spc="-5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z="1600" b="1" spc="5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сс</a:t>
            </a:r>
            <a:r>
              <a:rPr sz="1600" b="1" spc="-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йс</a:t>
            </a:r>
            <a:r>
              <a:rPr sz="1600" b="1" spc="-10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ой</a:t>
            </a:r>
          </a:p>
          <a:p>
            <a:pPr marL="3175" algn="ctr">
              <a:lnSpc>
                <a:spcPct val="100000"/>
              </a:lnSpc>
            </a:pP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sz="1600" b="1" spc="-3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дера</a:t>
            </a:r>
            <a:r>
              <a:rPr sz="1600" b="1" spc="-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ц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ии</a:t>
            </a:r>
          </a:p>
          <a:p>
            <a:pPr marL="12065" marR="5080" indent="-635" algn="ctr">
              <a:lnSpc>
                <a:spcPct val="100000"/>
              </a:lnSpc>
              <a:spcBef>
                <a:spcPts val="25"/>
              </a:spcBef>
            </a:pP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(ф</a:t>
            </a:r>
            <a:r>
              <a:rPr sz="1600" b="1" spc="-2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де</a:t>
            </a:r>
            <a:r>
              <a:rPr sz="1600" b="1" spc="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z="1600" b="1" spc="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b="1" spc="-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ль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ный</a:t>
            </a:r>
            <a:r>
              <a:rPr sz="1600" b="1" spc="-2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sz="1600" b="1" spc="-8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ю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sz="1600" b="1" spc="-2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b="1" spc="-1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, б</a:t>
            </a:r>
            <a:r>
              <a:rPr sz="1600" b="1" spc="-8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ю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sz="1600" b="1" spc="-2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еты</a:t>
            </a:r>
            <a:r>
              <a:rPr sz="1600" b="1" spc="-2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-3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sz="1600" b="1" spc="4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spc="-2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b="1" spc="-10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да</a:t>
            </a:r>
            <a:r>
              <a:rPr sz="1600" b="1" spc="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ст</a:t>
            </a:r>
            <a:r>
              <a:rPr sz="1600" b="1" spc="-2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енных вне</a:t>
            </a:r>
            <a:r>
              <a:rPr sz="1600" b="1" spc="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sz="1600" b="1" spc="-8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ю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sz="1600" b="1" spc="-2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етн</a:t>
            </a:r>
            <a:r>
              <a:rPr sz="1600" b="1" spc="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ы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sz="1600" b="1" spc="-3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sz="1600" b="1" spc="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ндов </a:t>
            </a:r>
            <a:r>
              <a:rPr sz="1600" b="1" spc="-4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z="1600" b="1" spc="4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ссийс</a:t>
            </a:r>
            <a:r>
              <a:rPr sz="1600" b="1" spc="-7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ой</a:t>
            </a:r>
            <a:r>
              <a:rPr sz="1600" b="1" spc="-5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-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sz="1600" b="1" spc="-2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де</a:t>
            </a:r>
            <a:r>
              <a:rPr sz="1600" b="1" spc="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ации)</a:t>
            </a:r>
          </a:p>
        </p:txBody>
      </p:sp>
      <p:cxnSp>
        <p:nvCxnSpPr>
          <p:cNvPr id="69" name="Соединительная линия уступом 68"/>
          <p:cNvCxnSpPr>
            <a:stCxn id="48" idx="3"/>
            <a:endCxn id="55" idx="0"/>
          </p:cNvCxnSpPr>
          <p:nvPr/>
        </p:nvCxnSpPr>
        <p:spPr>
          <a:xfrm>
            <a:off x="6688437" y="2240189"/>
            <a:ext cx="1091184" cy="573786"/>
          </a:xfrm>
          <a:prstGeom prst="bentConnector2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Прямоугольник 69"/>
          <p:cNvSpPr/>
          <p:nvPr/>
        </p:nvSpPr>
        <p:spPr>
          <a:xfrm>
            <a:off x="3241532" y="2013875"/>
            <a:ext cx="31365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Какие бывают бюджеты?</a:t>
            </a:r>
          </a:p>
        </p:txBody>
      </p:sp>
      <p:cxnSp>
        <p:nvCxnSpPr>
          <p:cNvPr id="74" name="Соединительная линия уступом 73"/>
          <p:cNvCxnSpPr>
            <a:stCxn id="48" idx="1"/>
            <a:endCxn id="52" idx="0"/>
          </p:cNvCxnSpPr>
          <p:nvPr/>
        </p:nvCxnSpPr>
        <p:spPr>
          <a:xfrm rot="10800000" flipV="1">
            <a:off x="1653141" y="2240189"/>
            <a:ext cx="1025652" cy="573786"/>
          </a:xfrm>
          <a:prstGeom prst="bentConnector2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 стрелкой 79"/>
          <p:cNvCxnSpPr>
            <a:endCxn id="67" idx="0"/>
          </p:cNvCxnSpPr>
          <p:nvPr/>
        </p:nvCxnSpPr>
        <p:spPr>
          <a:xfrm flipH="1">
            <a:off x="1900029" y="3862487"/>
            <a:ext cx="1760220" cy="842772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 стрелкой 81"/>
          <p:cNvCxnSpPr/>
          <p:nvPr/>
        </p:nvCxnSpPr>
        <p:spPr>
          <a:xfrm>
            <a:off x="4708761" y="4033175"/>
            <a:ext cx="0" cy="696468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 стрелкой 83"/>
          <p:cNvCxnSpPr>
            <a:endCxn id="64" idx="0"/>
          </p:cNvCxnSpPr>
          <p:nvPr/>
        </p:nvCxnSpPr>
        <p:spPr>
          <a:xfrm>
            <a:off x="5757273" y="3862487"/>
            <a:ext cx="1997964" cy="867156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 стрелкой 87"/>
          <p:cNvCxnSpPr>
            <a:stCxn id="48" idx="2"/>
            <a:endCxn id="59" idx="0"/>
          </p:cNvCxnSpPr>
          <p:nvPr/>
        </p:nvCxnSpPr>
        <p:spPr>
          <a:xfrm>
            <a:off x="4683615" y="2742347"/>
            <a:ext cx="19434" cy="552164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5-конечная звезда 27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/>
          <p:cNvSpPr/>
          <p:nvPr/>
        </p:nvSpPr>
        <p:spPr>
          <a:xfrm>
            <a:off x="3695700" y="2266950"/>
            <a:ext cx="1778640" cy="1778640"/>
          </a:xfrm>
          <a:prstGeom prst="ellipse">
            <a:avLst/>
          </a:prstGeom>
          <a:solidFill>
            <a:srgbClr val="D1E0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6448425" y="2266950"/>
            <a:ext cx="1778640" cy="1778640"/>
          </a:xfrm>
          <a:prstGeom prst="ellipse">
            <a:avLst/>
          </a:prstGeom>
          <a:solidFill>
            <a:srgbClr val="D1E0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71550" y="2266950"/>
            <a:ext cx="1778640" cy="1778640"/>
          </a:xfrm>
          <a:prstGeom prst="ellipse">
            <a:avLst/>
          </a:prstGeom>
          <a:solidFill>
            <a:srgbClr val="D1E0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object 2"/>
          <p:cNvSpPr txBox="1"/>
          <p:nvPr/>
        </p:nvSpPr>
        <p:spPr>
          <a:xfrm>
            <a:off x="1112121" y="401360"/>
            <a:ext cx="7727079" cy="104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О</a:t>
            </a:r>
            <a:r>
              <a:rPr lang="ru-RU" sz="1700" b="1" spc="-45" dirty="0" smtClean="0">
                <a:solidFill>
                  <a:srgbClr val="365E68"/>
                </a:solidFill>
                <a:latin typeface="Arial"/>
                <a:cs typeface="Arial"/>
              </a:rPr>
              <a:t>Б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Л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А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С</a:t>
            </a:r>
            <a:r>
              <a:rPr lang="ru-RU" sz="1700" b="1" spc="-35" dirty="0" smtClean="0">
                <a:solidFill>
                  <a:srgbClr val="365E68"/>
                </a:solidFill>
                <a:latin typeface="Arial"/>
                <a:cs typeface="Arial"/>
              </a:rPr>
              <a:t>Т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Н</a:t>
            </a:r>
            <a:r>
              <a:rPr lang="ru-RU" sz="1700" b="1" spc="5" dirty="0" smtClean="0">
                <a:solidFill>
                  <a:srgbClr val="365E68"/>
                </a:solidFill>
                <a:latin typeface="Arial"/>
                <a:cs typeface="Arial"/>
              </a:rPr>
              <a:t>О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Й</a:t>
            </a:r>
            <a:r>
              <a:rPr lang="ru-RU" sz="1700" b="1" spc="30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Б</a:t>
            </a:r>
            <a:r>
              <a:rPr lang="ru-RU" sz="1700" b="1" spc="-25" dirty="0" smtClean="0">
                <a:solidFill>
                  <a:srgbClr val="365E68"/>
                </a:solidFill>
                <a:latin typeface="Arial"/>
                <a:cs typeface="Arial"/>
              </a:rPr>
              <a:t>Ю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Д</a:t>
            </a:r>
            <a:r>
              <a:rPr lang="ru-RU" sz="1700" b="1" spc="-35" dirty="0" smtClean="0">
                <a:solidFill>
                  <a:srgbClr val="365E68"/>
                </a:solidFill>
                <a:latin typeface="Arial"/>
                <a:cs typeface="Arial"/>
              </a:rPr>
              <a:t>Ж</a:t>
            </a:r>
            <a:r>
              <a:rPr lang="ru-RU" sz="1700" b="1" spc="-30" dirty="0" smtClean="0">
                <a:solidFill>
                  <a:srgbClr val="365E68"/>
                </a:solidFill>
                <a:latin typeface="Arial"/>
                <a:cs typeface="Arial"/>
              </a:rPr>
              <a:t>Е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Т</a:t>
            </a:r>
            <a:r>
              <a:rPr lang="ru-RU" sz="1700" b="1" spc="1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– </a:t>
            </a:r>
            <a:r>
              <a:rPr lang="ru-RU" sz="1700" b="1" spc="-20" dirty="0" smtClean="0">
                <a:solidFill>
                  <a:srgbClr val="365E68"/>
                </a:solidFill>
                <a:latin typeface="Arial"/>
                <a:cs typeface="Arial"/>
              </a:rPr>
              <a:t>Ф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ОР</a:t>
            </a:r>
            <a:r>
              <a:rPr lang="ru-RU" sz="1700" b="1" spc="-20" dirty="0" smtClean="0">
                <a:solidFill>
                  <a:srgbClr val="365E68"/>
                </a:solidFill>
                <a:latin typeface="Arial"/>
                <a:cs typeface="Arial"/>
              </a:rPr>
              <a:t>М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А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ОБР</a:t>
            </a:r>
            <a:r>
              <a:rPr lang="ru-RU" sz="1700" b="1" spc="-25" dirty="0" smtClean="0">
                <a:solidFill>
                  <a:srgbClr val="365E68"/>
                </a:solidFill>
                <a:latin typeface="Arial"/>
                <a:cs typeface="Arial"/>
              </a:rPr>
              <a:t>АЗ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О</a:t>
            </a:r>
            <a:r>
              <a:rPr lang="ru-RU" sz="1700" b="1" spc="-20" dirty="0" smtClean="0">
                <a:solidFill>
                  <a:srgbClr val="365E68"/>
                </a:solidFill>
                <a:latin typeface="Arial"/>
                <a:cs typeface="Arial"/>
              </a:rPr>
              <a:t>В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А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Н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ИЯ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И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РА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С</a:t>
            </a:r>
            <a:r>
              <a:rPr lang="ru-RU" sz="1700" b="1" spc="-30" dirty="0" smtClean="0">
                <a:solidFill>
                  <a:srgbClr val="365E68"/>
                </a:solidFill>
                <a:latin typeface="Arial"/>
                <a:cs typeface="Arial"/>
              </a:rPr>
              <a:t>Х</a:t>
            </a:r>
            <a:r>
              <a:rPr lang="ru-RU" sz="1700" b="1" spc="-50" dirty="0" smtClean="0">
                <a:solidFill>
                  <a:srgbClr val="365E68"/>
                </a:solidFill>
                <a:latin typeface="Arial"/>
                <a:cs typeface="Arial"/>
              </a:rPr>
              <a:t>О</a:t>
            </a:r>
            <a:r>
              <a:rPr lang="ru-RU" sz="1700" b="1" spc="0" dirty="0" smtClean="0">
                <a:solidFill>
                  <a:srgbClr val="365E68"/>
                </a:solidFill>
                <a:latin typeface="Arial"/>
                <a:cs typeface="Arial"/>
              </a:rPr>
              <a:t>Д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О</a:t>
            </a:r>
            <a:r>
              <a:rPr lang="ru-RU" sz="1700" b="1" spc="-20" dirty="0" smtClean="0">
                <a:solidFill>
                  <a:srgbClr val="365E68"/>
                </a:solidFill>
                <a:latin typeface="Arial"/>
                <a:cs typeface="Arial"/>
              </a:rPr>
              <a:t>В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АН</a:t>
            </a:r>
            <a:r>
              <a:rPr lang="ru-RU" sz="1700" b="1" spc="-20" dirty="0" smtClean="0">
                <a:solidFill>
                  <a:srgbClr val="365E68"/>
                </a:solidFill>
                <a:latin typeface="Arial"/>
                <a:cs typeface="Arial"/>
              </a:rPr>
              <a:t>И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Я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Д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Е</a:t>
            </a:r>
            <a:r>
              <a:rPr lang="ru-RU" sz="1700" b="1" spc="-15" dirty="0" smtClean="0">
                <a:solidFill>
                  <a:srgbClr val="365E68"/>
                </a:solidFill>
                <a:latin typeface="Arial"/>
                <a:cs typeface="Arial"/>
              </a:rPr>
              <a:t>Н</a:t>
            </a:r>
            <a:r>
              <a:rPr lang="ru-RU" sz="1700" b="1" spc="-25" dirty="0" smtClean="0">
                <a:solidFill>
                  <a:srgbClr val="365E68"/>
                </a:solidFill>
                <a:latin typeface="Arial"/>
                <a:cs typeface="Arial"/>
              </a:rPr>
              <a:t>Е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Ж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НЫХ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СР</a:t>
            </a:r>
            <a:r>
              <a:rPr lang="ru-RU" sz="1700" b="1" spc="-50" dirty="0" smtClean="0">
                <a:solidFill>
                  <a:srgbClr val="365E68"/>
                </a:solidFill>
                <a:latin typeface="Arial"/>
                <a:cs typeface="Arial"/>
              </a:rPr>
              <a:t>Е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ДСТВ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В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РАС</a:t>
            </a:r>
            <a:r>
              <a:rPr lang="ru-RU" sz="1700" b="1" spc="-20" dirty="0" smtClean="0">
                <a:solidFill>
                  <a:srgbClr val="365E68"/>
                </a:solidFill>
                <a:latin typeface="Arial"/>
                <a:cs typeface="Arial"/>
              </a:rPr>
              <a:t>Ч</a:t>
            </a:r>
            <a:r>
              <a:rPr lang="ru-RU" sz="1700" b="1" spc="-60" dirty="0" smtClean="0">
                <a:solidFill>
                  <a:srgbClr val="365E68"/>
                </a:solidFill>
                <a:latin typeface="Arial"/>
                <a:cs typeface="Arial"/>
              </a:rPr>
              <a:t>Е</a:t>
            </a:r>
            <a:r>
              <a:rPr lang="ru-RU" sz="1700" b="1" spc="-25" dirty="0" smtClean="0">
                <a:solidFill>
                  <a:srgbClr val="365E68"/>
                </a:solidFill>
                <a:latin typeface="Arial"/>
                <a:cs typeface="Arial"/>
              </a:rPr>
              <a:t>Т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Е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5" dirty="0" smtClean="0">
                <a:solidFill>
                  <a:srgbClr val="365E68"/>
                </a:solidFill>
                <a:latin typeface="Arial"/>
                <a:cs typeface="Arial"/>
              </a:rPr>
              <a:t>НА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20" dirty="0" smtClean="0">
                <a:solidFill>
                  <a:srgbClr val="365E68"/>
                </a:solidFill>
                <a:latin typeface="Arial"/>
                <a:cs typeface="Arial"/>
              </a:rPr>
              <a:t>Ф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И</a:t>
            </a:r>
            <a:r>
              <a:rPr lang="ru-RU" sz="1700" b="1" spc="-15" dirty="0" smtClean="0">
                <a:solidFill>
                  <a:srgbClr val="365E68"/>
                </a:solidFill>
                <a:latin typeface="Arial"/>
                <a:cs typeface="Arial"/>
              </a:rPr>
              <a:t>Н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А</a:t>
            </a:r>
            <a:r>
              <a:rPr lang="ru-RU" sz="1700" b="1" spc="-15" dirty="0" smtClean="0">
                <a:solidFill>
                  <a:srgbClr val="365E68"/>
                </a:solidFill>
                <a:latin typeface="Arial"/>
                <a:cs typeface="Arial"/>
              </a:rPr>
              <a:t>Н</a:t>
            </a:r>
            <a:r>
              <a:rPr lang="ru-RU" sz="1700" b="1" spc="0" dirty="0" smtClean="0">
                <a:solidFill>
                  <a:srgbClr val="365E68"/>
                </a:solidFill>
                <a:latin typeface="Arial"/>
                <a:cs typeface="Arial"/>
              </a:rPr>
              <a:t>С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ОВ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Ы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Й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30" dirty="0" smtClean="0">
                <a:solidFill>
                  <a:srgbClr val="365E68"/>
                </a:solidFill>
                <a:latin typeface="Arial"/>
                <a:cs typeface="Arial"/>
              </a:rPr>
              <a:t>Г</a:t>
            </a:r>
            <a:r>
              <a:rPr lang="ru-RU" sz="1700" b="1" spc="-50" dirty="0" smtClean="0">
                <a:solidFill>
                  <a:srgbClr val="365E68"/>
                </a:solidFill>
                <a:latin typeface="Arial"/>
                <a:cs typeface="Arial"/>
              </a:rPr>
              <a:t>О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Д,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    </a:t>
            </a:r>
            <a:r>
              <a:rPr lang="ru-RU" sz="1700" b="1" spc="-6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ПР</a:t>
            </a:r>
            <a:r>
              <a:rPr lang="ru-RU" sz="1700" b="1" spc="-50" dirty="0" smtClean="0">
                <a:solidFill>
                  <a:srgbClr val="365E68"/>
                </a:solidFill>
                <a:latin typeface="Arial"/>
                <a:cs typeface="Arial"/>
              </a:rPr>
              <a:t>Е</a:t>
            </a:r>
            <a:r>
              <a:rPr lang="ru-RU" sz="1700" b="1" spc="0" dirty="0" smtClean="0">
                <a:solidFill>
                  <a:srgbClr val="365E68"/>
                </a:solidFill>
                <a:latin typeface="Arial"/>
                <a:cs typeface="Arial"/>
              </a:rPr>
              <a:t>Д</a:t>
            </a:r>
            <a:r>
              <a:rPr lang="ru-RU" sz="1700" b="1" spc="-15" dirty="0" smtClean="0">
                <a:solidFill>
                  <a:srgbClr val="365E68"/>
                </a:solidFill>
                <a:latin typeface="Arial"/>
                <a:cs typeface="Arial"/>
              </a:rPr>
              <a:t>Н</a:t>
            </a:r>
            <a:r>
              <a:rPr lang="ru-RU" sz="1700" b="1" spc="-25" dirty="0" smtClean="0">
                <a:solidFill>
                  <a:srgbClr val="365E68"/>
                </a:solidFill>
                <a:latin typeface="Arial"/>
                <a:cs typeface="Arial"/>
              </a:rPr>
              <a:t>А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З</a:t>
            </a:r>
            <a:r>
              <a:rPr lang="ru-RU" sz="1700" b="1" spc="-15" dirty="0" smtClean="0">
                <a:solidFill>
                  <a:srgbClr val="365E68"/>
                </a:solidFill>
                <a:latin typeface="Arial"/>
                <a:cs typeface="Arial"/>
              </a:rPr>
              <a:t>Н</a:t>
            </a:r>
            <a:r>
              <a:rPr lang="ru-RU" sz="1700" b="1" spc="-35" dirty="0" smtClean="0">
                <a:solidFill>
                  <a:srgbClr val="365E68"/>
                </a:solidFill>
                <a:latin typeface="Arial"/>
                <a:cs typeface="Arial"/>
              </a:rPr>
              <a:t>А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Ч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Е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Н</a:t>
            </a:r>
            <a:r>
              <a:rPr lang="ru-RU" sz="1700" b="1" spc="-15" dirty="0" smtClean="0">
                <a:solidFill>
                  <a:srgbClr val="365E68"/>
                </a:solidFill>
                <a:latin typeface="Arial"/>
                <a:cs typeface="Arial"/>
              </a:rPr>
              <a:t>Н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ЫХ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ДЛ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Я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ИСП</a:t>
            </a:r>
            <a:r>
              <a:rPr lang="ru-RU" sz="1700" b="1" spc="-50" dirty="0" smtClean="0">
                <a:solidFill>
                  <a:srgbClr val="365E68"/>
                </a:solidFill>
                <a:latin typeface="Arial"/>
                <a:cs typeface="Arial"/>
              </a:rPr>
              <a:t>О</a:t>
            </a:r>
            <a:r>
              <a:rPr lang="ru-RU" sz="1700" b="1" spc="0" dirty="0" smtClean="0">
                <a:solidFill>
                  <a:srgbClr val="365E68"/>
                </a:solidFill>
                <a:latin typeface="Arial"/>
                <a:cs typeface="Arial"/>
              </a:rPr>
              <a:t>Л</a:t>
            </a:r>
            <a:r>
              <a:rPr lang="ru-RU" sz="1700" b="1" spc="-15" dirty="0" smtClean="0">
                <a:solidFill>
                  <a:srgbClr val="365E68"/>
                </a:solidFill>
                <a:latin typeface="Arial"/>
                <a:cs typeface="Arial"/>
              </a:rPr>
              <a:t>Н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Е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НИЯ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РА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С</a:t>
            </a:r>
            <a:r>
              <a:rPr lang="ru-RU" sz="1700" b="1" spc="-30" dirty="0" smtClean="0">
                <a:solidFill>
                  <a:srgbClr val="365E68"/>
                </a:solidFill>
                <a:latin typeface="Arial"/>
                <a:cs typeface="Arial"/>
              </a:rPr>
              <a:t>Х</a:t>
            </a:r>
            <a:r>
              <a:rPr lang="ru-RU" sz="1700" b="1" spc="-50" dirty="0" smtClean="0">
                <a:solidFill>
                  <a:srgbClr val="365E68"/>
                </a:solidFill>
                <a:latin typeface="Arial"/>
                <a:cs typeface="Arial"/>
              </a:rPr>
              <a:t>О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Д</a:t>
            </a:r>
            <a:r>
              <a:rPr lang="ru-RU" sz="1700" b="1" spc="-15" dirty="0" smtClean="0">
                <a:solidFill>
                  <a:srgbClr val="365E68"/>
                </a:solidFill>
                <a:latin typeface="Arial"/>
                <a:cs typeface="Arial"/>
              </a:rPr>
              <a:t>Н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Ы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Х</a:t>
            </a:r>
            <a:r>
              <a:rPr lang="en-US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О</a:t>
            </a:r>
            <a:r>
              <a:rPr lang="ru-RU" sz="1700" b="1" spc="-50" dirty="0" smtClean="0">
                <a:solidFill>
                  <a:srgbClr val="365E68"/>
                </a:solidFill>
                <a:latin typeface="Arial"/>
                <a:cs typeface="Arial"/>
              </a:rPr>
              <a:t>Б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ЯЗ</a:t>
            </a:r>
            <a:r>
              <a:rPr lang="ru-RU" sz="1700" b="1" spc="-50" dirty="0" smtClean="0">
                <a:solidFill>
                  <a:srgbClr val="365E68"/>
                </a:solidFill>
                <a:latin typeface="Arial"/>
                <a:cs typeface="Arial"/>
              </a:rPr>
              <a:t>А</a:t>
            </a:r>
            <a:r>
              <a:rPr lang="ru-RU" sz="1700" b="1" spc="-25" dirty="0" smtClean="0">
                <a:solidFill>
                  <a:srgbClr val="365E68"/>
                </a:solidFill>
                <a:latin typeface="Arial"/>
                <a:cs typeface="Arial"/>
              </a:rPr>
              <a:t>Т</a:t>
            </a:r>
            <a:r>
              <a:rPr lang="ru-RU" sz="1700" b="1" spc="-60" dirty="0" smtClean="0">
                <a:solidFill>
                  <a:srgbClr val="365E68"/>
                </a:solidFill>
                <a:latin typeface="Arial"/>
                <a:cs typeface="Arial"/>
              </a:rPr>
              <a:t>Е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ЛЬСТВ</a:t>
            </a:r>
            <a:r>
              <a:rPr lang="ru-RU" sz="1700" b="1" spc="20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0" dirty="0" smtClean="0">
                <a:solidFill>
                  <a:srgbClr val="365E68"/>
                </a:solidFill>
                <a:latin typeface="Arial"/>
                <a:cs typeface="Arial"/>
              </a:rPr>
              <a:t>С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О</a:t>
            </a:r>
            <a:r>
              <a:rPr lang="ru-RU" sz="1700" b="1" spc="-50" dirty="0" smtClean="0">
                <a:solidFill>
                  <a:srgbClr val="365E68"/>
                </a:solidFill>
                <a:latin typeface="Arial"/>
                <a:cs typeface="Arial"/>
              </a:rPr>
              <a:t>О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Т</a:t>
            </a:r>
            <a:r>
              <a:rPr lang="ru-RU" sz="1700" b="1" spc="-20" dirty="0" smtClean="0">
                <a:solidFill>
                  <a:srgbClr val="365E68"/>
                </a:solidFill>
                <a:latin typeface="Arial"/>
                <a:cs typeface="Arial"/>
              </a:rPr>
              <a:t>В</a:t>
            </a:r>
            <a:r>
              <a:rPr lang="ru-RU" sz="1700" b="1" spc="-60" dirty="0" smtClean="0">
                <a:solidFill>
                  <a:srgbClr val="365E68"/>
                </a:solidFill>
                <a:latin typeface="Arial"/>
                <a:cs typeface="Arial"/>
              </a:rPr>
              <a:t>Е</a:t>
            </a:r>
            <a:r>
              <a:rPr lang="ru-RU" sz="1700" b="1" spc="-25" dirty="0" smtClean="0">
                <a:solidFill>
                  <a:srgbClr val="365E68"/>
                </a:solidFill>
                <a:latin typeface="Arial"/>
                <a:cs typeface="Arial"/>
              </a:rPr>
              <a:t>Т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СТ</a:t>
            </a:r>
            <a:r>
              <a:rPr lang="ru-RU" sz="1700" b="1" spc="-45" dirty="0" smtClean="0">
                <a:solidFill>
                  <a:srgbClr val="365E68"/>
                </a:solidFill>
                <a:latin typeface="Arial"/>
                <a:cs typeface="Arial"/>
              </a:rPr>
              <a:t>В</a:t>
            </a:r>
            <a:r>
              <a:rPr lang="ru-RU" sz="1700" b="1" spc="-30" dirty="0" smtClean="0">
                <a:solidFill>
                  <a:srgbClr val="365E68"/>
                </a:solidFill>
                <a:latin typeface="Arial"/>
                <a:cs typeface="Arial"/>
              </a:rPr>
              <a:t>У</a:t>
            </a:r>
            <a:r>
              <a:rPr lang="ru-RU" sz="1700" b="1" spc="-15" dirty="0" smtClean="0">
                <a:solidFill>
                  <a:srgbClr val="365E68"/>
                </a:solidFill>
                <a:latin typeface="Arial"/>
                <a:cs typeface="Arial"/>
              </a:rPr>
              <a:t>Ю</a:t>
            </a:r>
            <a:r>
              <a:rPr lang="ru-RU" sz="1700" b="1" spc="-35" dirty="0" smtClean="0">
                <a:solidFill>
                  <a:srgbClr val="365E68"/>
                </a:solidFill>
                <a:latin typeface="Arial"/>
                <a:cs typeface="Arial"/>
              </a:rPr>
              <a:t>Щ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Е</a:t>
            </a:r>
            <a:r>
              <a:rPr lang="ru-RU" sz="1700" b="1" spc="-45" dirty="0" smtClean="0">
                <a:solidFill>
                  <a:srgbClr val="365E68"/>
                </a:solidFill>
                <a:latin typeface="Arial"/>
                <a:cs typeface="Arial"/>
              </a:rPr>
              <a:t>Г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О</a:t>
            </a:r>
            <a:r>
              <a:rPr lang="en-US" sz="1700" b="1" spc="2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С</a:t>
            </a:r>
            <a:r>
              <a:rPr lang="ru-RU" sz="1700" b="1" spc="-20" dirty="0" smtClean="0">
                <a:solidFill>
                  <a:srgbClr val="365E68"/>
                </a:solidFill>
                <a:latin typeface="Arial"/>
                <a:cs typeface="Arial"/>
              </a:rPr>
              <a:t>У</a:t>
            </a:r>
            <a:r>
              <a:rPr lang="ru-RU" sz="1700" b="1" spc="-65" dirty="0" smtClean="0">
                <a:solidFill>
                  <a:srgbClr val="365E68"/>
                </a:solidFill>
                <a:latin typeface="Arial"/>
                <a:cs typeface="Arial"/>
              </a:rPr>
              <a:t>Б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ЪЕК</a:t>
            </a:r>
            <a:r>
              <a:rPr lang="ru-RU" sz="1700" b="1" spc="-20" dirty="0" smtClean="0">
                <a:solidFill>
                  <a:srgbClr val="365E68"/>
                </a:solidFill>
                <a:latin typeface="Arial"/>
                <a:cs typeface="Arial"/>
              </a:rPr>
              <a:t>Т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А</a:t>
            </a:r>
            <a:r>
              <a:rPr lang="en-US" sz="1700" b="1" spc="3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25" dirty="0" smtClean="0">
                <a:solidFill>
                  <a:srgbClr val="365E68"/>
                </a:solidFill>
                <a:latin typeface="Arial"/>
                <a:cs typeface="Arial"/>
              </a:rPr>
              <a:t>РФ</a:t>
            </a:r>
            <a:endParaRPr lang="ru-RU" sz="1700" b="1" dirty="0">
              <a:solidFill>
                <a:srgbClr val="365E68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90600" y="2286000"/>
            <a:ext cx="7236162" cy="37975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52400" y="365970"/>
            <a:ext cx="959721" cy="9597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5-конечная звезда 9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7537131" y="4237612"/>
            <a:ext cx="1431569" cy="10737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effectLst>
            <a:softEdge rad="31750"/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359449" y="223116"/>
            <a:ext cx="590861" cy="6203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7537131" y="5488418"/>
            <a:ext cx="1435707" cy="10005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effectLst>
            <a:softEdge rad="31750"/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610296" y="1254745"/>
            <a:ext cx="6654002" cy="4937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305" marR="5080" algn="just">
              <a:lnSpc>
                <a:spcPct val="100000"/>
              </a:lnSpc>
            </a:pPr>
            <a:r>
              <a:rPr dirty="0" err="1" smtClean="0">
                <a:latin typeface="Times New Roman"/>
                <a:cs typeface="Times New Roman"/>
              </a:rPr>
              <a:t>Основны</a:t>
            </a:r>
            <a:r>
              <a:rPr lang="ru-RU" dirty="0" smtClean="0">
                <a:latin typeface="Times New Roman"/>
                <a:cs typeface="Times New Roman"/>
              </a:rPr>
              <a:t>е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dirty="0" err="1" smtClean="0">
                <a:latin typeface="Times New Roman"/>
                <a:cs typeface="Times New Roman"/>
              </a:rPr>
              <a:t>направлен</a:t>
            </a:r>
            <a:r>
              <a:rPr lang="ru-RU" dirty="0" err="1" smtClean="0">
                <a:latin typeface="Times New Roman"/>
                <a:cs typeface="Times New Roman"/>
              </a:rPr>
              <a:t>ия</a:t>
            </a:r>
            <a:r>
              <a:rPr lang="ru-RU" dirty="0" smtClean="0">
                <a:latin typeface="Times New Roman"/>
                <a:cs typeface="Times New Roman"/>
              </a:rPr>
              <a:t> </a:t>
            </a:r>
            <a:r>
              <a:rPr dirty="0" err="1" smtClean="0">
                <a:latin typeface="Times New Roman"/>
                <a:cs typeface="Times New Roman"/>
              </a:rPr>
              <a:t>бюджетной</a:t>
            </a:r>
            <a:r>
              <a:rPr lang="ru-RU" dirty="0" smtClean="0">
                <a:latin typeface="Times New Roman"/>
                <a:cs typeface="Times New Roman"/>
              </a:rPr>
              <a:t>, налоговой и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ru-RU" dirty="0" smtClean="0">
                <a:latin typeface="Times New Roman"/>
                <a:cs typeface="Times New Roman"/>
              </a:rPr>
              <a:t>таможенно- тарифной </a:t>
            </a:r>
            <a:r>
              <a:rPr dirty="0" err="1" smtClean="0">
                <a:latin typeface="Times New Roman"/>
                <a:cs typeface="Times New Roman"/>
              </a:rPr>
              <a:t>политики</a:t>
            </a:r>
            <a:r>
              <a:rPr dirty="0" smtClean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Российской</a:t>
            </a:r>
            <a:r>
              <a:rPr spc="6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Федерации</a:t>
            </a:r>
            <a:r>
              <a:rPr spc="6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на</a:t>
            </a:r>
            <a:r>
              <a:rPr spc="6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очередной</a:t>
            </a:r>
            <a:r>
              <a:rPr spc="6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финансовый</a:t>
            </a:r>
            <a:r>
              <a:rPr spc="65" dirty="0">
                <a:latin typeface="Times New Roman"/>
                <a:cs typeface="Times New Roman"/>
              </a:rPr>
              <a:t> </a:t>
            </a:r>
            <a:r>
              <a:rPr dirty="0" err="1">
                <a:latin typeface="Times New Roman"/>
                <a:cs typeface="Times New Roman"/>
              </a:rPr>
              <a:t>год</a:t>
            </a:r>
            <a:r>
              <a:rPr spc="65" dirty="0">
                <a:latin typeface="Times New Roman"/>
                <a:cs typeface="Times New Roman"/>
              </a:rPr>
              <a:t> </a:t>
            </a:r>
            <a:r>
              <a:rPr dirty="0" smtClean="0">
                <a:latin typeface="Times New Roman"/>
                <a:cs typeface="Times New Roman"/>
              </a:rPr>
              <a:t>и</a:t>
            </a:r>
            <a:r>
              <a:rPr lang="ru-RU" dirty="0" smtClean="0">
                <a:latin typeface="Times New Roman"/>
                <a:cs typeface="Times New Roman"/>
              </a:rPr>
              <a:t> на</a:t>
            </a:r>
            <a:r>
              <a:rPr spc="65" dirty="0" smtClean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плановый период</a:t>
            </a:r>
          </a:p>
          <a:p>
            <a:pPr marL="12700" marR="19685" algn="just">
              <a:lnSpc>
                <a:spcPct val="100000"/>
              </a:lnSpc>
              <a:spcBef>
                <a:spcPts val="1590"/>
              </a:spcBef>
            </a:pPr>
            <a:r>
              <a:rPr dirty="0" err="1" smtClean="0">
                <a:latin typeface="Times New Roman"/>
                <a:cs typeface="Times New Roman"/>
              </a:rPr>
              <a:t>Сценарны</a:t>
            </a:r>
            <a:r>
              <a:rPr lang="ru-RU" dirty="0" smtClean="0">
                <a:latin typeface="Times New Roman"/>
                <a:cs typeface="Times New Roman"/>
              </a:rPr>
              <a:t>е</a:t>
            </a:r>
            <a:r>
              <a:rPr lang="ru-RU" spc="170" dirty="0" smtClean="0">
                <a:latin typeface="Times New Roman"/>
                <a:cs typeface="Times New Roman"/>
              </a:rPr>
              <a:t> </a:t>
            </a:r>
            <a:r>
              <a:rPr dirty="0" err="1" smtClean="0">
                <a:latin typeface="Times New Roman"/>
                <a:cs typeface="Times New Roman"/>
              </a:rPr>
              <a:t>услови</a:t>
            </a:r>
            <a:r>
              <a:rPr lang="ru-RU" dirty="0" smtClean="0">
                <a:latin typeface="Times New Roman"/>
                <a:cs typeface="Times New Roman"/>
              </a:rPr>
              <a:t>я</a:t>
            </a:r>
            <a:r>
              <a:rPr lang="en-US" spc="170" dirty="0" smtClean="0">
                <a:latin typeface="Times New Roman"/>
                <a:cs typeface="Times New Roman"/>
              </a:rPr>
              <a:t> </a:t>
            </a:r>
            <a:r>
              <a:rPr dirty="0" err="1" smtClean="0">
                <a:latin typeface="Times New Roman"/>
                <a:cs typeface="Times New Roman"/>
              </a:rPr>
              <a:t>формирования</a:t>
            </a:r>
            <a:r>
              <a:rPr lang="en-US" spc="170" dirty="0" smtClean="0">
                <a:latin typeface="Times New Roman"/>
                <a:cs typeface="Times New Roman"/>
              </a:rPr>
              <a:t> </a:t>
            </a:r>
            <a:r>
              <a:rPr dirty="0" err="1" smtClean="0">
                <a:latin typeface="Times New Roman"/>
                <a:cs typeface="Times New Roman"/>
              </a:rPr>
              <a:t>областного</a:t>
            </a:r>
            <a:r>
              <a:rPr spc="170" dirty="0" smtClean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бюджета на очередной финансовый год и </a:t>
            </a:r>
            <a:r>
              <a:rPr lang="ru-RU" dirty="0" smtClean="0">
                <a:latin typeface="Times New Roman"/>
                <a:cs typeface="Times New Roman"/>
              </a:rPr>
              <a:t>на </a:t>
            </a:r>
            <a:r>
              <a:rPr dirty="0" err="1" smtClean="0">
                <a:latin typeface="Times New Roman"/>
                <a:cs typeface="Times New Roman"/>
              </a:rPr>
              <a:t>плановый</a:t>
            </a:r>
            <a:r>
              <a:rPr dirty="0" smtClean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период</a:t>
            </a:r>
          </a:p>
          <a:p>
            <a:pPr algn="just">
              <a:lnSpc>
                <a:spcPct val="100000"/>
              </a:lnSpc>
            </a:pPr>
            <a:endParaRPr dirty="0">
              <a:latin typeface="Times New Roman"/>
              <a:cs typeface="Times New Roman"/>
            </a:endParaRPr>
          </a:p>
          <a:p>
            <a:pPr marL="71755" marR="46990" algn="just">
              <a:lnSpc>
                <a:spcPct val="100000"/>
              </a:lnSpc>
              <a:spcBef>
                <a:spcPts val="1130"/>
              </a:spcBef>
            </a:pPr>
            <a:r>
              <a:rPr dirty="0" err="1" smtClean="0">
                <a:latin typeface="Times New Roman"/>
                <a:cs typeface="Times New Roman"/>
              </a:rPr>
              <a:t>Основны</a:t>
            </a:r>
            <a:r>
              <a:rPr lang="ru-RU" dirty="0" smtClean="0">
                <a:latin typeface="Times New Roman"/>
                <a:cs typeface="Times New Roman"/>
              </a:rPr>
              <a:t>е</a:t>
            </a:r>
            <a:r>
              <a:rPr dirty="0" smtClean="0">
                <a:latin typeface="Times New Roman"/>
                <a:cs typeface="Times New Roman"/>
              </a:rPr>
              <a:t> </a:t>
            </a:r>
            <a:r>
              <a:rPr dirty="0" err="1" smtClean="0">
                <a:latin typeface="Times New Roman"/>
                <a:cs typeface="Times New Roman"/>
              </a:rPr>
              <a:t>направлени</a:t>
            </a:r>
            <a:r>
              <a:rPr lang="ru-RU" dirty="0" smtClean="0">
                <a:latin typeface="Times New Roman"/>
                <a:cs typeface="Times New Roman"/>
              </a:rPr>
              <a:t>я</a:t>
            </a:r>
            <a:r>
              <a:rPr dirty="0" smtClean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бюджетной и налоговой политики Калужской области на очередной финансовый год и </a:t>
            </a:r>
            <a:r>
              <a:rPr lang="ru-RU" dirty="0" smtClean="0">
                <a:latin typeface="Times New Roman"/>
                <a:cs typeface="Times New Roman"/>
              </a:rPr>
              <a:t>на </a:t>
            </a:r>
            <a:r>
              <a:rPr dirty="0" err="1" smtClean="0">
                <a:latin typeface="Times New Roman"/>
                <a:cs typeface="Times New Roman"/>
              </a:rPr>
              <a:t>плановый</a:t>
            </a:r>
            <a:r>
              <a:rPr dirty="0" smtClean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период</a:t>
            </a:r>
          </a:p>
          <a:p>
            <a:pPr algn="just">
              <a:lnSpc>
                <a:spcPct val="100000"/>
              </a:lnSpc>
              <a:spcBef>
                <a:spcPts val="8"/>
              </a:spcBef>
            </a:pPr>
            <a:endParaRPr dirty="0">
              <a:latin typeface="Times New Roman"/>
              <a:cs typeface="Times New Roman"/>
            </a:endParaRPr>
          </a:p>
          <a:p>
            <a:pPr marL="88265" algn="just">
              <a:lnSpc>
                <a:spcPct val="100000"/>
              </a:lnSpc>
            </a:pPr>
            <a:r>
              <a:rPr dirty="0" err="1" smtClean="0">
                <a:latin typeface="Times New Roman"/>
                <a:cs typeface="Times New Roman"/>
              </a:rPr>
              <a:t>Прогноз</a:t>
            </a:r>
            <a:r>
              <a:rPr lang="ru-RU" dirty="0" smtClean="0">
                <a:latin typeface="Times New Roman"/>
                <a:cs typeface="Times New Roman"/>
              </a:rPr>
              <a:t> </a:t>
            </a:r>
            <a:r>
              <a:rPr dirty="0" err="1" smtClean="0">
                <a:latin typeface="Times New Roman"/>
                <a:cs typeface="Times New Roman"/>
              </a:rPr>
              <a:t>социально-экономического</a:t>
            </a:r>
            <a:r>
              <a:rPr dirty="0" smtClean="0">
                <a:latin typeface="Times New Roman"/>
                <a:cs typeface="Times New Roman"/>
              </a:rPr>
              <a:t> </a:t>
            </a:r>
            <a:r>
              <a:rPr dirty="0" err="1">
                <a:latin typeface="Times New Roman"/>
                <a:cs typeface="Times New Roman"/>
              </a:rPr>
              <a:t>развития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dirty="0" err="1" smtClean="0">
                <a:latin typeface="Times New Roman"/>
                <a:cs typeface="Times New Roman"/>
              </a:rPr>
              <a:t>Калужской</a:t>
            </a:r>
            <a:r>
              <a:rPr lang="ru-RU" dirty="0" smtClean="0">
                <a:latin typeface="Times New Roman"/>
                <a:cs typeface="Times New Roman"/>
              </a:rPr>
              <a:t> </a:t>
            </a:r>
            <a:r>
              <a:rPr dirty="0" err="1" smtClean="0">
                <a:latin typeface="Times New Roman"/>
                <a:cs typeface="Times New Roman"/>
              </a:rPr>
              <a:t>области</a:t>
            </a:r>
            <a:r>
              <a:rPr dirty="0" smtClean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на очередной финансовый год и </a:t>
            </a:r>
            <a:r>
              <a:rPr lang="ru-RU" dirty="0" smtClean="0">
                <a:latin typeface="Times New Roman"/>
                <a:cs typeface="Times New Roman"/>
              </a:rPr>
              <a:t>на </a:t>
            </a:r>
            <a:r>
              <a:rPr dirty="0" err="1" smtClean="0">
                <a:latin typeface="Times New Roman"/>
                <a:cs typeface="Times New Roman"/>
              </a:rPr>
              <a:t>плановый</a:t>
            </a:r>
            <a:r>
              <a:rPr dirty="0" smtClean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период</a:t>
            </a:r>
          </a:p>
          <a:p>
            <a:pPr marL="82550" algn="just">
              <a:lnSpc>
                <a:spcPct val="100000"/>
              </a:lnSpc>
              <a:spcBef>
                <a:spcPts val="1720"/>
              </a:spcBef>
            </a:pPr>
            <a:r>
              <a:rPr dirty="0" err="1" smtClean="0">
                <a:latin typeface="Times New Roman"/>
                <a:cs typeface="Times New Roman"/>
              </a:rPr>
              <a:t>Государственны</a:t>
            </a:r>
            <a:r>
              <a:rPr lang="ru-RU" dirty="0" smtClean="0">
                <a:latin typeface="Times New Roman"/>
                <a:cs typeface="Times New Roman"/>
              </a:rPr>
              <a:t>е</a:t>
            </a:r>
            <a:r>
              <a:rPr dirty="0" smtClean="0">
                <a:latin typeface="Times New Roman"/>
                <a:cs typeface="Times New Roman"/>
              </a:rPr>
              <a:t> </a:t>
            </a:r>
            <a:r>
              <a:rPr dirty="0" err="1" smtClean="0">
                <a:latin typeface="Times New Roman"/>
                <a:cs typeface="Times New Roman"/>
              </a:rPr>
              <a:t>программ</a:t>
            </a:r>
            <a:r>
              <a:rPr lang="ru-RU" dirty="0" smtClean="0">
                <a:latin typeface="Times New Roman"/>
                <a:cs typeface="Times New Roman"/>
              </a:rPr>
              <a:t>ы</a:t>
            </a:r>
            <a:r>
              <a:rPr dirty="0" smtClean="0">
                <a:latin typeface="Times New Roman"/>
                <a:cs typeface="Times New Roman"/>
              </a:rPr>
              <a:t> </a:t>
            </a:r>
            <a:r>
              <a:rPr spc="-5" dirty="0" err="1">
                <a:latin typeface="Times New Roman"/>
                <a:cs typeface="Times New Roman"/>
              </a:rPr>
              <a:t>К</a:t>
            </a:r>
            <a:r>
              <a:rPr dirty="0" err="1">
                <a:latin typeface="Times New Roman"/>
                <a:cs typeface="Times New Roman"/>
              </a:rPr>
              <a:t>алужской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dirty="0" err="1" smtClean="0">
                <a:latin typeface="Times New Roman"/>
                <a:cs typeface="Times New Roman"/>
              </a:rPr>
              <a:t>области</a:t>
            </a:r>
            <a:endParaRPr lang="ru-RU" dirty="0" smtClean="0">
              <a:latin typeface="Times New Roman"/>
              <a:cs typeface="Times New Roman"/>
            </a:endParaRPr>
          </a:p>
          <a:p>
            <a:pPr marL="82550" algn="just">
              <a:lnSpc>
                <a:spcPct val="100000"/>
              </a:lnSpc>
              <a:spcBef>
                <a:spcPts val="1720"/>
              </a:spcBef>
            </a:pPr>
            <a:r>
              <a:rPr lang="ru-RU" dirty="0" smtClean="0">
                <a:latin typeface="Times New Roman"/>
                <a:cs typeface="Times New Roman"/>
              </a:rPr>
              <a:t>Региональные проекты, входящие в состав национальных проектов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34863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ИЗ ЧЕГО ФОРМИРУЕТСЯ ОБЛАСТНОЙ БЮДЖЕТ?</a:t>
            </a:r>
            <a:endParaRPr lang="ru-RU" b="1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17240" y="1381556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smtClean="0">
                <a:ln/>
                <a:solidFill>
                  <a:srgbClr val="365E68"/>
                </a:solidFill>
                <a:effectLst/>
              </a:rPr>
              <a:t>1</a:t>
            </a:r>
            <a:endParaRPr lang="ru-RU" sz="3200" b="1" cap="none" spc="0" dirty="0">
              <a:ln/>
              <a:solidFill>
                <a:srgbClr val="365E68"/>
              </a:solidFill>
              <a:effectLst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7240" y="2328713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smtClean="0">
                <a:ln/>
                <a:solidFill>
                  <a:srgbClr val="365E68"/>
                </a:solidFill>
                <a:effectLst/>
              </a:rPr>
              <a:t>2</a:t>
            </a:r>
            <a:endParaRPr lang="ru-RU" sz="3200" b="1" cap="none" spc="0" dirty="0">
              <a:ln/>
              <a:solidFill>
                <a:srgbClr val="365E68"/>
              </a:solidFill>
              <a:effectLst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17240" y="3337366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smtClean="0">
                <a:ln/>
                <a:solidFill>
                  <a:srgbClr val="365E68"/>
                </a:solidFill>
                <a:effectLst/>
              </a:rPr>
              <a:t>3</a:t>
            </a:r>
            <a:endParaRPr lang="ru-RU" sz="3200" b="1" cap="none" spc="0" dirty="0">
              <a:ln/>
              <a:solidFill>
                <a:srgbClr val="365E68"/>
              </a:solidFill>
              <a:effectLst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17240" y="4237612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smtClean="0">
                <a:ln/>
                <a:solidFill>
                  <a:srgbClr val="365E68"/>
                </a:solidFill>
                <a:effectLst/>
              </a:rPr>
              <a:t>4</a:t>
            </a:r>
            <a:endParaRPr lang="ru-RU" sz="3200" b="1" cap="none" spc="0" dirty="0">
              <a:ln/>
              <a:solidFill>
                <a:srgbClr val="365E68"/>
              </a:solidFill>
              <a:effectLst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17240" y="4921948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smtClean="0">
                <a:ln/>
                <a:solidFill>
                  <a:srgbClr val="365E68"/>
                </a:solidFill>
                <a:effectLst/>
              </a:rPr>
              <a:t>5</a:t>
            </a:r>
            <a:endParaRPr lang="ru-RU" sz="3200" b="1" cap="none" spc="0" dirty="0">
              <a:ln/>
              <a:solidFill>
                <a:srgbClr val="365E68"/>
              </a:solidFill>
              <a:effectLst/>
            </a:endParaRPr>
          </a:p>
        </p:txBody>
      </p:sp>
      <p:sp>
        <p:nvSpPr>
          <p:cNvPr id="15" name="5-конечная звезда 14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17240" y="5607219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/>
                <a:solidFill>
                  <a:srgbClr val="365E68"/>
                </a:solidFill>
              </a:rPr>
              <a:t>6</a:t>
            </a:r>
            <a:endParaRPr lang="ru-RU" sz="3200" b="1" cap="none" spc="0" dirty="0">
              <a:ln/>
              <a:solidFill>
                <a:srgbClr val="365E68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970" y="2328713"/>
            <a:ext cx="1385889" cy="18799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970" y="455451"/>
            <a:ext cx="1367188" cy="1821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" y="119004"/>
            <a:ext cx="7010399" cy="566796"/>
          </a:xfrm>
          <a:prstGeom prst="rect">
            <a:avLst/>
          </a:prstGeom>
        </p:spPr>
        <p:txBody>
          <a:bodyPr vert="horz" wrap="square" lIns="0" tIns="286994" rIns="0" bIns="0" rtlCol="0">
            <a:spAutoFit/>
          </a:bodyPr>
          <a:lstStyle/>
          <a:p>
            <a:pPr marL="1544955">
              <a:lnSpc>
                <a:spcPct val="100000"/>
              </a:lnSpc>
            </a:pPr>
            <a:r>
              <a:rPr lang="ru-RU" sz="1800" b="1" dirty="0" smtClean="0">
                <a:solidFill>
                  <a:srgbClr val="365E68"/>
                </a:solidFill>
                <a:latin typeface="Arial"/>
                <a:cs typeface="Arial"/>
              </a:rPr>
              <a:t>ОСНОВНЫЕ ЭТАПЫ РАБОТЫ С БЮДЖЕТОМ</a:t>
            </a:r>
            <a:endParaRPr lang="ru-RU" sz="1800" b="1" dirty="0">
              <a:solidFill>
                <a:srgbClr val="365E68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67789" y="1383329"/>
            <a:ext cx="7412990" cy="39138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just"/>
            <a:r>
              <a:rPr sz="20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Составление проекта </a:t>
            </a:r>
            <a:r>
              <a:rPr sz="2000" b="1" dirty="0" err="1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бюджета</a:t>
            </a:r>
            <a:r>
              <a:rPr sz="20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0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Составление проекта областного бюджета осуществляется согласно Закону Калужской области «О бюджетном процессе в Калужской области», в соответствии с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постановлением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Правительства Калужской области «О положении о порядке и сроках составления проекта областного бюджета на очередной финансовый год и плановый период» и Графиком подготовки материалов для формирования проекта областного бюджета на очередной финансовый год и плановый период. Непосредственное составление областного бюджета осуществляет министерство финансов Калужской области. Составленный проект областного бюджета представляется на рассмотрение в Правительство Калужской области.</a:t>
            </a:r>
          </a:p>
          <a:p>
            <a:pPr>
              <a:lnSpc>
                <a:spcPct val="100000"/>
              </a:lnSpc>
            </a:pPr>
            <a:endParaRPr sz="1400" dirty="0">
              <a:latin typeface="Times New Roman" pitchFamily="18" charset="0"/>
              <a:cs typeface="Times New Roman" pitchFamily="18" charset="0"/>
            </a:endParaRPr>
          </a:p>
          <a:p>
            <a:pPr marL="13970" marR="70485" algn="just">
              <a:lnSpc>
                <a:spcPct val="100099"/>
              </a:lnSpc>
              <a:spcBef>
                <a:spcPts val="1095"/>
              </a:spcBef>
            </a:pPr>
            <a:r>
              <a:rPr sz="20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Рассмотрение проекта бюджета:</a:t>
            </a:r>
            <a:r>
              <a:rPr sz="2000" b="1" spc="-50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Проект областного бюджета рассматривается на публичных общественных обсуждениях, на публичных слушаниях, на заседании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Правительства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Калужской области и не позднее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 ноября текущего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года вносится на рассмотрение в Законодательное Собрание Калужской области. Проект областного бюджета рассматривается депутатами в трех чтениях.</a:t>
            </a:r>
          </a:p>
          <a:p>
            <a:pPr marL="13970" marR="70485">
              <a:lnSpc>
                <a:spcPct val="100099"/>
              </a:lnSpc>
              <a:spcBef>
                <a:spcPts val="1095"/>
              </a:spcBef>
            </a:pPr>
            <a:r>
              <a:rPr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92351" y="5093418"/>
            <a:ext cx="7192009" cy="6869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35" marR="5080" indent="-1270" algn="just">
              <a:lnSpc>
                <a:spcPct val="92600"/>
              </a:lnSpc>
              <a:tabLst>
                <a:tab pos="2824480" algn="l"/>
              </a:tabLst>
            </a:pPr>
            <a:r>
              <a:rPr sz="20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Утверждение </a:t>
            </a:r>
            <a:r>
              <a:rPr sz="2000" b="1" dirty="0" err="1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бюджета</a:t>
            </a:r>
            <a:r>
              <a:rPr sz="20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0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dirty="0" err="1" smtClean="0">
                <a:latin typeface="Times New Roman" pitchFamily="18" charset="0"/>
                <a:cs typeface="Times New Roman" pitchFamily="18" charset="0"/>
              </a:rPr>
              <a:t>Закон</a:t>
            </a:r>
            <a:r>
              <a:rPr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dirty="0">
                <a:latin typeface="Times New Roman" pitchFamily="18" charset="0"/>
                <a:cs typeface="Times New Roman" pitchFamily="18" charset="0"/>
              </a:rPr>
              <a:t>об областном бюджете на очередной финансовый год и на плановый период</a:t>
            </a:r>
            <a:r>
              <a:rPr sz="14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dirty="0">
                <a:latin typeface="Times New Roman" pitchFamily="18" charset="0"/>
                <a:cs typeface="Times New Roman" pitchFamily="18" charset="0"/>
              </a:rPr>
              <a:t>принимается на сессии</a:t>
            </a:r>
            <a:r>
              <a:rPr sz="14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dirty="0">
                <a:latin typeface="Times New Roman" pitchFamily="18" charset="0"/>
                <a:cs typeface="Times New Roman" pitchFamily="18" charset="0"/>
              </a:rPr>
              <a:t>Законодательного Собрания Калужской области и направляется на подпись Губернатору Калужской област</a:t>
            </a:r>
            <a:r>
              <a:rPr sz="1400" spc="-5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object 7"/>
          <p:cNvSpPr/>
          <p:nvPr/>
        </p:nvSpPr>
        <p:spPr>
          <a:xfrm>
            <a:off x="535750" y="347021"/>
            <a:ext cx="683450" cy="5822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287691" y="1393524"/>
            <a:ext cx="1198878" cy="11361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232745" y="3330398"/>
            <a:ext cx="1199309" cy="11444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210270" y="4877349"/>
            <a:ext cx="1286011" cy="12186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5-конечная звезда 10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Users\ermolenko\Desktop\бюджет_страницы-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489" y="1143000"/>
            <a:ext cx="4777669" cy="172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ject 4"/>
          <p:cNvSpPr txBox="1">
            <a:spLocks/>
          </p:cNvSpPr>
          <p:nvPr/>
        </p:nvSpPr>
        <p:spPr>
          <a:xfrm>
            <a:off x="1" y="88265"/>
            <a:ext cx="9144000" cy="521335"/>
          </a:xfrm>
          <a:prstGeom prst="rect">
            <a:avLst/>
          </a:prstGeom>
        </p:spPr>
        <p:txBody>
          <a:bodyPr vert="horz" wrap="square" lIns="0" tIns="241973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951355"/>
            <a:r>
              <a:rPr lang="en-US" b="1" dirty="0" smtClean="0">
                <a:solidFill>
                  <a:srgbClr val="365E68"/>
                </a:solidFill>
                <a:latin typeface="Arial"/>
                <a:cs typeface="Arial"/>
              </a:rPr>
              <a:t>        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ЭТАПЫ БЮДЖЕТНОГО ПРОЦЕССА</a:t>
            </a:r>
            <a:endParaRPr lang="ru-RU" b="1" dirty="0">
              <a:solidFill>
                <a:srgbClr val="365E68"/>
              </a:solidFill>
              <a:latin typeface="Arial"/>
              <a:cs typeface="Arial"/>
            </a:endParaRPr>
          </a:p>
        </p:txBody>
      </p:sp>
      <p:sp>
        <p:nvSpPr>
          <p:cNvPr id="13" name="object 6"/>
          <p:cNvSpPr/>
          <p:nvPr/>
        </p:nvSpPr>
        <p:spPr>
          <a:xfrm>
            <a:off x="397961" y="152400"/>
            <a:ext cx="590170" cy="608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842063" y="762000"/>
            <a:ext cx="34598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Бюджетный</a:t>
            </a:r>
            <a:r>
              <a:rPr lang="en-US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процесс</a:t>
            </a:r>
            <a:endParaRPr lang="ru-RU" b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2133600" y="1326509"/>
            <a:ext cx="4685196" cy="1828800"/>
            <a:chOff x="1430131" y="1778862"/>
            <a:chExt cx="5771482" cy="2252815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1430131" y="3576714"/>
              <a:ext cx="2066722" cy="4549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dirty="0">
                  <a:solidFill>
                    <a:srgbClr val="365E68"/>
                  </a:solidFill>
                  <a:latin typeface="Times New Roman" pitchFamily="18" charset="0"/>
                  <a:cs typeface="Times New Roman" pitchFamily="18" charset="0"/>
                </a:rPr>
                <a:t>планирование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3555387" y="3562341"/>
              <a:ext cx="1723305" cy="4549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rgbClr val="365E68"/>
                  </a:solidFill>
                  <a:latin typeface="Times New Roman" pitchFamily="18" charset="0"/>
                  <a:cs typeface="Times New Roman" pitchFamily="18" charset="0"/>
                </a:rPr>
                <a:t>исполнение</a:t>
              </a:r>
              <a:endParaRPr lang="ru-RU" dirty="0">
                <a:solidFill>
                  <a:srgbClr val="365E68"/>
                </a:solidFill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5562600" y="3562341"/>
              <a:ext cx="163901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dirty="0">
                  <a:solidFill>
                    <a:srgbClr val="365E68"/>
                  </a:solidFill>
                  <a:latin typeface="Times New Roman" pitchFamily="18" charset="0"/>
                  <a:cs typeface="Times New Roman" pitchFamily="18" charset="0"/>
                </a:rPr>
                <a:t>отчетность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1993335" y="1778862"/>
              <a:ext cx="909766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400" b="1" dirty="0" smtClean="0">
                  <a:solidFill>
                    <a:srgbClr val="365E68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44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3964549" y="1778862"/>
              <a:ext cx="909766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400" b="1" dirty="0" smtClean="0">
                  <a:solidFill>
                    <a:srgbClr val="365E68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ru-RU" sz="44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5928340" y="1778862"/>
              <a:ext cx="909766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400" b="1" dirty="0" smtClean="0">
                  <a:solidFill>
                    <a:srgbClr val="365E68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ru-RU" sz="44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8" name="Пятиугольник 37"/>
          <p:cNvSpPr/>
          <p:nvPr/>
        </p:nvSpPr>
        <p:spPr>
          <a:xfrm flipH="1">
            <a:off x="7047384" y="2514600"/>
            <a:ext cx="1944216" cy="504056"/>
          </a:xfrm>
          <a:prstGeom prst="homePlate">
            <a:avLst/>
          </a:prstGeom>
          <a:solidFill>
            <a:srgbClr val="D1E3E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Составление отчетности</a:t>
            </a:r>
          </a:p>
        </p:txBody>
      </p:sp>
      <p:sp>
        <p:nvSpPr>
          <p:cNvPr id="39" name="Пятиугольник 38"/>
          <p:cNvSpPr/>
          <p:nvPr/>
        </p:nvSpPr>
        <p:spPr>
          <a:xfrm flipH="1">
            <a:off x="7047384" y="3166864"/>
            <a:ext cx="1944216" cy="504056"/>
          </a:xfrm>
          <a:prstGeom prst="homePlate">
            <a:avLst/>
          </a:prstGeom>
          <a:solidFill>
            <a:srgbClr val="D1E3E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Формирование проекта закона об исполнении бюджета</a:t>
            </a:r>
          </a:p>
        </p:txBody>
      </p:sp>
      <p:sp>
        <p:nvSpPr>
          <p:cNvPr id="40" name="Пятиугольник 39"/>
          <p:cNvSpPr/>
          <p:nvPr/>
        </p:nvSpPr>
        <p:spPr>
          <a:xfrm flipH="1">
            <a:off x="6934200" y="3810000"/>
            <a:ext cx="2057400" cy="504056"/>
          </a:xfrm>
          <a:prstGeom prst="homePlate">
            <a:avLst/>
          </a:prstGeom>
          <a:solidFill>
            <a:srgbClr val="D1E3E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Одобрение </a:t>
            </a:r>
            <a:r>
              <a:rPr lang="ru-RU" sz="12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проекта закона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об исполнении бюджета</a:t>
            </a:r>
          </a:p>
        </p:txBody>
      </p:sp>
      <p:sp>
        <p:nvSpPr>
          <p:cNvPr id="41" name="Пятиугольник 40"/>
          <p:cNvSpPr/>
          <p:nvPr/>
        </p:nvSpPr>
        <p:spPr>
          <a:xfrm flipH="1">
            <a:off x="6476999" y="4419600"/>
            <a:ext cx="2474169" cy="609600"/>
          </a:xfrm>
          <a:prstGeom prst="homePlate">
            <a:avLst/>
          </a:prstGeom>
          <a:solidFill>
            <a:srgbClr val="D1E3E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Внесение Губернатором </a:t>
            </a:r>
            <a:r>
              <a:rPr lang="ru-RU" sz="12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проекта закона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об исполнении бюджета</a:t>
            </a:r>
            <a:r>
              <a:rPr kumimoji="0" lang="ru-RU" sz="1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в Законодательное Собрание</a:t>
            </a: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Пятиугольник 41"/>
          <p:cNvSpPr/>
          <p:nvPr/>
        </p:nvSpPr>
        <p:spPr>
          <a:xfrm flipH="1">
            <a:off x="6248400" y="5181600"/>
            <a:ext cx="2397969" cy="609600"/>
          </a:xfrm>
          <a:prstGeom prst="homePlate">
            <a:avLst/>
          </a:prstGeom>
          <a:solidFill>
            <a:srgbClr val="D1E3E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Рассмотрение и принятие закона об исполнении бюджета</a:t>
            </a:r>
          </a:p>
        </p:txBody>
      </p:sp>
      <p:sp>
        <p:nvSpPr>
          <p:cNvPr id="43" name="Пятиугольник 42"/>
          <p:cNvSpPr/>
          <p:nvPr/>
        </p:nvSpPr>
        <p:spPr>
          <a:xfrm flipH="1">
            <a:off x="5890818" y="5943600"/>
            <a:ext cx="2397969" cy="609600"/>
          </a:xfrm>
          <a:prstGeom prst="homePlate">
            <a:avLst/>
          </a:prstGeom>
          <a:solidFill>
            <a:srgbClr val="D1E3E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Утверждение Губернатором закона об исполнении бюджета</a:t>
            </a:r>
          </a:p>
        </p:txBody>
      </p:sp>
      <p:sp>
        <p:nvSpPr>
          <p:cNvPr id="44" name="Пятиугольник 43"/>
          <p:cNvSpPr/>
          <p:nvPr/>
        </p:nvSpPr>
        <p:spPr>
          <a:xfrm>
            <a:off x="1226399" y="5896744"/>
            <a:ext cx="1944216" cy="504056"/>
          </a:xfrm>
          <a:prstGeom prst="homePlate">
            <a:avLst/>
          </a:prstGeom>
          <a:solidFill>
            <a:srgbClr val="365E6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Формирование проекта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бюджета</a:t>
            </a:r>
          </a:p>
        </p:txBody>
      </p:sp>
      <p:sp>
        <p:nvSpPr>
          <p:cNvPr id="45" name="Пятиугольник 44"/>
          <p:cNvSpPr/>
          <p:nvPr/>
        </p:nvSpPr>
        <p:spPr>
          <a:xfrm>
            <a:off x="533400" y="4576936"/>
            <a:ext cx="2245599" cy="504056"/>
          </a:xfrm>
          <a:prstGeom prst="homePlate">
            <a:avLst/>
          </a:prstGeom>
          <a:solidFill>
            <a:srgbClr val="365E6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Внесение </a:t>
            </a:r>
            <a:r>
              <a:rPr lang="ru-RU" sz="1200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проекта </a:t>
            </a:r>
            <a:r>
              <a:rPr lang="ru-RU" sz="1200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бюджета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 Законодательное</a:t>
            </a:r>
            <a:r>
              <a:rPr kumimoji="0" lang="ru-RU" sz="12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Собрание</a:t>
            </a: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Пятиугольник 45"/>
          <p:cNvSpPr/>
          <p:nvPr/>
        </p:nvSpPr>
        <p:spPr>
          <a:xfrm>
            <a:off x="474743" y="3924672"/>
            <a:ext cx="1944216" cy="504056"/>
          </a:xfrm>
          <a:prstGeom prst="homePlate">
            <a:avLst/>
          </a:prstGeom>
          <a:solidFill>
            <a:srgbClr val="365E6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Рассмотрение  Законодательным </a:t>
            </a:r>
            <a:r>
              <a:rPr lang="ru-RU" sz="1200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Собранием</a:t>
            </a:r>
            <a:endParaRPr lang="ru-RU" sz="1200" kern="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Пятиугольник 46"/>
          <p:cNvSpPr/>
          <p:nvPr/>
        </p:nvSpPr>
        <p:spPr>
          <a:xfrm>
            <a:off x="265584" y="3272408"/>
            <a:ext cx="1944216" cy="504056"/>
          </a:xfrm>
          <a:prstGeom prst="homePlate">
            <a:avLst/>
          </a:prstGeom>
          <a:solidFill>
            <a:srgbClr val="365E6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Принятие  Законодательным Собранием</a:t>
            </a:r>
          </a:p>
        </p:txBody>
      </p:sp>
      <p:sp>
        <p:nvSpPr>
          <p:cNvPr id="48" name="Пятиугольник 47"/>
          <p:cNvSpPr/>
          <p:nvPr/>
        </p:nvSpPr>
        <p:spPr>
          <a:xfrm>
            <a:off x="186711" y="2613153"/>
            <a:ext cx="1944216" cy="504056"/>
          </a:xfrm>
          <a:prstGeom prst="homePlate">
            <a:avLst/>
          </a:prstGeom>
          <a:solidFill>
            <a:srgbClr val="365E6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Подписание Губернатором</a:t>
            </a:r>
          </a:p>
        </p:txBody>
      </p:sp>
      <p:sp>
        <p:nvSpPr>
          <p:cNvPr id="49" name="Пятиугольник 48"/>
          <p:cNvSpPr/>
          <p:nvPr/>
        </p:nvSpPr>
        <p:spPr>
          <a:xfrm>
            <a:off x="609600" y="5240288"/>
            <a:ext cx="2408615" cy="504056"/>
          </a:xfrm>
          <a:prstGeom prst="homePlate">
            <a:avLst/>
          </a:prstGeom>
          <a:solidFill>
            <a:srgbClr val="365E6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Одобрение </a:t>
            </a:r>
            <a:r>
              <a:rPr lang="ru-RU" sz="1400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проекта бюджета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Правительством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567724" y="4438278"/>
            <a:ext cx="1981200" cy="523220"/>
          </a:xfrm>
          <a:prstGeom prst="rect">
            <a:avLst/>
          </a:prstGeom>
          <a:solidFill>
            <a:srgbClr val="457C7F"/>
          </a:solidFill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Заключение контрактов, договоров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595493" y="3505200"/>
            <a:ext cx="1963138" cy="738664"/>
          </a:xfrm>
          <a:prstGeom prst="rect">
            <a:avLst/>
          </a:prstGeom>
          <a:solidFill>
            <a:srgbClr val="457C7F"/>
          </a:solidFill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Финансирование расходных обязательств</a:t>
            </a:r>
          </a:p>
        </p:txBody>
      </p:sp>
      <p:sp>
        <p:nvSpPr>
          <p:cNvPr id="27" name="5-конечная звезда 2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99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90600" y="14466"/>
            <a:ext cx="74676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lang="ru-RU" sz="1600" b="1" dirty="0">
                <a:solidFill>
                  <a:srgbClr val="365E68"/>
                </a:solidFill>
                <a:latin typeface="Arial"/>
                <a:cs typeface="Arial"/>
              </a:rPr>
              <a:t>ОСНОВНЫЕ  ПОКАЗАТЕЛИ СОЦИАЛЬНО-ЭКОНОМИЧЕСКОГО РАЗВИТИЯ КАЛУЖСКОЙ ОБЛАСТИ В </a:t>
            </a:r>
            <a:r>
              <a:rPr lang="ru-RU" sz="1600" b="1" dirty="0" smtClean="0">
                <a:solidFill>
                  <a:srgbClr val="365E68"/>
                </a:solidFill>
                <a:latin typeface="Arial"/>
                <a:cs typeface="Arial"/>
              </a:rPr>
              <a:t>2018-2022 гг.</a:t>
            </a:r>
            <a:endParaRPr lang="ru-RU" sz="1600" dirty="0">
              <a:solidFill>
                <a:srgbClr val="365E68"/>
              </a:solidFill>
              <a:latin typeface="Arial"/>
              <a:cs typeface="Arial"/>
            </a:endParaRPr>
          </a:p>
        </p:txBody>
      </p:sp>
      <p:sp>
        <p:nvSpPr>
          <p:cNvPr id="7" name="object 6"/>
          <p:cNvSpPr/>
          <p:nvPr/>
        </p:nvSpPr>
        <p:spPr>
          <a:xfrm>
            <a:off x="76200" y="51281"/>
            <a:ext cx="492104" cy="4188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6871934"/>
              </p:ext>
            </p:extLst>
          </p:nvPr>
        </p:nvGraphicFramePr>
        <p:xfrm>
          <a:off x="304801" y="506907"/>
          <a:ext cx="8610599" cy="58176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61322"/>
                <a:gridCol w="725080"/>
                <a:gridCol w="727116"/>
                <a:gridCol w="604911"/>
                <a:gridCol w="586581"/>
                <a:gridCol w="586581"/>
                <a:gridCol w="578434"/>
                <a:gridCol w="578434"/>
                <a:gridCol w="562140"/>
              </a:tblGrid>
              <a:tr h="239511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  <a:endParaRPr lang="ru-RU" sz="900" b="1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прогноз**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95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95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базовый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целевой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базовый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целевой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базовый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целевой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2395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2018год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вариант</a:t>
                      </a:r>
                      <a:endParaRPr lang="ru-RU" sz="900" b="1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вариант</a:t>
                      </a:r>
                      <a:endParaRPr lang="ru-RU" sz="900" b="1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вариант</a:t>
                      </a:r>
                      <a:endParaRPr lang="ru-RU" sz="900" b="1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вариант</a:t>
                      </a:r>
                      <a:endParaRPr lang="ru-RU" sz="900" b="1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вариант</a:t>
                      </a:r>
                      <a:endParaRPr lang="ru-RU" sz="900" b="1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вариант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3170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Валовый региональный продукт, млн. рублей</a:t>
                      </a:r>
                      <a:endParaRPr lang="ru-RU" sz="900" b="1" i="0" u="none" strike="noStrike" dirty="0">
                        <a:solidFill>
                          <a:srgbClr val="9999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465 987,5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468921*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490 728,0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492 179,0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520 595,2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523 674,0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554 973,0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558 265,7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</a:tr>
              <a:tr h="3579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(среднегодовая), тыс. человек</a:t>
                      </a:r>
                      <a:endParaRPr lang="ru-RU" sz="900" b="1" i="0" u="none" strike="noStrike" dirty="0">
                        <a:solidFill>
                          <a:srgbClr val="9999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010,8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006,0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008,0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009,9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007,9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013,6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008,3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017,4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272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экономически активного населения, тыс. человек</a:t>
                      </a:r>
                      <a:endParaRPr lang="ru-RU" sz="900" b="0" i="0" u="none" strike="noStrike" dirty="0">
                        <a:solidFill>
                          <a:srgbClr val="9999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547,5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540,3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542,3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540,3</a:t>
                      </a: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542,3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540,3</a:t>
                      </a: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542,3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</a:tr>
              <a:tr h="4390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регистрируемой безработицы (на конец года), %</a:t>
                      </a:r>
                      <a:endParaRPr lang="ru-RU" sz="900" b="0" i="0" u="none" strike="noStrike" dirty="0">
                        <a:solidFill>
                          <a:srgbClr val="9999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0,4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82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Денежные доходы в расчете на душу населения в месяц, рублей</a:t>
                      </a:r>
                      <a:endParaRPr lang="ru-RU" sz="900" b="0" i="0" u="none" strike="noStrike" dirty="0">
                        <a:solidFill>
                          <a:srgbClr val="9999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29 129,0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31 340,0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31 796,0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31 912,7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33 837,6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34 118,1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36 037,1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36 405,4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</a:tr>
              <a:tr h="5114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номинальная начисленная заработная плата на 1 работника, рублей</a:t>
                      </a:r>
                      <a:endParaRPr lang="ru-RU" sz="900" b="0" i="0" u="none" strike="noStrike" dirty="0">
                        <a:solidFill>
                          <a:srgbClr val="9999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38 197,4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41 195,3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43 011,1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43 233,4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45 951,6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401,2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49 224,6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50 002,0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114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Инвестиции в основной капитал за счет всех источников финансирования, млн. рублей </a:t>
                      </a:r>
                      <a:endParaRPr lang="ru-RU" sz="900" b="0" i="0" u="none" strike="noStrike" dirty="0">
                        <a:solidFill>
                          <a:srgbClr val="9999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914 138,0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108 251,0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94 006,3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95 019,1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98 188,0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100 020,9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102 655,5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105 490,1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</a:tr>
              <a:tr h="7014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работ, выполненных по виду экономической деятельности "Строительство", млн. рублей</a:t>
                      </a:r>
                      <a:endParaRPr lang="ru-RU" sz="900" b="0" i="0" u="none" strike="noStrike" dirty="0">
                        <a:solidFill>
                          <a:srgbClr val="9999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67 997,4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706,0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68 849,7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70 114,9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73 625,0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76 486,3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76 722,4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83 028,0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779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Прибыль прибыльных организаций, млн. рублей</a:t>
                      </a:r>
                      <a:endParaRPr lang="ru-RU" sz="900" b="0" i="0" u="none" strike="noStrike" dirty="0">
                        <a:solidFill>
                          <a:srgbClr val="9999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93 581,6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97792,8*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87 729,5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93 418,8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89 922,8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100 282,1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92 069,2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102 853,8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3375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Индекс потребительских цен,  % к декабрю предыдущего года</a:t>
                      </a:r>
                      <a:endParaRPr lang="ru-RU" sz="900" b="1" i="0" u="none" strike="noStrike" dirty="0">
                        <a:solidFill>
                          <a:srgbClr val="9999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104,6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102,7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104,2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104,1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104,0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104,0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104,0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104,0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710314">
                <a:tc gridSpan="9">
                  <a:txBody>
                    <a:bodyPr/>
                    <a:lstStyle/>
                    <a:p>
                      <a:pPr algn="l" fontAlgn="b"/>
                      <a:r>
                        <a:rPr lang="ru-RU" sz="9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 Оценка (официальные</a:t>
                      </a:r>
                      <a:r>
                        <a:rPr lang="ru-RU" sz="900" b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данные по ВРП за 2019 год – </a:t>
                      </a:r>
                      <a:r>
                        <a:rPr lang="en-US" sz="900" b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sz="900" b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квартал 2021 года, «Прибыли прибыльных организаций» - сентябрь 2020 года)</a:t>
                      </a:r>
                      <a:endParaRPr lang="ru-RU" sz="900" b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fontAlgn="b"/>
                      <a:r>
                        <a:rPr lang="ru-RU" sz="9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**постановление Правительства Калужской области от  27.08.2019 № 535 "О прогнозе социально-экономического развития Калужской области на 2020 год и на плановый период 2021 и 2022 годов".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b"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5-конечная звезда 7"/>
          <p:cNvSpPr/>
          <p:nvPr/>
        </p:nvSpPr>
        <p:spPr>
          <a:xfrm>
            <a:off x="9334500" y="91037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business-club.org/uploads/images/00/39/55/2015/12/19/3cda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7158"/>
            <a:ext cx="1254514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495141644"/>
              </p:ext>
            </p:extLst>
          </p:nvPr>
        </p:nvGraphicFramePr>
        <p:xfrm>
          <a:off x="160867" y="914400"/>
          <a:ext cx="8881568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600200" y="152400"/>
            <a:ext cx="6824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ОСНОВНЫЕ ЗАДАЧИ И НАПРАВЛЕНИЯ БЮДЖЕТНОЙ И НАЛОГОВОЙ ПОЛИТИКИ КАЛУЖСКОЙ ОБЛАСТИ</a:t>
            </a:r>
            <a:endParaRPr lang="ru-RU" sz="1600" b="1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1295400"/>
            <a:ext cx="8686800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/>
              <a:t>– поступление налоговых и неналоговых доходов в областной бюджет в </a:t>
            </a:r>
            <a:r>
              <a:rPr lang="ru-RU" sz="1500" dirty="0" smtClean="0"/>
              <a:t>2019 </a:t>
            </a:r>
            <a:r>
              <a:rPr lang="ru-RU" sz="1500" dirty="0"/>
              <a:t>году увеличилось на </a:t>
            </a:r>
            <a:r>
              <a:rPr lang="ru-RU" sz="1500" dirty="0" smtClean="0"/>
              <a:t>5 094,1 млн</a:t>
            </a:r>
            <a:r>
              <a:rPr lang="ru-RU" sz="1500" dirty="0"/>
              <a:t>. рублей по сравнению с </a:t>
            </a:r>
            <a:r>
              <a:rPr lang="ru-RU" sz="1500" dirty="0" smtClean="0"/>
              <a:t>2018 </a:t>
            </a:r>
            <a:r>
              <a:rPr lang="ru-RU" sz="1500" dirty="0"/>
              <a:t>годом, темп роста составил </a:t>
            </a:r>
            <a:r>
              <a:rPr lang="ru-RU" sz="1500" dirty="0" smtClean="0"/>
              <a:t>110,4 </a:t>
            </a:r>
            <a:r>
              <a:rPr lang="ru-RU" sz="1500" dirty="0"/>
              <a:t>%;</a:t>
            </a:r>
          </a:p>
          <a:p>
            <a:r>
              <a:rPr lang="ru-RU" sz="1500" dirty="0"/>
              <a:t>– по итогам исполнения за </a:t>
            </a:r>
            <a:r>
              <a:rPr lang="ru-RU" sz="1500" dirty="0" smtClean="0"/>
              <a:t>2019 </a:t>
            </a:r>
            <a:r>
              <a:rPr lang="ru-RU" sz="1500" dirty="0"/>
              <a:t>год сложился профицит областного бюджета в сумме </a:t>
            </a:r>
            <a:r>
              <a:rPr lang="ru-RU" sz="1500" dirty="0" smtClean="0"/>
              <a:t>1 179,39 млн</a:t>
            </a:r>
            <a:r>
              <a:rPr lang="ru-RU" sz="1500" dirty="0"/>
              <a:t>. рублей;</a:t>
            </a:r>
          </a:p>
          <a:p>
            <a:r>
              <a:rPr lang="ru-RU" sz="1500" dirty="0"/>
              <a:t>– доля программных расходов областного бюджета в общем объеме расходов в </a:t>
            </a:r>
            <a:r>
              <a:rPr lang="ru-RU" sz="1500" dirty="0" smtClean="0"/>
              <a:t>2019 </a:t>
            </a:r>
            <a:r>
              <a:rPr lang="ru-RU" sz="1500" dirty="0"/>
              <a:t>году составила 97,8 %;</a:t>
            </a:r>
          </a:p>
          <a:p>
            <a:r>
              <a:rPr lang="ru-RU" sz="1500" dirty="0"/>
              <a:t>– экономия по результатам торгов на основании анализа информации о финансовых результатах проведения главными распорядителями средств областного бюджета размещения заказов на поставки товаров, выполнение работ, оказание услуг для государственных нужд в </a:t>
            </a:r>
            <a:r>
              <a:rPr lang="ru-RU" sz="1500" dirty="0" smtClean="0"/>
              <a:t>2019 </a:t>
            </a:r>
            <a:r>
              <a:rPr lang="ru-RU" sz="1500" dirty="0"/>
              <a:t>году сложилась в сумме </a:t>
            </a:r>
            <a:r>
              <a:rPr lang="ru-RU" sz="1500" dirty="0" smtClean="0"/>
              <a:t>  1 832,3 </a:t>
            </a:r>
            <a:r>
              <a:rPr lang="ru-RU" sz="1500" dirty="0"/>
              <a:t>млн. рублей;</a:t>
            </a:r>
          </a:p>
          <a:p>
            <a:r>
              <a:rPr lang="ru-RU" sz="1500" dirty="0"/>
              <a:t>–  объем государственного долга Калужской области по итогам исполнения за </a:t>
            </a:r>
            <a:r>
              <a:rPr lang="ru-RU" sz="1500" dirty="0" smtClean="0"/>
              <a:t>2019 </a:t>
            </a:r>
            <a:r>
              <a:rPr lang="ru-RU" sz="1500" dirty="0"/>
              <a:t>год сократился на </a:t>
            </a:r>
            <a:r>
              <a:rPr lang="ru-RU" sz="1500" dirty="0" smtClean="0"/>
              <a:t>271,4 млн</a:t>
            </a:r>
            <a:r>
              <a:rPr lang="ru-RU" sz="1500" dirty="0"/>
              <a:t>. рублей относительно </a:t>
            </a:r>
            <a:r>
              <a:rPr lang="ru-RU" sz="1500" dirty="0" smtClean="0"/>
              <a:t>2018 </a:t>
            </a:r>
            <a:r>
              <a:rPr lang="ru-RU" sz="1500" dirty="0"/>
              <a:t>года. Наибольший удельный вес в структуре государственного долга области (</a:t>
            </a:r>
            <a:r>
              <a:rPr lang="ru-RU" sz="1500" dirty="0" smtClean="0"/>
              <a:t>95,0 </a:t>
            </a:r>
            <a:r>
              <a:rPr lang="ru-RU" sz="1500" dirty="0"/>
              <a:t>%) составляют бюджетные кредиты, </a:t>
            </a:r>
            <a:r>
              <a:rPr lang="ru-RU" sz="1500" dirty="0" smtClean="0"/>
              <a:t>5,0 </a:t>
            </a:r>
            <a:r>
              <a:rPr lang="ru-RU" sz="1500" dirty="0"/>
              <a:t>% приходится на государственный гарантии. Государственный долг Калужской области в виде коммерческих заимствований в настоящее время полностью отсутствует. По итогам исполнения бюджета долговая нагрузка сложилась в размере </a:t>
            </a:r>
            <a:r>
              <a:rPr lang="ru-RU" sz="1500" dirty="0" smtClean="0"/>
              <a:t>52,75 </a:t>
            </a:r>
            <a:r>
              <a:rPr lang="ru-RU" sz="1500" dirty="0"/>
              <a:t>% от налоговых и неналоговых доходов областного бюджета, что соответствует нормам бюджетного законодательства;</a:t>
            </a:r>
          </a:p>
          <a:p>
            <a:r>
              <a:rPr lang="ru-RU" sz="1500" dirty="0" smtClean="0"/>
              <a:t>– </a:t>
            </a:r>
            <a:r>
              <a:rPr lang="ru-RU" sz="1500" dirty="0"/>
              <a:t>в результате постоянно проводимого мониторинга просроченная кредиторская задолженность в целом по консолидированному бюджету области в течение </a:t>
            </a:r>
            <a:r>
              <a:rPr lang="ru-RU" sz="1500" dirty="0" smtClean="0"/>
              <a:t>2019 года </a:t>
            </a:r>
            <a:r>
              <a:rPr lang="ru-RU" sz="1500" dirty="0"/>
              <a:t>отсутствовала.</a:t>
            </a:r>
          </a:p>
        </p:txBody>
      </p:sp>
      <p:pic>
        <p:nvPicPr>
          <p:cNvPr id="4" name="Picture 2" descr="http://business-club.org/uploads/images/00/39/55/2015/12/19/3cda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1254514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71472" y="304800"/>
            <a:ext cx="807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ИНФОРМАЦИЯ О РЕЗУЛЬТАТАХ БЮДЖЕТНОЙ И НАЛОГОВОЙ ПОЛИТИКИ КАЛУЖСКОЙ ОБЛАСТИ, ДОСТИГНУТЫХ В 2019 ГОДУ</a:t>
            </a:r>
            <a:endParaRPr lang="ru-RU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-конечная звезда 5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92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31" y="1904456"/>
            <a:ext cx="8737201" cy="2712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775424" y="4791227"/>
            <a:ext cx="7472214" cy="526386"/>
            <a:chOff x="474995" y="1912014"/>
            <a:chExt cx="7472214" cy="526386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4" name="Прямоугольник 3"/>
            <p:cNvSpPr/>
            <p:nvPr/>
          </p:nvSpPr>
          <p:spPr>
            <a:xfrm>
              <a:off x="474995" y="1912014"/>
              <a:ext cx="726731" cy="5263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2170716" y="1912014"/>
              <a:ext cx="726731" cy="5263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3837060" y="1912014"/>
              <a:ext cx="726731" cy="5263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5538922" y="1912014"/>
              <a:ext cx="726731" cy="5263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7220478" y="1912014"/>
              <a:ext cx="726731" cy="5263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object 2"/>
          <p:cNvSpPr txBox="1"/>
          <p:nvPr/>
        </p:nvSpPr>
        <p:spPr>
          <a:xfrm>
            <a:off x="1051433" y="233022"/>
            <a:ext cx="7833359" cy="556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38910" marR="5080" indent="-1426845" algn="just">
              <a:lnSpc>
                <a:spcPct val="113199"/>
              </a:lnSpc>
            </a:pPr>
            <a:r>
              <a:rPr lang="ru-RU" sz="1600" b="1" dirty="0" smtClean="0">
                <a:solidFill>
                  <a:srgbClr val="365E68"/>
                </a:solidFill>
                <a:latin typeface="Arial"/>
                <a:cs typeface="Arial"/>
              </a:rPr>
              <a:t>ОСНОВНЫЕ ХАРАКТЕРИСТИКИ ОБЛАСТНОГО БЮДЖЕТА</a:t>
            </a:r>
            <a:r>
              <a:rPr lang="ru-RU" sz="1600" b="1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</a:p>
          <a:p>
            <a:pPr marL="1438910" marR="5080" indent="-1426845" algn="just">
              <a:lnSpc>
                <a:spcPct val="113199"/>
              </a:lnSpc>
            </a:pPr>
            <a:r>
              <a:rPr lang="ru-RU" sz="1600" b="1" dirty="0" smtClean="0">
                <a:solidFill>
                  <a:srgbClr val="365E68"/>
                </a:solidFill>
                <a:latin typeface="Arial"/>
                <a:cs typeface="Arial"/>
              </a:rPr>
              <a:t>В 2018-2022 гг., </a:t>
            </a:r>
            <a:r>
              <a:rPr lang="ru-RU" sz="1600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sz="1600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8"/>
          <p:cNvSpPr txBox="1"/>
          <p:nvPr/>
        </p:nvSpPr>
        <p:spPr>
          <a:xfrm>
            <a:off x="2052687" y="2827404"/>
            <a:ext cx="753018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fontAlgn="b"/>
            <a:r>
              <a:rPr lang="ru-RU" sz="1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6921</a:t>
            </a:r>
            <a:r>
              <a:rPr lang="en-US" sz="1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1200" b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bject 9"/>
          <p:cNvSpPr txBox="1"/>
          <p:nvPr/>
        </p:nvSpPr>
        <p:spPr>
          <a:xfrm>
            <a:off x="423938" y="2827404"/>
            <a:ext cx="601868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fontAlgn="b"/>
            <a:r>
              <a:rPr lang="ru-RU" sz="1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70615,9</a:t>
            </a:r>
            <a:endParaRPr lang="ru-RU" sz="1200" b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bject 10"/>
          <p:cNvSpPr txBox="1"/>
          <p:nvPr/>
        </p:nvSpPr>
        <p:spPr>
          <a:xfrm>
            <a:off x="1142606" y="2830858"/>
            <a:ext cx="71891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fontAlgn="b"/>
            <a:r>
              <a:rPr lang="ru-RU" sz="1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61939,7</a:t>
            </a:r>
            <a:endParaRPr lang="ru-RU" sz="1200" b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bject 11"/>
          <p:cNvSpPr txBox="1"/>
          <p:nvPr/>
        </p:nvSpPr>
        <p:spPr>
          <a:xfrm>
            <a:off x="2805705" y="2833077"/>
            <a:ext cx="714487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fontAlgn="b"/>
            <a:r>
              <a:rPr lang="ru-RU" sz="1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68037,6</a:t>
            </a:r>
            <a:endParaRPr lang="ru-RU" sz="1200" b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bject 31"/>
          <p:cNvSpPr txBox="1"/>
          <p:nvPr/>
        </p:nvSpPr>
        <p:spPr>
          <a:xfrm>
            <a:off x="2472982" y="6276201"/>
            <a:ext cx="435165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Times New Roman"/>
                <a:cs typeface="Times New Roman"/>
              </a:rPr>
              <a:t>Д</a:t>
            </a:r>
            <a:r>
              <a:rPr sz="1800" b="1" spc="-55" dirty="0">
                <a:latin typeface="Times New Roman"/>
                <a:cs typeface="Times New Roman"/>
              </a:rPr>
              <a:t>о</a:t>
            </a:r>
            <a:r>
              <a:rPr sz="1800" b="1" spc="-75" dirty="0">
                <a:latin typeface="Times New Roman"/>
                <a:cs typeface="Times New Roman"/>
              </a:rPr>
              <a:t>х</a:t>
            </a:r>
            <a:r>
              <a:rPr sz="1800" b="1" spc="-50" dirty="0">
                <a:latin typeface="Times New Roman"/>
                <a:cs typeface="Times New Roman"/>
              </a:rPr>
              <a:t>о</a:t>
            </a:r>
            <a:r>
              <a:rPr sz="1800" b="1" dirty="0">
                <a:latin typeface="Times New Roman"/>
                <a:cs typeface="Times New Roman"/>
              </a:rPr>
              <a:t>ды</a:t>
            </a:r>
            <a:r>
              <a:rPr sz="1800" b="1" spc="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–</a:t>
            </a:r>
            <a:r>
              <a:rPr sz="1800" b="1" spc="-1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Ра</a:t>
            </a:r>
            <a:r>
              <a:rPr sz="1800" b="1" spc="-15" dirty="0">
                <a:latin typeface="Times New Roman"/>
                <a:cs typeface="Times New Roman"/>
              </a:rPr>
              <a:t>с</a:t>
            </a:r>
            <a:r>
              <a:rPr sz="1800" b="1" spc="-75" dirty="0">
                <a:latin typeface="Times New Roman"/>
                <a:cs typeface="Times New Roman"/>
              </a:rPr>
              <a:t>х</a:t>
            </a:r>
            <a:r>
              <a:rPr sz="1800" b="1" spc="-50" dirty="0">
                <a:latin typeface="Times New Roman"/>
                <a:cs typeface="Times New Roman"/>
              </a:rPr>
              <a:t>о</a:t>
            </a:r>
            <a:r>
              <a:rPr sz="1800" b="1" dirty="0">
                <a:latin typeface="Times New Roman"/>
                <a:cs typeface="Times New Roman"/>
              </a:rPr>
              <a:t>ды</a:t>
            </a:r>
            <a:r>
              <a:rPr sz="1800" b="1" spc="-1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=</a:t>
            </a:r>
            <a:r>
              <a:rPr sz="1800" b="1" spc="-5" dirty="0">
                <a:latin typeface="Times New Roman"/>
                <a:cs typeface="Times New Roman"/>
              </a:rPr>
              <a:t> </a:t>
            </a:r>
            <a:r>
              <a:rPr sz="1800" b="1" spc="15" dirty="0">
                <a:latin typeface="Times New Roman"/>
                <a:cs typeface="Times New Roman"/>
              </a:rPr>
              <a:t>Д</a:t>
            </a:r>
            <a:r>
              <a:rPr sz="1800" b="1" spc="25" dirty="0">
                <a:latin typeface="Times New Roman"/>
                <a:cs typeface="Times New Roman"/>
              </a:rPr>
              <a:t>е</a:t>
            </a:r>
            <a:r>
              <a:rPr sz="1800" b="1" spc="-10" dirty="0">
                <a:latin typeface="Times New Roman"/>
                <a:cs typeface="Times New Roman"/>
              </a:rPr>
              <a:t>ф</a:t>
            </a:r>
            <a:r>
              <a:rPr sz="1800" b="1" dirty="0">
                <a:latin typeface="Times New Roman"/>
                <a:cs typeface="Times New Roman"/>
              </a:rPr>
              <a:t>и</a:t>
            </a:r>
            <a:r>
              <a:rPr sz="1800" b="1" spc="-10" dirty="0">
                <a:latin typeface="Times New Roman"/>
                <a:cs typeface="Times New Roman"/>
              </a:rPr>
              <a:t>ц</a:t>
            </a:r>
            <a:r>
              <a:rPr sz="1800" b="1" dirty="0">
                <a:latin typeface="Times New Roman"/>
                <a:cs typeface="Times New Roman"/>
              </a:rPr>
              <a:t>ит</a:t>
            </a:r>
            <a:r>
              <a:rPr sz="1800" b="1" spc="1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(Про</a:t>
            </a:r>
            <a:r>
              <a:rPr sz="1800" b="1" spc="-15" dirty="0">
                <a:latin typeface="Times New Roman"/>
                <a:cs typeface="Times New Roman"/>
              </a:rPr>
              <a:t>ф</a:t>
            </a:r>
            <a:r>
              <a:rPr sz="1800" b="1" dirty="0">
                <a:latin typeface="Times New Roman"/>
                <a:cs typeface="Times New Roman"/>
              </a:rPr>
              <a:t>и</a:t>
            </a:r>
            <a:r>
              <a:rPr sz="1800" b="1" spc="-10" dirty="0">
                <a:latin typeface="Times New Roman"/>
                <a:cs typeface="Times New Roman"/>
              </a:rPr>
              <a:t>ц</a:t>
            </a:r>
            <a:r>
              <a:rPr sz="1800" b="1" dirty="0">
                <a:latin typeface="Times New Roman"/>
                <a:cs typeface="Times New Roman"/>
              </a:rPr>
              <a:t>и</a:t>
            </a:r>
            <a:r>
              <a:rPr sz="1800" b="1" spc="-15" dirty="0">
                <a:latin typeface="Times New Roman"/>
                <a:cs typeface="Times New Roman"/>
              </a:rPr>
              <a:t>т</a:t>
            </a:r>
            <a:r>
              <a:rPr sz="1800" b="1" dirty="0">
                <a:latin typeface="Times New Roman"/>
                <a:cs typeface="Times New Roman"/>
              </a:rPr>
              <a:t>)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7" name="object 32"/>
          <p:cNvSpPr/>
          <p:nvPr/>
        </p:nvSpPr>
        <p:spPr>
          <a:xfrm>
            <a:off x="133500" y="195058"/>
            <a:ext cx="637537" cy="7487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7"/>
          <p:cNvSpPr txBox="1"/>
          <p:nvPr/>
        </p:nvSpPr>
        <p:spPr>
          <a:xfrm>
            <a:off x="533400" y="4809336"/>
            <a:ext cx="1169468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ru-RU" sz="1200" b="1" spc="-10" dirty="0">
                <a:solidFill>
                  <a:srgbClr val="FFC000"/>
                </a:solidFill>
                <a:latin typeface="Times New Roman"/>
                <a:cs typeface="Times New Roman"/>
              </a:rPr>
              <a:t>Профицит</a:t>
            </a:r>
            <a:r>
              <a:rPr lang="ru-RU" sz="1200" b="1" spc="-5" dirty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ru-RU" sz="1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8676,2</a:t>
            </a:r>
            <a:endParaRPr lang="ru-RU" sz="1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bject 29"/>
          <p:cNvSpPr txBox="1"/>
          <p:nvPr/>
        </p:nvSpPr>
        <p:spPr>
          <a:xfrm>
            <a:off x="2223021" y="4821426"/>
            <a:ext cx="1207758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ru-RU" sz="1200" b="1" spc="-10" dirty="0">
                <a:solidFill>
                  <a:srgbClr val="FFC000"/>
                </a:solidFill>
                <a:latin typeface="Times New Roman"/>
                <a:cs typeface="Times New Roman"/>
              </a:rPr>
              <a:t>Профицит</a:t>
            </a:r>
            <a:r>
              <a:rPr lang="ru-RU" sz="1200" b="1" spc="-5" dirty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ru-RU" sz="1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1179,4</a:t>
            </a:r>
            <a:endParaRPr lang="ru-RU" sz="1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26791" y="2971803"/>
            <a:ext cx="8002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2019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отчет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35159" y="2971802"/>
            <a:ext cx="8002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201</a:t>
            </a:r>
            <a:r>
              <a:rPr lang="ru-RU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8</a:t>
            </a:r>
            <a:endParaRPr lang="ru-RU" sz="2400" b="1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отчет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8" name="object 20"/>
          <p:cNvSpPr txBox="1"/>
          <p:nvPr/>
        </p:nvSpPr>
        <p:spPr>
          <a:xfrm>
            <a:off x="2119388" y="2064414"/>
            <a:ext cx="745877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Доходы</a:t>
            </a:r>
            <a:endParaRPr sz="12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29" name="object 20"/>
          <p:cNvSpPr txBox="1"/>
          <p:nvPr/>
        </p:nvSpPr>
        <p:spPr>
          <a:xfrm>
            <a:off x="2865264" y="2064414"/>
            <a:ext cx="748374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200" b="1" dirty="0">
                <a:solidFill>
                  <a:schemeClr val="bg1"/>
                </a:solidFill>
                <a:latin typeface="Times New Roman"/>
                <a:cs typeface="Times New Roman"/>
              </a:rPr>
              <a:t>Ра</a:t>
            </a:r>
            <a:r>
              <a:rPr sz="1200" b="1" spc="-20" dirty="0">
                <a:solidFill>
                  <a:schemeClr val="bg1"/>
                </a:solidFill>
                <a:latin typeface="Times New Roman"/>
                <a:cs typeface="Times New Roman"/>
              </a:rPr>
              <a:t>с</a:t>
            </a:r>
            <a:r>
              <a:rPr sz="1200" b="1" spc="-70" dirty="0">
                <a:solidFill>
                  <a:schemeClr val="bg1"/>
                </a:solidFill>
                <a:latin typeface="Times New Roman"/>
                <a:cs typeface="Times New Roman"/>
              </a:rPr>
              <a:t>х</a:t>
            </a:r>
            <a:r>
              <a:rPr sz="1200" b="1" spc="-55" dirty="0">
                <a:solidFill>
                  <a:schemeClr val="bg1"/>
                </a:solidFill>
                <a:latin typeface="Times New Roman"/>
                <a:cs typeface="Times New Roman"/>
              </a:rPr>
              <a:t>о</a:t>
            </a:r>
            <a:r>
              <a:rPr sz="1200" b="1" spc="-10" dirty="0">
                <a:solidFill>
                  <a:schemeClr val="bg1"/>
                </a:solidFill>
                <a:latin typeface="Times New Roman"/>
                <a:cs typeface="Times New Roman"/>
              </a:rPr>
              <a:t>д</a:t>
            </a:r>
            <a:r>
              <a:rPr sz="1200" b="1" dirty="0">
                <a:solidFill>
                  <a:schemeClr val="bg1"/>
                </a:solidFill>
                <a:latin typeface="Times New Roman"/>
                <a:cs typeface="Times New Roman"/>
              </a:rPr>
              <a:t>ы</a:t>
            </a:r>
            <a:endParaRPr sz="12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129878" y="2971801"/>
            <a:ext cx="8002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2020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план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806389" y="2971800"/>
            <a:ext cx="8002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20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2</a:t>
            </a:r>
            <a:r>
              <a:rPr lang="ru-RU" sz="2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1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план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3" name="object 20"/>
          <p:cNvSpPr txBox="1"/>
          <p:nvPr/>
        </p:nvSpPr>
        <p:spPr>
          <a:xfrm>
            <a:off x="423938" y="2064414"/>
            <a:ext cx="745877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Доходы</a:t>
            </a:r>
            <a:endParaRPr sz="12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4" name="object 20"/>
          <p:cNvSpPr txBox="1"/>
          <p:nvPr/>
        </p:nvSpPr>
        <p:spPr>
          <a:xfrm>
            <a:off x="1169814" y="2064414"/>
            <a:ext cx="748374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200" b="1" dirty="0">
                <a:solidFill>
                  <a:schemeClr val="bg1"/>
                </a:solidFill>
                <a:latin typeface="Times New Roman"/>
                <a:cs typeface="Times New Roman"/>
              </a:rPr>
              <a:t>Ра</a:t>
            </a:r>
            <a:r>
              <a:rPr sz="1200" b="1" spc="-20" dirty="0">
                <a:solidFill>
                  <a:schemeClr val="bg1"/>
                </a:solidFill>
                <a:latin typeface="Times New Roman"/>
                <a:cs typeface="Times New Roman"/>
              </a:rPr>
              <a:t>с</a:t>
            </a:r>
            <a:r>
              <a:rPr sz="1200" b="1" spc="-70" dirty="0">
                <a:solidFill>
                  <a:schemeClr val="bg1"/>
                </a:solidFill>
                <a:latin typeface="Times New Roman"/>
                <a:cs typeface="Times New Roman"/>
              </a:rPr>
              <a:t>х</a:t>
            </a:r>
            <a:r>
              <a:rPr sz="1200" b="1" spc="-55" dirty="0">
                <a:solidFill>
                  <a:schemeClr val="bg1"/>
                </a:solidFill>
                <a:latin typeface="Times New Roman"/>
                <a:cs typeface="Times New Roman"/>
              </a:rPr>
              <a:t>о</a:t>
            </a:r>
            <a:r>
              <a:rPr sz="1200" b="1" spc="-10" dirty="0">
                <a:solidFill>
                  <a:schemeClr val="bg1"/>
                </a:solidFill>
                <a:latin typeface="Times New Roman"/>
                <a:cs typeface="Times New Roman"/>
              </a:rPr>
              <a:t>д</a:t>
            </a:r>
            <a:r>
              <a:rPr sz="1200" b="1" dirty="0">
                <a:solidFill>
                  <a:schemeClr val="bg1"/>
                </a:solidFill>
                <a:latin typeface="Times New Roman"/>
                <a:cs typeface="Times New Roman"/>
              </a:rPr>
              <a:t>ы</a:t>
            </a:r>
            <a:endParaRPr sz="12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5" name="object 20"/>
          <p:cNvSpPr txBox="1"/>
          <p:nvPr/>
        </p:nvSpPr>
        <p:spPr>
          <a:xfrm>
            <a:off x="3776738" y="2064414"/>
            <a:ext cx="745877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Доходы</a:t>
            </a:r>
            <a:endParaRPr sz="12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6" name="object 20"/>
          <p:cNvSpPr txBox="1"/>
          <p:nvPr/>
        </p:nvSpPr>
        <p:spPr>
          <a:xfrm>
            <a:off x="4522614" y="2064414"/>
            <a:ext cx="748374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200" b="1" dirty="0">
                <a:solidFill>
                  <a:schemeClr val="bg1"/>
                </a:solidFill>
                <a:latin typeface="Times New Roman"/>
                <a:cs typeface="Times New Roman"/>
              </a:rPr>
              <a:t>Ра</a:t>
            </a:r>
            <a:r>
              <a:rPr sz="1200" b="1" spc="-20" dirty="0">
                <a:solidFill>
                  <a:schemeClr val="bg1"/>
                </a:solidFill>
                <a:latin typeface="Times New Roman"/>
                <a:cs typeface="Times New Roman"/>
              </a:rPr>
              <a:t>с</a:t>
            </a:r>
            <a:r>
              <a:rPr sz="1200" b="1" spc="-70" dirty="0">
                <a:solidFill>
                  <a:schemeClr val="bg1"/>
                </a:solidFill>
                <a:latin typeface="Times New Roman"/>
                <a:cs typeface="Times New Roman"/>
              </a:rPr>
              <a:t>х</a:t>
            </a:r>
            <a:r>
              <a:rPr sz="1200" b="1" spc="-55" dirty="0">
                <a:solidFill>
                  <a:schemeClr val="bg1"/>
                </a:solidFill>
                <a:latin typeface="Times New Roman"/>
                <a:cs typeface="Times New Roman"/>
              </a:rPr>
              <a:t>о</a:t>
            </a:r>
            <a:r>
              <a:rPr sz="1200" b="1" spc="-10" dirty="0">
                <a:solidFill>
                  <a:schemeClr val="bg1"/>
                </a:solidFill>
                <a:latin typeface="Times New Roman"/>
                <a:cs typeface="Times New Roman"/>
              </a:rPr>
              <a:t>д</a:t>
            </a:r>
            <a:r>
              <a:rPr sz="1200" b="1" dirty="0">
                <a:solidFill>
                  <a:schemeClr val="bg1"/>
                </a:solidFill>
                <a:latin typeface="Times New Roman"/>
                <a:cs typeface="Times New Roman"/>
              </a:rPr>
              <a:t>ы</a:t>
            </a:r>
            <a:endParaRPr sz="12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7" name="object 20"/>
          <p:cNvSpPr txBox="1"/>
          <p:nvPr/>
        </p:nvSpPr>
        <p:spPr>
          <a:xfrm>
            <a:off x="5472188" y="2064414"/>
            <a:ext cx="745877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Доходы</a:t>
            </a:r>
            <a:endParaRPr sz="12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8" name="object 20"/>
          <p:cNvSpPr txBox="1"/>
          <p:nvPr/>
        </p:nvSpPr>
        <p:spPr>
          <a:xfrm>
            <a:off x="6218064" y="2064414"/>
            <a:ext cx="748374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200" b="1" dirty="0">
                <a:solidFill>
                  <a:schemeClr val="bg1"/>
                </a:solidFill>
                <a:latin typeface="Times New Roman"/>
                <a:cs typeface="Times New Roman"/>
              </a:rPr>
              <a:t>Ра</a:t>
            </a:r>
            <a:r>
              <a:rPr sz="1200" b="1" spc="-20" dirty="0">
                <a:solidFill>
                  <a:schemeClr val="bg1"/>
                </a:solidFill>
                <a:latin typeface="Times New Roman"/>
                <a:cs typeface="Times New Roman"/>
              </a:rPr>
              <a:t>с</a:t>
            </a:r>
            <a:r>
              <a:rPr sz="1200" b="1" spc="-70" dirty="0">
                <a:solidFill>
                  <a:schemeClr val="bg1"/>
                </a:solidFill>
                <a:latin typeface="Times New Roman"/>
                <a:cs typeface="Times New Roman"/>
              </a:rPr>
              <a:t>х</a:t>
            </a:r>
            <a:r>
              <a:rPr sz="1200" b="1" spc="-55" dirty="0">
                <a:solidFill>
                  <a:schemeClr val="bg1"/>
                </a:solidFill>
                <a:latin typeface="Times New Roman"/>
                <a:cs typeface="Times New Roman"/>
              </a:rPr>
              <a:t>о</a:t>
            </a:r>
            <a:r>
              <a:rPr sz="1200" b="1" spc="-10" dirty="0">
                <a:solidFill>
                  <a:schemeClr val="bg1"/>
                </a:solidFill>
                <a:latin typeface="Times New Roman"/>
                <a:cs typeface="Times New Roman"/>
              </a:rPr>
              <a:t>д</a:t>
            </a:r>
            <a:r>
              <a:rPr sz="1200" b="1" dirty="0">
                <a:solidFill>
                  <a:schemeClr val="bg1"/>
                </a:solidFill>
                <a:latin typeface="Times New Roman"/>
                <a:cs typeface="Times New Roman"/>
              </a:rPr>
              <a:t>ы</a:t>
            </a:r>
            <a:endParaRPr sz="12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9" name="object 20"/>
          <p:cNvSpPr txBox="1"/>
          <p:nvPr/>
        </p:nvSpPr>
        <p:spPr>
          <a:xfrm>
            <a:off x="7154938" y="2064414"/>
            <a:ext cx="745877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Доходы</a:t>
            </a:r>
            <a:endParaRPr sz="12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40" name="object 20"/>
          <p:cNvSpPr txBox="1"/>
          <p:nvPr/>
        </p:nvSpPr>
        <p:spPr>
          <a:xfrm>
            <a:off x="7900814" y="2064414"/>
            <a:ext cx="748374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200" b="1" dirty="0">
                <a:solidFill>
                  <a:schemeClr val="bg1"/>
                </a:solidFill>
                <a:latin typeface="Times New Roman"/>
                <a:cs typeface="Times New Roman"/>
              </a:rPr>
              <a:t>Ра</a:t>
            </a:r>
            <a:r>
              <a:rPr sz="1200" b="1" spc="-20" dirty="0">
                <a:solidFill>
                  <a:schemeClr val="bg1"/>
                </a:solidFill>
                <a:latin typeface="Times New Roman"/>
                <a:cs typeface="Times New Roman"/>
              </a:rPr>
              <a:t>с</a:t>
            </a:r>
            <a:r>
              <a:rPr sz="1200" b="1" spc="-70" dirty="0">
                <a:solidFill>
                  <a:schemeClr val="bg1"/>
                </a:solidFill>
                <a:latin typeface="Times New Roman"/>
                <a:cs typeface="Times New Roman"/>
              </a:rPr>
              <a:t>х</a:t>
            </a:r>
            <a:r>
              <a:rPr sz="1200" b="1" spc="-55" dirty="0">
                <a:solidFill>
                  <a:schemeClr val="bg1"/>
                </a:solidFill>
                <a:latin typeface="Times New Roman"/>
                <a:cs typeface="Times New Roman"/>
              </a:rPr>
              <a:t>о</a:t>
            </a:r>
            <a:r>
              <a:rPr sz="1200" b="1" spc="-10" dirty="0">
                <a:solidFill>
                  <a:schemeClr val="bg1"/>
                </a:solidFill>
                <a:latin typeface="Times New Roman"/>
                <a:cs typeface="Times New Roman"/>
              </a:rPr>
              <a:t>д</a:t>
            </a:r>
            <a:r>
              <a:rPr sz="1200" b="1" dirty="0">
                <a:solidFill>
                  <a:schemeClr val="bg1"/>
                </a:solidFill>
                <a:latin typeface="Times New Roman"/>
                <a:cs typeface="Times New Roman"/>
              </a:rPr>
              <a:t>ы</a:t>
            </a:r>
            <a:endParaRPr sz="12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41" name="object 8"/>
          <p:cNvSpPr txBox="1"/>
          <p:nvPr/>
        </p:nvSpPr>
        <p:spPr>
          <a:xfrm>
            <a:off x="3766158" y="2827404"/>
            <a:ext cx="753018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fontAlgn="b"/>
            <a:r>
              <a:rPr lang="ru-RU" sz="1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69350,4</a:t>
            </a:r>
            <a:endParaRPr lang="ru-RU" sz="1200" b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object 11"/>
          <p:cNvSpPr txBox="1"/>
          <p:nvPr/>
        </p:nvSpPr>
        <p:spPr>
          <a:xfrm>
            <a:off x="4519176" y="2833077"/>
            <a:ext cx="714487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fontAlgn="b"/>
            <a:r>
              <a:rPr lang="ru-RU" sz="1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72299,6</a:t>
            </a:r>
            <a:endParaRPr lang="ru-RU" sz="1200" b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object 8"/>
          <p:cNvSpPr txBox="1"/>
          <p:nvPr/>
        </p:nvSpPr>
        <p:spPr>
          <a:xfrm>
            <a:off x="5421964" y="2827404"/>
            <a:ext cx="753018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fontAlgn="b"/>
            <a:r>
              <a:rPr lang="ru-RU" sz="1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65626,1</a:t>
            </a:r>
            <a:endParaRPr lang="ru-RU" sz="1200" b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object 11"/>
          <p:cNvSpPr txBox="1"/>
          <p:nvPr/>
        </p:nvSpPr>
        <p:spPr>
          <a:xfrm>
            <a:off x="6174982" y="2833077"/>
            <a:ext cx="714487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fontAlgn="b"/>
            <a:r>
              <a:rPr lang="ru-RU" sz="1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65626,1</a:t>
            </a:r>
            <a:endParaRPr lang="ru-RU" sz="1200" b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object 29"/>
          <p:cNvSpPr txBox="1"/>
          <p:nvPr/>
        </p:nvSpPr>
        <p:spPr>
          <a:xfrm>
            <a:off x="4102561" y="4837076"/>
            <a:ext cx="746542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ru-RU" sz="1200" b="1" spc="-10" dirty="0" smtClean="0">
                <a:solidFill>
                  <a:srgbClr val="FFC000"/>
                </a:solidFill>
                <a:latin typeface="Times New Roman"/>
                <a:cs typeface="Times New Roman"/>
              </a:rPr>
              <a:t>Дефицит</a:t>
            </a:r>
            <a:r>
              <a:rPr lang="ru-RU" sz="1200" b="1" spc="-5" dirty="0" smtClean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endParaRPr lang="ru-RU" sz="1200" b="1" spc="-5" dirty="0">
              <a:solidFill>
                <a:srgbClr val="FFC000"/>
              </a:solidFill>
              <a:latin typeface="Times New Roman"/>
              <a:cs typeface="Times New Roman"/>
            </a:endParaRPr>
          </a:p>
          <a:p>
            <a:pPr algn="ctr"/>
            <a:r>
              <a:rPr lang="ru-RU" sz="1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-2949,2</a:t>
            </a:r>
            <a:endParaRPr lang="ru-RU" sz="1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object 29"/>
          <p:cNvSpPr txBox="1"/>
          <p:nvPr/>
        </p:nvSpPr>
        <p:spPr>
          <a:xfrm>
            <a:off x="5574277" y="4929992"/>
            <a:ext cx="1207758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ru-RU" sz="1200" b="1" spc="-10" dirty="0" smtClean="0">
                <a:solidFill>
                  <a:srgbClr val="FFC000"/>
                </a:solidFill>
                <a:latin typeface="Times New Roman"/>
                <a:cs typeface="Times New Roman"/>
              </a:rPr>
              <a:t>0,0</a:t>
            </a:r>
            <a:endParaRPr lang="ru-RU" sz="1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7520889" y="2971800"/>
            <a:ext cx="8002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2022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план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7" name="object 29"/>
          <p:cNvSpPr txBox="1"/>
          <p:nvPr/>
        </p:nvSpPr>
        <p:spPr>
          <a:xfrm>
            <a:off x="7296936" y="4913759"/>
            <a:ext cx="1207758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ru-RU" sz="1200" b="1" spc="-10" dirty="0" smtClean="0">
                <a:solidFill>
                  <a:srgbClr val="FFC000"/>
                </a:solidFill>
                <a:latin typeface="Times New Roman"/>
                <a:cs typeface="Times New Roman"/>
              </a:rPr>
              <a:t>0,0</a:t>
            </a:r>
            <a:endParaRPr lang="ru-RU" sz="1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object 11"/>
          <p:cNvSpPr txBox="1"/>
          <p:nvPr/>
        </p:nvSpPr>
        <p:spPr>
          <a:xfrm>
            <a:off x="7171025" y="2833077"/>
            <a:ext cx="714487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fontAlgn="b"/>
            <a:r>
              <a:rPr lang="ru-RU" sz="1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65725,5</a:t>
            </a:r>
            <a:endParaRPr lang="ru-RU" sz="1200" b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object 11"/>
          <p:cNvSpPr txBox="1"/>
          <p:nvPr/>
        </p:nvSpPr>
        <p:spPr>
          <a:xfrm>
            <a:off x="7881318" y="2833077"/>
            <a:ext cx="714487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fontAlgn="b"/>
            <a:r>
              <a:rPr lang="ru-RU" sz="1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65725,5</a:t>
            </a:r>
            <a:endParaRPr lang="ru-RU" sz="1200" b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5-конечная звезда 92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19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90600" y="76200"/>
            <a:ext cx="792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ctr"/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ОСНОВНЫЕ ХАРАКТЕРИСТИКИ ОБЛАСТНОГО </a:t>
            </a:r>
            <a:r>
              <a:rPr lang="ru-RU" sz="1600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БЮДЖЕТА НА </a:t>
            </a: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201</a:t>
            </a:r>
            <a:r>
              <a:rPr lang="en-US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-202</a:t>
            </a:r>
            <a:r>
              <a:rPr lang="en-US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ГОДЫ В СРАВНЕНИИ С ОСНОВНЫМИ ХАРАКТЕРИСТИКАМИ ОБЛАСТНОГО БЮДЖЕТА В </a:t>
            </a: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201</a:t>
            </a:r>
            <a:r>
              <a:rPr lang="en-US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-201</a:t>
            </a:r>
            <a:r>
              <a:rPr lang="en-US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 ГОДАХ, </a:t>
            </a:r>
            <a:r>
              <a:rPr lang="ru-RU" sz="1600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sz="1600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600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7" name="Picture 1" descr="C:\Users\ermolenko\Desktop\about_budge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58323"/>
            <a:ext cx="1312285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2737074"/>
              </p:ext>
            </p:extLst>
          </p:nvPr>
        </p:nvGraphicFramePr>
        <p:xfrm>
          <a:off x="152401" y="990599"/>
          <a:ext cx="8839199" cy="54227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9809"/>
                <a:gridCol w="880717"/>
                <a:gridCol w="650128"/>
                <a:gridCol w="919430"/>
                <a:gridCol w="781182"/>
                <a:gridCol w="866856"/>
                <a:gridCol w="634771"/>
                <a:gridCol w="866506"/>
                <a:gridCol w="579268"/>
                <a:gridCol w="1020932"/>
                <a:gridCol w="609600"/>
              </a:tblGrid>
              <a:tr h="4374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Наименование показателей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2018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2019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2020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2021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2022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727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Отчет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темп </a:t>
                      </a:r>
                      <a:endParaRPr lang="ru-RU" sz="10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 Cyr"/>
                      </a:endParaRP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роста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к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2017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году (%)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Отчет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темп </a:t>
                      </a:r>
                      <a:endParaRPr lang="ru-RU" sz="10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 Cyr"/>
                      </a:endParaRP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роста к</a:t>
                      </a: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 2018 году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(%)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План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темп роста к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2019 </a:t>
                      </a: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году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(%)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План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темп роста к 2020</a:t>
                      </a:r>
                      <a:r>
                        <a:rPr lang="ru-RU" sz="1000" b="1" i="0" u="none" strike="noStrike" baseline="0" dirty="0" smtClean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году (%)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План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темп роста к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2021</a:t>
                      </a: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году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(%)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3342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effectLst/>
                          <a:latin typeface="Times New Roman Cyr"/>
                        </a:rPr>
                        <a:t>ВСЕГО ДОХОДОВ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 smtClean="0">
                          <a:effectLst/>
                          <a:latin typeface="Times New Roman Cyr"/>
                        </a:rPr>
                        <a:t>70 615 938,0</a:t>
                      </a:r>
                      <a:endParaRPr lang="ru-RU" sz="1050" b="1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 smtClean="0">
                          <a:effectLst/>
                          <a:latin typeface="Times New Roman Cyr"/>
                        </a:rPr>
                        <a:t>125,9</a:t>
                      </a:r>
                      <a:endParaRPr lang="ru-RU" sz="1050" b="1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 smtClean="0">
                          <a:effectLst/>
                          <a:latin typeface="Times New Roman Cyr"/>
                        </a:rPr>
                        <a:t>69 216 993,6</a:t>
                      </a:r>
                      <a:endParaRPr lang="ru-RU" sz="1050" b="1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 smtClean="0">
                          <a:effectLst/>
                          <a:latin typeface="Times New Roman Cyr"/>
                        </a:rPr>
                        <a:t>98,0</a:t>
                      </a:r>
                      <a:endParaRPr lang="ru-RU" sz="1050" b="1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 smtClean="0">
                          <a:effectLst/>
                          <a:latin typeface="Times New Roman Cyr"/>
                        </a:rPr>
                        <a:t>69 350 430,8</a:t>
                      </a:r>
                      <a:endParaRPr lang="ru-RU" sz="1050" b="1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 smtClean="0">
                          <a:effectLst/>
                          <a:latin typeface="Times New Roman Cyr"/>
                        </a:rPr>
                        <a:t>100,2</a:t>
                      </a:r>
                      <a:endParaRPr lang="ru-RU" sz="1050" b="1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 smtClean="0">
                          <a:effectLst/>
                          <a:latin typeface="Times New Roman Cyr"/>
                        </a:rPr>
                        <a:t>65 626 138,4</a:t>
                      </a:r>
                      <a:endParaRPr lang="ru-RU" sz="1050" b="1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 smtClean="0">
                          <a:effectLst/>
                          <a:latin typeface="Times New Roman Cyr"/>
                        </a:rPr>
                        <a:t>94,6</a:t>
                      </a:r>
                      <a:endParaRPr lang="ru-RU" sz="1050" b="1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 smtClean="0">
                          <a:effectLst/>
                          <a:latin typeface="Times New Roman Cyr"/>
                        </a:rPr>
                        <a:t>65 725 488,7</a:t>
                      </a:r>
                      <a:endParaRPr lang="ru-RU" sz="1050" b="1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 smtClean="0">
                          <a:effectLst/>
                          <a:latin typeface="Times New Roman Cyr"/>
                        </a:rPr>
                        <a:t>100,2</a:t>
                      </a:r>
                      <a:endParaRPr lang="ru-RU" sz="1050" b="1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56239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effectLst/>
                          <a:latin typeface="Times New Roman Cyr"/>
                        </a:rPr>
                        <a:t>Налоговые и неналоговые доходы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48 878 943,1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115,3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53 973 038,5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110,4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53 814 047,6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99,7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55 678 642,9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103,5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57 200 576,2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102,7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56239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effectLst/>
                          <a:latin typeface="Times New Roman Cyr"/>
                        </a:rPr>
                        <a:t>Безвозмездные поступления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"/>
                        </a:rPr>
                        <a:t>21 736 994,9</a:t>
                      </a:r>
                      <a:endParaRPr lang="ru-RU" sz="105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158,4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"/>
                        </a:rPr>
                        <a:t>15 243 955,1</a:t>
                      </a:r>
                      <a:endParaRPr lang="ru-RU" sz="105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70,1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"/>
                        </a:rPr>
                        <a:t>15 536 383,2</a:t>
                      </a:r>
                      <a:endParaRPr lang="ru-RU" sz="105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101,9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"/>
                        </a:rPr>
                        <a:t>9 947 495,5</a:t>
                      </a:r>
                      <a:endParaRPr lang="ru-RU" sz="105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64,0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"/>
                        </a:rPr>
                        <a:t>8 524 912,5</a:t>
                      </a:r>
                      <a:endParaRPr lang="ru-RU" sz="105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85,7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98346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effectLst/>
                          <a:latin typeface="Times New Roman Cyr"/>
                        </a:rPr>
                        <a:t>в </a:t>
                      </a:r>
                      <a:r>
                        <a:rPr lang="ru-RU" sz="1050" b="0" i="0" u="none" strike="noStrike" dirty="0" err="1">
                          <a:effectLst/>
                          <a:latin typeface="Times New Roman Cyr"/>
                        </a:rPr>
                        <a:t>т.ч</a:t>
                      </a:r>
                      <a:r>
                        <a:rPr lang="ru-RU" sz="1050" b="0" i="0" u="none" strike="noStrike" dirty="0">
                          <a:effectLst/>
                          <a:latin typeface="Times New Roman Cyr"/>
                        </a:rPr>
                        <a:t>. межбюджетные трансферты из федерального бюджета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13 524 110,7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102,2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effectLst/>
                          <a:latin typeface="Times New Roman Cyr"/>
                        </a:rPr>
                        <a:t>13 </a:t>
                      </a:r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606 629,2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100,6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12 907 256,9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94,9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9 664 325,6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74,9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8</a:t>
                      </a:r>
                      <a:r>
                        <a:rPr lang="ru-RU" sz="1050" b="0" i="0" u="none" strike="noStrike" baseline="0" dirty="0" smtClean="0">
                          <a:effectLst/>
                          <a:latin typeface="Times New Roman Cyr"/>
                        </a:rPr>
                        <a:t> 506 190,0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88,0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3342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effectLst/>
                          <a:latin typeface="Times New Roman Cyr"/>
                        </a:rPr>
                        <a:t>ВСЕГО РАСХОДОВ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 smtClean="0">
                          <a:effectLst/>
                          <a:latin typeface="Times New Roman Cyr"/>
                        </a:rPr>
                        <a:t>61 939 751,6</a:t>
                      </a:r>
                      <a:endParaRPr lang="ru-RU" sz="1050" b="1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 smtClean="0">
                          <a:effectLst/>
                          <a:latin typeface="Times New Roman Cyr"/>
                        </a:rPr>
                        <a:t>111,6</a:t>
                      </a:r>
                      <a:endParaRPr lang="ru-RU" sz="1050" b="1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 smtClean="0">
                          <a:effectLst/>
                          <a:latin typeface="Times New Roman Cyr"/>
                        </a:rPr>
                        <a:t>68 037 603,5</a:t>
                      </a:r>
                      <a:endParaRPr lang="ru-RU" sz="1050" b="1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 smtClean="0">
                          <a:effectLst/>
                          <a:latin typeface="Times New Roman Cyr"/>
                        </a:rPr>
                        <a:t>109,8</a:t>
                      </a:r>
                      <a:endParaRPr lang="ru-RU" sz="1050" b="1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 smtClean="0">
                          <a:effectLst/>
                          <a:latin typeface="Times New Roman Cyr"/>
                        </a:rPr>
                        <a:t>72 299 644,1</a:t>
                      </a:r>
                      <a:endParaRPr lang="ru-RU" sz="1050" b="1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 smtClean="0">
                          <a:effectLst/>
                          <a:latin typeface="Times New Roman Cyr"/>
                        </a:rPr>
                        <a:t>106,3</a:t>
                      </a:r>
                      <a:endParaRPr lang="ru-RU" sz="1050" b="1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 smtClean="0">
                          <a:effectLst/>
                          <a:latin typeface="Times New Roman Cyr"/>
                        </a:rPr>
                        <a:t>65 626 138,4</a:t>
                      </a:r>
                      <a:endParaRPr lang="ru-RU" sz="1050" b="1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 smtClean="0">
                          <a:effectLst/>
                          <a:latin typeface="Times New Roman Cyr"/>
                        </a:rPr>
                        <a:t>90,8</a:t>
                      </a:r>
                      <a:endParaRPr lang="ru-RU" sz="1050" b="1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 smtClean="0">
                          <a:effectLst/>
                          <a:latin typeface="Times New Roman Cyr"/>
                        </a:rPr>
                        <a:t>65 725 488,7</a:t>
                      </a:r>
                      <a:endParaRPr lang="ru-RU" sz="1050" b="1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 smtClean="0">
                          <a:effectLst/>
                          <a:latin typeface="Times New Roman Cyr"/>
                        </a:rPr>
                        <a:t>100,2</a:t>
                      </a:r>
                      <a:endParaRPr lang="ru-RU" sz="1050" b="1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4769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effectLst/>
                          <a:latin typeface="Times New Roman Cyr"/>
                        </a:rPr>
                        <a:t>Дефицит (-), профицит (+)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8 676 186,4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effectLst/>
                          <a:latin typeface="Times New Roman Cyr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1 179 390,1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effectLst/>
                          <a:latin typeface="Times New Roman Cyr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-2 949 213,3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effectLst/>
                          <a:latin typeface="Times New Roman Cyr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0,0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effectLst/>
                          <a:latin typeface="Times New Roman Cyr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effectLst/>
                          <a:latin typeface="Times New Roman Cyr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effectLst/>
                          <a:latin typeface="Times New Roman Cyr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260366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effectLst/>
                          <a:latin typeface="Times New Roman Cyr"/>
                        </a:rPr>
                        <a:t>Государственный долг Калужской области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effectLst/>
                          <a:latin typeface="Times New Roman Cyr"/>
                        </a:rPr>
                        <a:t>на </a:t>
                      </a:r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01.01.2019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effectLst/>
                          <a:latin typeface="Times New Roman Cyr"/>
                        </a:rPr>
                        <a:t>на </a:t>
                      </a:r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01.01.2020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effectLst/>
                          <a:latin typeface="Times New Roman Cyr"/>
                        </a:rPr>
                        <a:t>на </a:t>
                      </a:r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01.01.2021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effectLst/>
                          <a:latin typeface="Times New Roman Cyr"/>
                        </a:rPr>
                        <a:t>на </a:t>
                      </a:r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01.01.2022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effectLst/>
                          <a:latin typeface="Times New Roman Cyr"/>
                        </a:rPr>
                        <a:t>на </a:t>
                      </a:r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01.01.2023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84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28 743 998,3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95,2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28 472 582,3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99,1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25 175 333,9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88,4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19 284 037,3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76,6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13 752 132,6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71,3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54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ermolenko\Desktop\бюджет обложка(NEW)-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74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81000" y="262328"/>
            <a:ext cx="1331174" cy="160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203653" y="89420"/>
            <a:ext cx="2697352" cy="653859"/>
            <a:chOff x="203653" y="89420"/>
            <a:chExt cx="2697352" cy="653859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1046587" y="231683"/>
              <a:ext cx="18544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СОДЕРЖАНИЕ</a:t>
              </a:r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203653" y="89420"/>
              <a:ext cx="653859" cy="653859"/>
              <a:chOff x="353028" y="930077"/>
              <a:chExt cx="2524323" cy="2524323"/>
            </a:xfrm>
          </p:grpSpPr>
          <p:sp>
            <p:nvSpPr>
              <p:cNvPr id="20" name="Овал 19"/>
              <p:cNvSpPr/>
              <p:nvPr/>
            </p:nvSpPr>
            <p:spPr>
              <a:xfrm>
                <a:off x="353028" y="930077"/>
                <a:ext cx="2524323" cy="2524323"/>
              </a:xfrm>
              <a:prstGeom prst="ellipse">
                <a:avLst/>
              </a:prstGeom>
              <a:solidFill>
                <a:srgbClr val="C5CA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1" name="Picture 2" descr="C:\Users\ermolenko\Desktop\65734-OCN01W-146-01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345" y="1049854"/>
                <a:ext cx="2046444" cy="22847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381771"/>
              </p:ext>
            </p:extLst>
          </p:nvPr>
        </p:nvGraphicFramePr>
        <p:xfrm>
          <a:off x="48081" y="727986"/>
          <a:ext cx="9019719" cy="6130014"/>
        </p:xfrm>
        <a:graphic>
          <a:graphicData uri="http://schemas.openxmlformats.org/drawingml/2006/table">
            <a:tbl>
              <a:tblPr bandRow="1">
                <a:tableStyleId>{C083E6E3-FA7D-4D7B-A595-EF9225AFEA82}</a:tableStyleId>
              </a:tblPr>
              <a:tblGrid>
                <a:gridCol w="8647746"/>
                <a:gridCol w="371973"/>
              </a:tblGrid>
              <a:tr h="279819">
                <a:tc>
                  <a:txBody>
                    <a:bodyPr/>
                    <a:lstStyle/>
                    <a:p>
                      <a:pPr algn="just" fontAlgn="b"/>
                      <a:r>
                        <a:rPr lang="ru-RU" sz="920" dirty="0" smtClean="0">
                          <a:hlinkClick r:id="rId4" action="ppaction://hlinksldjump"/>
                        </a:rPr>
                        <a:t>• Объем и структура безвозмездных поступлений, в том числе межбюджетных трансфертов, поступающих в областной бюджет, в динамике (по отчетам за 201</a:t>
                      </a:r>
                      <a:r>
                        <a:rPr lang="en-US" sz="920" dirty="0" smtClean="0">
                          <a:hlinkClick r:id="rId4" action="ppaction://hlinksldjump"/>
                        </a:rPr>
                        <a:t>8</a:t>
                      </a:r>
                      <a:r>
                        <a:rPr lang="ru-RU" sz="920" dirty="0" smtClean="0">
                          <a:hlinkClick r:id="rId4" action="ppaction://hlinksldjump"/>
                        </a:rPr>
                        <a:t>-201</a:t>
                      </a:r>
                      <a:r>
                        <a:rPr lang="en-US" sz="920" dirty="0" smtClean="0">
                          <a:hlinkClick r:id="rId4" action="ppaction://hlinksldjump"/>
                        </a:rPr>
                        <a:t>9</a:t>
                      </a:r>
                      <a:r>
                        <a:rPr lang="ru-RU" sz="920" dirty="0" smtClean="0">
                          <a:hlinkClick r:id="rId4" action="ppaction://hlinksldjump"/>
                        </a:rPr>
                        <a:t> годы и плановым показателям на 20</a:t>
                      </a:r>
                      <a:r>
                        <a:rPr lang="en-US" sz="920" dirty="0" smtClean="0">
                          <a:hlinkClick r:id="rId4" action="ppaction://hlinksldjump"/>
                        </a:rPr>
                        <a:t>20</a:t>
                      </a:r>
                      <a:r>
                        <a:rPr lang="ru-RU" sz="920" dirty="0" smtClean="0">
                          <a:hlinkClick r:id="rId4" action="ppaction://hlinksldjump"/>
                        </a:rPr>
                        <a:t>год и плановый период 20</a:t>
                      </a:r>
                      <a:r>
                        <a:rPr lang="en-US" sz="920" dirty="0" smtClean="0">
                          <a:hlinkClick r:id="rId4" action="ppaction://hlinksldjump"/>
                        </a:rPr>
                        <a:t>21</a:t>
                      </a:r>
                      <a:r>
                        <a:rPr lang="ru-RU" sz="920" dirty="0" smtClean="0">
                          <a:hlinkClick r:id="rId4" action="ppaction://hlinksldjump"/>
                        </a:rPr>
                        <a:t>-202</a:t>
                      </a:r>
                      <a:r>
                        <a:rPr lang="en-US" sz="920" dirty="0" smtClean="0">
                          <a:hlinkClick r:id="rId4" action="ppaction://hlinksldjump"/>
                        </a:rPr>
                        <a:t>2</a:t>
                      </a:r>
                      <a:r>
                        <a:rPr lang="ru-RU" sz="920" dirty="0" smtClean="0">
                          <a:hlinkClick r:id="rId4" action="ppaction://hlinksldjump"/>
                        </a:rPr>
                        <a:t> годов)</a:t>
                      </a:r>
                      <a:r>
                        <a:rPr lang="en-US" sz="920" dirty="0" smtClean="0">
                          <a:hlinkClick r:id="rId4" action="ppaction://hlinksldjump"/>
                        </a:rPr>
                        <a:t>, </a:t>
                      </a:r>
                      <a:r>
                        <a:rPr lang="ru-RU" sz="920" dirty="0" smtClean="0">
                          <a:hlinkClick r:id="rId4" action="ppaction://hlinksldjump"/>
                        </a:rPr>
                        <a:t>тыс. </a:t>
                      </a:r>
                      <a:r>
                        <a:rPr lang="ru-RU" sz="920" dirty="0" err="1" smtClean="0">
                          <a:hlinkClick r:id="rId4" action="ppaction://hlinksldjump"/>
                        </a:rPr>
                        <a:t>руб</a:t>
                      </a:r>
                      <a:r>
                        <a:rPr lang="en-US" sz="920" dirty="0" smtClean="0">
                          <a:hlinkClick r:id="rId4" action="ppaction://hlinksldjump"/>
                        </a:rPr>
                        <a:t>.</a:t>
                      </a:r>
                      <a:endParaRPr lang="ru-RU" sz="92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39</a:t>
                      </a:r>
                      <a:endParaRPr lang="ru-RU" sz="92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9316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5" action="ppaction://hlinksldjump"/>
                        </a:rPr>
                        <a:t>• Информация о крупных налогоплательщиках, зарегистрированных на территории Калужской области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40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9316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6" action="ppaction://hlinksldjump"/>
                        </a:rPr>
                        <a:t>• Информация о налоговых льготах Калужской области, тыс. руб.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41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68112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7" action="ppaction://hlinksldjump"/>
                        </a:rPr>
                        <a:t>• Расходы бюджета – выплачиваемые из бюджета денежные средства, за исключением средств, </a:t>
                      </a:r>
                      <a:endParaRPr lang="en-US" sz="920" dirty="0" smtClean="0">
                        <a:hlinkClick r:id="rId7" action="ppaction://hlinksldjump"/>
                      </a:endParaRPr>
                    </a:p>
                    <a:p>
                      <a:r>
                        <a:rPr lang="ru-RU" sz="920" dirty="0" smtClean="0">
                          <a:hlinkClick r:id="rId7" action="ppaction://hlinksldjump"/>
                        </a:rPr>
                        <a:t>являющихся в соответствии с бюджетным кодексом источниками финансирования дефицита бюджета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42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9316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8" action="ppaction://hlinksldjump"/>
                        </a:rPr>
                        <a:t>• Расходы бюджета области по основным функциям государства в 201</a:t>
                      </a:r>
                      <a:r>
                        <a:rPr lang="en-US" sz="920" dirty="0" smtClean="0">
                          <a:hlinkClick r:id="rId8" action="ppaction://hlinksldjump"/>
                        </a:rPr>
                        <a:t>8</a:t>
                      </a:r>
                      <a:r>
                        <a:rPr lang="ru-RU" sz="920" dirty="0" smtClean="0">
                          <a:hlinkClick r:id="rId8" action="ppaction://hlinksldjump"/>
                        </a:rPr>
                        <a:t> г., млн. руб.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4</a:t>
                      </a:r>
                      <a:r>
                        <a:rPr lang="en-US" sz="920" dirty="0" smtClean="0"/>
                        <a:t>3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9316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9" action="ppaction://hlinksldjump"/>
                        </a:rPr>
                        <a:t>• Расходы бюджета области по основным функциям государства в 201</a:t>
                      </a:r>
                      <a:r>
                        <a:rPr lang="en-US" sz="920" dirty="0" smtClean="0">
                          <a:hlinkClick r:id="rId9" action="ppaction://hlinksldjump"/>
                        </a:rPr>
                        <a:t>9</a:t>
                      </a:r>
                      <a:r>
                        <a:rPr lang="ru-RU" sz="920" dirty="0" smtClean="0">
                          <a:hlinkClick r:id="rId9" action="ppaction://hlinksldjump"/>
                        </a:rPr>
                        <a:t> г., млн. руб.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44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9316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0" action="ppaction://hlinksldjump"/>
                        </a:rPr>
                        <a:t>• Расходы бюджета области по основным функциям государства в 20</a:t>
                      </a:r>
                      <a:r>
                        <a:rPr lang="en-US" sz="920" dirty="0" smtClean="0">
                          <a:hlinkClick r:id="rId10" action="ppaction://hlinksldjump"/>
                        </a:rPr>
                        <a:t>20</a:t>
                      </a:r>
                      <a:r>
                        <a:rPr lang="ru-RU" sz="920" dirty="0" smtClean="0">
                          <a:hlinkClick r:id="rId10" action="ppaction://hlinksldjump"/>
                        </a:rPr>
                        <a:t>г., млн. руб.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45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55448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1" action="ppaction://hlinksldjump"/>
                        </a:rPr>
                        <a:t>• Сведения о расходах в рамках общественно значимых проектов</a:t>
                      </a:r>
                      <a:endParaRPr lang="ru-RU" sz="920" b="0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46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5240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2" action="ppaction://hlinksldjump"/>
                        </a:rPr>
                        <a:t>• Расходы бюджета по государственным программам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4</a:t>
                      </a:r>
                      <a:r>
                        <a:rPr lang="en-US" sz="920" dirty="0" smtClean="0"/>
                        <a:t>8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68112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3" action="ppaction://hlinksldjump"/>
                        </a:rPr>
                        <a:t>• </a:t>
                      </a:r>
                      <a:r>
                        <a:rPr lang="en-US" sz="920" dirty="0" smtClean="0">
                          <a:hlinkClick r:id="rId13" action="ppaction://hlinksldjump"/>
                        </a:rPr>
                        <a:t>C</a:t>
                      </a:r>
                      <a:r>
                        <a:rPr lang="ru-RU" sz="920" dirty="0" smtClean="0">
                          <a:hlinkClick r:id="rId13" action="ppaction://hlinksldjump"/>
                        </a:rPr>
                        <a:t>ведения о расходах областного бюджета по государственным, ведомственным целевым и другим программам</a:t>
                      </a:r>
                      <a:r>
                        <a:rPr lang="en-US" sz="920" baseline="0" dirty="0" smtClean="0">
                          <a:hlinkClick r:id="rId13" action="ppaction://hlinksldjump"/>
                        </a:rPr>
                        <a:t> </a:t>
                      </a:r>
                      <a:r>
                        <a:rPr lang="ru-RU" sz="920" dirty="0" smtClean="0">
                          <a:hlinkClick r:id="rId13" action="ppaction://hlinksldjump"/>
                        </a:rPr>
                        <a:t>и непрограммным расходам на 20</a:t>
                      </a:r>
                      <a:r>
                        <a:rPr lang="en-US" sz="920" dirty="0" smtClean="0">
                          <a:hlinkClick r:id="rId13" action="ppaction://hlinksldjump"/>
                        </a:rPr>
                        <a:t>20</a:t>
                      </a:r>
                      <a:r>
                        <a:rPr lang="ru-RU" sz="920" dirty="0" smtClean="0">
                          <a:hlinkClick r:id="rId13" action="ppaction://hlinksldjump"/>
                        </a:rPr>
                        <a:t>год и на плановый период 20</a:t>
                      </a:r>
                      <a:r>
                        <a:rPr lang="en-US" sz="920" dirty="0" smtClean="0">
                          <a:hlinkClick r:id="rId13" action="ppaction://hlinksldjump"/>
                        </a:rPr>
                        <a:t>21</a:t>
                      </a:r>
                      <a:r>
                        <a:rPr lang="ru-RU" sz="920" dirty="0" smtClean="0">
                          <a:hlinkClick r:id="rId13" action="ppaction://hlinksldjump"/>
                        </a:rPr>
                        <a:t> и 202</a:t>
                      </a:r>
                      <a:r>
                        <a:rPr lang="en-US" sz="920" dirty="0" smtClean="0">
                          <a:hlinkClick r:id="rId13" action="ppaction://hlinksldjump"/>
                        </a:rPr>
                        <a:t>2</a:t>
                      </a:r>
                      <a:r>
                        <a:rPr lang="ru-RU" sz="920" dirty="0" smtClean="0">
                          <a:hlinkClick r:id="rId13" action="ppaction://hlinksldjump"/>
                        </a:rPr>
                        <a:t> годов в сравнении с отчетами об исполнении за 201</a:t>
                      </a:r>
                      <a:r>
                        <a:rPr lang="en-US" sz="920" dirty="0" smtClean="0">
                          <a:hlinkClick r:id="rId13" action="ppaction://hlinksldjump"/>
                        </a:rPr>
                        <a:t>8</a:t>
                      </a:r>
                      <a:r>
                        <a:rPr lang="ru-RU" sz="920" dirty="0" smtClean="0">
                          <a:hlinkClick r:id="rId13" action="ppaction://hlinksldjump"/>
                        </a:rPr>
                        <a:t> и 201</a:t>
                      </a:r>
                      <a:r>
                        <a:rPr lang="en-US" sz="920" dirty="0" smtClean="0">
                          <a:hlinkClick r:id="rId13" action="ppaction://hlinksldjump"/>
                        </a:rPr>
                        <a:t>9</a:t>
                      </a:r>
                      <a:r>
                        <a:rPr lang="ru-RU" sz="920" dirty="0" smtClean="0">
                          <a:hlinkClick r:id="rId13" action="ppaction://hlinksldjump"/>
                        </a:rPr>
                        <a:t> годы., млн.</a:t>
                      </a:r>
                      <a:r>
                        <a:rPr lang="en-US" sz="920" dirty="0" smtClean="0">
                          <a:hlinkClick r:id="rId13" action="ppaction://hlinksldjump"/>
                        </a:rPr>
                        <a:t> </a:t>
                      </a:r>
                      <a:r>
                        <a:rPr lang="ru-RU" sz="920" dirty="0" err="1" smtClean="0">
                          <a:hlinkClick r:id="rId13" action="ppaction://hlinksldjump"/>
                        </a:rPr>
                        <a:t>руб</a:t>
                      </a:r>
                      <a:r>
                        <a:rPr lang="en-US" sz="920" dirty="0" smtClean="0">
                          <a:hlinkClick r:id="rId13" action="ppaction://hlinksldjump"/>
                        </a:rPr>
                        <a:t>.</a:t>
                      </a:r>
                      <a:endParaRPr lang="ru-RU" sz="920" b="0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en-US" sz="920" dirty="0" smtClean="0"/>
                        <a:t>49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9316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4" action="ppaction://hlinksldjump"/>
                        </a:rPr>
                        <a:t>•  Сведения о достижении значений индикаторов государственных программ Калужской области в 201</a:t>
                      </a:r>
                      <a:r>
                        <a:rPr lang="en-US" sz="920" dirty="0" smtClean="0">
                          <a:hlinkClick r:id="rId14" action="ppaction://hlinksldjump"/>
                        </a:rPr>
                        <a:t>9</a:t>
                      </a:r>
                      <a:r>
                        <a:rPr lang="ru-RU" sz="920" dirty="0" smtClean="0">
                          <a:hlinkClick r:id="rId14" action="ppaction://hlinksldjump"/>
                        </a:rPr>
                        <a:t> году</a:t>
                      </a:r>
                      <a:endParaRPr lang="ru-RU" sz="92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5</a:t>
                      </a:r>
                      <a:r>
                        <a:rPr lang="en-US" sz="920" dirty="0" smtClean="0"/>
                        <a:t>3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07848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5" action="ppaction://hlinksldjump"/>
                        </a:rPr>
                        <a:t>• Информация об удельном объеме расходов областного бюджета Калужской области в 2018-2022  годах </a:t>
                      </a:r>
                      <a:r>
                        <a:rPr lang="en-US" sz="920" baseline="0" dirty="0" smtClean="0">
                          <a:hlinkClick r:id="rId15" action="ppaction://hlinksldjump"/>
                        </a:rPr>
                        <a:t> </a:t>
                      </a:r>
                      <a:r>
                        <a:rPr lang="ru-RU" sz="920" dirty="0" smtClean="0">
                          <a:hlinkClick r:id="rId15" action="ppaction://hlinksldjump"/>
                        </a:rPr>
                        <a:t>в отдельных секторах  экономики и социальной сферы (в расчете на 1 жителя области), </a:t>
                      </a:r>
                      <a:r>
                        <a:rPr lang="ru-RU" sz="920" dirty="0" err="1" smtClean="0">
                          <a:hlinkClick r:id="rId15" action="ppaction://hlinksldjump"/>
                        </a:rPr>
                        <a:t>руб</a:t>
                      </a:r>
                      <a:r>
                        <a:rPr lang="en-US" sz="920" dirty="0" smtClean="0">
                          <a:hlinkClick r:id="rId15" action="ppaction://hlinksldjump"/>
                        </a:rPr>
                        <a:t>.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98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9316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6" action="ppaction://hlinksldjump"/>
                        </a:rPr>
                        <a:t>• Информация о достижении показателей, содержащихся в указах президента Российской Федерации</a:t>
                      </a:r>
                      <a:endParaRPr lang="ru-RU" sz="92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99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68112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7" action="ppaction://hlinksldjump"/>
                        </a:rPr>
                        <a:t>• Информация о бюджетных расходах на повышении оплаты труда работников бюджетной сферы в рамках</a:t>
                      </a:r>
                      <a:r>
                        <a:rPr lang="en-US" sz="920" baseline="0" dirty="0" smtClean="0">
                          <a:hlinkClick r:id="rId17" action="ppaction://hlinksldjump"/>
                        </a:rPr>
                        <a:t> </a:t>
                      </a:r>
                      <a:r>
                        <a:rPr lang="ru-RU" sz="920" dirty="0" smtClean="0">
                          <a:hlinkClick r:id="rId17" action="ppaction://hlinksldjump"/>
                        </a:rPr>
                        <a:t>реализации Указов Президента Российской Федерации от 07.05.2012 и об уровне заработной платы в учреждениях бюджетной сферы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100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68112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8" action="ppaction://hlinksldjump"/>
                        </a:rPr>
                        <a:t>• Расходы по заработной плате работников бюджетной сферы в 2018-2022гг., в соответствии с указами </a:t>
                      </a:r>
                    </a:p>
                    <a:p>
                      <a:r>
                        <a:rPr lang="ru-RU" sz="920" dirty="0" smtClean="0">
                          <a:hlinkClick r:id="rId18" action="ppaction://hlinksldjump"/>
                        </a:rPr>
                        <a:t>президента Российской Федерации. млн. руб.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101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9316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9" action="ppaction://hlinksldjump"/>
                        </a:rPr>
                        <a:t>• Расходы на здравоохранение в Калужской области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102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9316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20" dirty="0" smtClean="0">
                          <a:hlinkClick r:id="rId20" action="ppaction://hlinksldjump"/>
                        </a:rPr>
                        <a:t>• Выплата пособий и компенсаций по государственной программе «семья и дети» Калужской области</a:t>
                      </a:r>
                      <a:r>
                        <a:rPr lang="en-US" sz="920" dirty="0" smtClean="0">
                          <a:hlinkClick r:id="rId20" action="ppaction://hlinksldjump"/>
                        </a:rPr>
                        <a:t>»</a:t>
                      </a:r>
                      <a:endParaRPr lang="ru-RU" sz="92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103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32302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21" action="ppaction://hlinksldjump"/>
                        </a:rPr>
                        <a:t>• Выплата пособий и компенсаций по государственной программе «социальная поддержка граждан </a:t>
                      </a:r>
                      <a:r>
                        <a:rPr lang="en-US" sz="920" baseline="0" dirty="0" smtClean="0">
                          <a:hlinkClick r:id="rId21" action="ppaction://hlinksldjump"/>
                        </a:rPr>
                        <a:t> </a:t>
                      </a:r>
                      <a:r>
                        <a:rPr lang="ru-RU" sz="920" dirty="0" smtClean="0">
                          <a:hlinkClick r:id="rId21" action="ppaction://hlinksldjump"/>
                        </a:rPr>
                        <a:t>в Калужской области»</a:t>
                      </a:r>
                      <a:endParaRPr lang="ru-RU" sz="92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104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83296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22" action="ppaction://hlinksldjump"/>
                        </a:rPr>
                        <a:t>•  Меры социальной поддержки в рамках государственной программы Калужской области </a:t>
                      </a:r>
                      <a:r>
                        <a:rPr lang="en-US" sz="920" baseline="0" dirty="0" smtClean="0">
                          <a:hlinkClick r:id="rId22" action="ppaction://hlinksldjump"/>
                        </a:rPr>
                        <a:t> </a:t>
                      </a:r>
                      <a:r>
                        <a:rPr lang="ru-RU" sz="920" dirty="0" smtClean="0">
                          <a:hlinkClick r:id="rId22" action="ppaction://hlinksldjump"/>
                        </a:rPr>
                        <a:t>«Развитие физической культуры и спорта в Калужской области</a:t>
                      </a:r>
                      <a:r>
                        <a:rPr lang="en-US" sz="920" dirty="0" smtClean="0">
                          <a:hlinkClick r:id="rId22" action="ppaction://hlinksldjump"/>
                        </a:rPr>
                        <a:t>»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105</a:t>
                      </a:r>
                      <a:endParaRPr lang="ru-RU" sz="92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9316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23" action="ppaction://hlinksldjump"/>
                        </a:rPr>
                        <a:t>• Расходы бюджета Калужской области на реализацию программы" развитие общего</a:t>
                      </a:r>
                      <a:r>
                        <a:rPr lang="ru-RU" sz="920" baseline="0" dirty="0" smtClean="0">
                          <a:hlinkClick r:id="rId23" action="ppaction://hlinksldjump"/>
                        </a:rPr>
                        <a:t> и дополнительного </a:t>
                      </a:r>
                      <a:r>
                        <a:rPr lang="ru-RU" sz="920" dirty="0" smtClean="0">
                          <a:hlinkClick r:id="rId23" action="ppaction://hlinksldjump"/>
                        </a:rPr>
                        <a:t>образования </a:t>
                      </a:r>
                      <a:r>
                        <a:rPr lang="ru-RU" sz="920" baseline="0" dirty="0" smtClean="0">
                          <a:hlinkClick r:id="rId23" action="ppaction://hlinksldjump"/>
                        </a:rPr>
                        <a:t> </a:t>
                      </a:r>
                      <a:r>
                        <a:rPr lang="ru-RU" sz="920" dirty="0" smtClean="0">
                          <a:hlinkClick r:id="rId23" action="ppaction://hlinksldjump"/>
                        </a:rPr>
                        <a:t>в Калужской области"</a:t>
                      </a:r>
                      <a:endParaRPr lang="ru-RU" sz="92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106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9316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92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24" action="ppaction://hlinksldjump"/>
                        </a:rPr>
                        <a:t>• Объем бюджетных ассигнований, предусмотренных на реализацию национальных проектов 2019 год и плановый период 2020 и 2021 годов.</a:t>
                      </a:r>
                      <a:endParaRPr lang="ru-RU" sz="92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tabLst>
                          <a:tab pos="72000" algn="l"/>
                        </a:tabLst>
                      </a:pPr>
                      <a:r>
                        <a:rPr lang="ru-RU" sz="92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107</a:t>
                      </a:r>
                      <a:endParaRPr lang="ru-RU" sz="92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261642">
                <a:tc>
                  <a:txBody>
                    <a:bodyPr/>
                    <a:lstStyle/>
                    <a:p>
                      <a:r>
                        <a:rPr lang="ru-RU" sz="920" b="0" dirty="0" smtClean="0">
                          <a:latin typeface="Times New Roman" pitchFamily="18" charset="0"/>
                          <a:cs typeface="Times New Roman" pitchFamily="18" charset="0"/>
                          <a:hlinkClick r:id="rId25" action="ppaction://hlinksldjump"/>
                        </a:rPr>
                        <a:t>•  Государственная программа Калужской области "развитие общего и дополнительного образования в Калужской области"</a:t>
                      </a:r>
                      <a:endParaRPr lang="ru-RU" sz="92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92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tabLst>
                          <a:tab pos="72000" algn="l"/>
                        </a:tabLst>
                      </a:pPr>
                      <a:r>
                        <a:rPr lang="ru-RU" sz="92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121</a:t>
                      </a:r>
                      <a:endParaRPr lang="ru-RU" sz="92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574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10"/>
          <p:cNvSpPr/>
          <p:nvPr/>
        </p:nvSpPr>
        <p:spPr>
          <a:xfrm>
            <a:off x="6372225" y="3176489"/>
            <a:ext cx="2494018" cy="81846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067025" y="203272"/>
            <a:ext cx="7752234" cy="104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lang="ru-RU" sz="1700" b="1" spc="25" dirty="0" smtClean="0">
                <a:solidFill>
                  <a:srgbClr val="365E68"/>
                </a:solidFill>
                <a:latin typeface="Arial"/>
                <a:cs typeface="Arial"/>
              </a:rPr>
              <a:t>Д</a:t>
            </a:r>
            <a:r>
              <a:rPr lang="ru-RU" sz="1700" b="1" spc="-45" dirty="0" smtClean="0">
                <a:solidFill>
                  <a:srgbClr val="365E68"/>
                </a:solidFill>
                <a:latin typeface="Arial"/>
                <a:cs typeface="Arial"/>
              </a:rPr>
              <a:t>О</a:t>
            </a:r>
            <a:r>
              <a:rPr lang="ru-RU" sz="1700" b="1" spc="-55" dirty="0" smtClean="0">
                <a:solidFill>
                  <a:srgbClr val="365E68"/>
                </a:solidFill>
                <a:latin typeface="Arial"/>
                <a:cs typeface="Arial"/>
              </a:rPr>
              <a:t>Х</a:t>
            </a:r>
            <a:r>
              <a:rPr lang="ru-RU" sz="1700" b="1" spc="-25" dirty="0" smtClean="0">
                <a:solidFill>
                  <a:srgbClr val="365E68"/>
                </a:solidFill>
                <a:latin typeface="Arial"/>
                <a:cs typeface="Arial"/>
              </a:rPr>
              <a:t>О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ДЫ Б</a:t>
            </a:r>
            <a:r>
              <a:rPr lang="ru-RU" sz="1700" b="1" spc="-25" dirty="0" smtClean="0">
                <a:solidFill>
                  <a:srgbClr val="365E68"/>
                </a:solidFill>
                <a:latin typeface="Arial"/>
                <a:cs typeface="Arial"/>
              </a:rPr>
              <a:t>Ю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Д</a:t>
            </a:r>
            <a:r>
              <a:rPr lang="ru-RU" sz="1700" b="1" spc="-35" dirty="0" smtClean="0">
                <a:solidFill>
                  <a:srgbClr val="365E68"/>
                </a:solidFill>
                <a:latin typeface="Arial"/>
                <a:cs typeface="Arial"/>
              </a:rPr>
              <a:t>Ж</a:t>
            </a:r>
            <a:r>
              <a:rPr lang="ru-RU" sz="1700" b="1" spc="-30" dirty="0" smtClean="0">
                <a:solidFill>
                  <a:srgbClr val="365E68"/>
                </a:solidFill>
                <a:latin typeface="Arial"/>
                <a:cs typeface="Arial"/>
              </a:rPr>
              <a:t>Е</a:t>
            </a:r>
            <a:r>
              <a:rPr lang="ru-RU" sz="1700" b="1" spc="-35" dirty="0" smtClean="0">
                <a:solidFill>
                  <a:srgbClr val="365E68"/>
                </a:solidFill>
                <a:latin typeface="Arial"/>
                <a:cs typeface="Arial"/>
              </a:rPr>
              <a:t>Т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А</a:t>
            </a:r>
            <a:r>
              <a:rPr lang="ru-RU" sz="1700" b="1" spc="3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dirty="0" smtClean="0">
                <a:solidFill>
                  <a:srgbClr val="365E68"/>
                </a:solidFill>
                <a:latin typeface="Arial"/>
                <a:cs typeface="Arial"/>
              </a:rPr>
              <a:t>–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ПОС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Т</a:t>
            </a:r>
            <a:r>
              <a:rPr lang="ru-RU" sz="1700" b="1" spc="-30" dirty="0" smtClean="0">
                <a:solidFill>
                  <a:srgbClr val="365E68"/>
                </a:solidFill>
                <a:latin typeface="Arial"/>
                <a:cs typeface="Arial"/>
              </a:rPr>
              <a:t>У</a:t>
            </a:r>
            <a:r>
              <a:rPr lang="ru-RU" sz="1700" b="1" spc="-15" dirty="0" smtClean="0">
                <a:solidFill>
                  <a:srgbClr val="365E68"/>
                </a:solidFill>
                <a:latin typeface="Arial"/>
                <a:cs typeface="Arial"/>
              </a:rPr>
              <a:t>ПАЮЩ</a:t>
            </a:r>
            <a:r>
              <a:rPr lang="ru-RU" sz="1700" b="1" spc="-20" dirty="0" smtClean="0">
                <a:solidFill>
                  <a:srgbClr val="365E68"/>
                </a:solidFill>
                <a:latin typeface="Arial"/>
                <a:cs typeface="Arial"/>
              </a:rPr>
              <a:t>И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Е</a:t>
            </a:r>
            <a:r>
              <a:rPr lang="ru-RU" sz="1700" b="1" spc="4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В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Б</a:t>
            </a:r>
            <a:r>
              <a:rPr lang="ru-RU" sz="1700" b="1" spc="-55" dirty="0" smtClean="0">
                <a:solidFill>
                  <a:srgbClr val="365E68"/>
                </a:solidFill>
                <a:latin typeface="Arial"/>
                <a:cs typeface="Arial"/>
              </a:rPr>
              <a:t>Ю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ДЖ</a:t>
            </a:r>
            <a:r>
              <a:rPr lang="ru-RU" sz="1700" b="1" spc="-60" dirty="0" smtClean="0">
                <a:solidFill>
                  <a:srgbClr val="365E68"/>
                </a:solidFill>
                <a:latin typeface="Arial"/>
                <a:cs typeface="Arial"/>
              </a:rPr>
              <a:t>Е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Т</a:t>
            </a:r>
            <a:r>
              <a:rPr lang="ru-RU" sz="1700" b="1" spc="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ДЕН</a:t>
            </a:r>
            <a:r>
              <a:rPr lang="ru-RU" sz="1700" b="1" spc="-30" dirty="0" smtClean="0">
                <a:solidFill>
                  <a:srgbClr val="365E68"/>
                </a:solidFill>
                <a:latin typeface="Arial"/>
                <a:cs typeface="Arial"/>
              </a:rPr>
              <a:t>Е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ЖНЫЕ</a:t>
            </a:r>
            <a:r>
              <a:rPr lang="ru-RU" sz="1700" b="1" spc="30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СР</a:t>
            </a:r>
            <a:r>
              <a:rPr lang="ru-RU" sz="1700" b="1" spc="-45" dirty="0" smtClean="0">
                <a:solidFill>
                  <a:srgbClr val="365E68"/>
                </a:solidFill>
                <a:latin typeface="Arial"/>
                <a:cs typeface="Arial"/>
              </a:rPr>
              <a:t>Е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ДСТ</a:t>
            </a:r>
            <a:r>
              <a:rPr lang="ru-RU" sz="1700" b="1" spc="-20" dirty="0" smtClean="0">
                <a:solidFill>
                  <a:srgbClr val="365E68"/>
                </a:solidFill>
                <a:latin typeface="Arial"/>
                <a:cs typeface="Arial"/>
              </a:rPr>
              <a:t>В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А,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ЗА</a:t>
            </a:r>
            <a:r>
              <a:rPr lang="ru-RU" sz="1700" b="1" spc="10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ИС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К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Л</a:t>
            </a:r>
            <a:r>
              <a:rPr lang="ru-RU" sz="1700" b="1" spc="-50" dirty="0" smtClean="0">
                <a:solidFill>
                  <a:srgbClr val="365E68"/>
                </a:solidFill>
                <a:latin typeface="Arial"/>
                <a:cs typeface="Arial"/>
              </a:rPr>
              <a:t>Ю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ЧЕ</a:t>
            </a:r>
            <a:r>
              <a:rPr lang="ru-RU" sz="1700" b="1" spc="-20" dirty="0" smtClean="0">
                <a:solidFill>
                  <a:srgbClr val="365E68"/>
                </a:solidFill>
                <a:latin typeface="Arial"/>
                <a:cs typeface="Arial"/>
              </a:rPr>
              <a:t>Н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ИЕМ</a:t>
            </a:r>
            <a:r>
              <a:rPr lang="en-US" sz="1700" b="1" spc="4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СР</a:t>
            </a:r>
            <a:r>
              <a:rPr lang="ru-RU" sz="1700" b="1" spc="-45" dirty="0" smtClean="0">
                <a:solidFill>
                  <a:srgbClr val="365E68"/>
                </a:solidFill>
                <a:latin typeface="Arial"/>
                <a:cs typeface="Arial"/>
              </a:rPr>
              <a:t>Е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ДСТВ, Я</a:t>
            </a:r>
            <a:r>
              <a:rPr lang="ru-RU" sz="1700" b="1" spc="-45" dirty="0" smtClean="0">
                <a:solidFill>
                  <a:srgbClr val="365E68"/>
                </a:solidFill>
                <a:latin typeface="Arial"/>
                <a:cs typeface="Arial"/>
              </a:rPr>
              <a:t>В</a:t>
            </a:r>
            <a:r>
              <a:rPr lang="ru-RU" sz="1700" b="1" spc="-15" dirty="0" smtClean="0">
                <a:solidFill>
                  <a:srgbClr val="365E68"/>
                </a:solidFill>
                <a:latin typeface="Arial"/>
                <a:cs typeface="Arial"/>
              </a:rPr>
              <a:t>ЛЯЮЩ</a:t>
            </a:r>
            <a:r>
              <a:rPr lang="ru-RU" sz="1700" b="1" spc="-20" dirty="0" smtClean="0">
                <a:solidFill>
                  <a:srgbClr val="365E68"/>
                </a:solidFill>
                <a:latin typeface="Arial"/>
                <a:cs typeface="Arial"/>
              </a:rPr>
              <a:t>И</a:t>
            </a:r>
            <a:r>
              <a:rPr lang="ru-RU" sz="1700" b="1" spc="-30" dirty="0" smtClean="0">
                <a:solidFill>
                  <a:srgbClr val="365E68"/>
                </a:solidFill>
                <a:latin typeface="Arial"/>
                <a:cs typeface="Arial"/>
              </a:rPr>
              <a:t>Х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СЯ</a:t>
            </a:r>
            <a:r>
              <a:rPr lang="ru-RU" sz="1700" b="1" spc="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В</a:t>
            </a:r>
            <a:r>
              <a:rPr lang="ru-RU" sz="1700" b="1" spc="1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0" dirty="0" smtClean="0">
                <a:solidFill>
                  <a:srgbClr val="365E68"/>
                </a:solidFill>
                <a:latin typeface="Arial"/>
                <a:cs typeface="Arial"/>
              </a:rPr>
              <a:t>С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О</a:t>
            </a:r>
            <a:r>
              <a:rPr lang="ru-RU" sz="1700" b="1" spc="-45" dirty="0" smtClean="0">
                <a:solidFill>
                  <a:srgbClr val="365E68"/>
                </a:solidFill>
                <a:latin typeface="Arial"/>
                <a:cs typeface="Arial"/>
              </a:rPr>
              <a:t>О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Т</a:t>
            </a:r>
            <a:r>
              <a:rPr lang="ru-RU" sz="1700" b="1" spc="-20" dirty="0" smtClean="0">
                <a:solidFill>
                  <a:srgbClr val="365E68"/>
                </a:solidFill>
                <a:latin typeface="Arial"/>
                <a:cs typeface="Arial"/>
              </a:rPr>
              <a:t>В</a:t>
            </a:r>
            <a:r>
              <a:rPr lang="ru-RU" sz="1700" b="1" spc="-60" dirty="0" smtClean="0">
                <a:solidFill>
                  <a:srgbClr val="365E68"/>
                </a:solidFill>
                <a:latin typeface="Arial"/>
                <a:cs typeface="Arial"/>
              </a:rPr>
              <a:t>Е</a:t>
            </a:r>
            <a:r>
              <a:rPr lang="ru-RU" sz="1700" b="1" spc="-25" dirty="0" smtClean="0">
                <a:solidFill>
                  <a:srgbClr val="365E68"/>
                </a:solidFill>
                <a:latin typeface="Arial"/>
                <a:cs typeface="Arial"/>
              </a:rPr>
              <a:t>Т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СТВИИ</a:t>
            </a:r>
            <a:r>
              <a:rPr lang="ru-RU" sz="1700" b="1" spc="10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С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5" dirty="0" smtClean="0">
                <a:solidFill>
                  <a:srgbClr val="365E68"/>
                </a:solidFill>
                <a:latin typeface="Arial"/>
                <a:cs typeface="Arial"/>
              </a:rPr>
              <a:t>Б</a:t>
            </a:r>
            <a:r>
              <a:rPr lang="ru-RU" sz="1700" b="1" spc="-50" dirty="0" smtClean="0">
                <a:solidFill>
                  <a:srgbClr val="365E68"/>
                </a:solidFill>
                <a:latin typeface="Arial"/>
                <a:cs typeface="Arial"/>
              </a:rPr>
              <a:t>Ю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ДЖ</a:t>
            </a:r>
            <a:r>
              <a:rPr lang="ru-RU" sz="1700" b="1" spc="-60" dirty="0" smtClean="0">
                <a:solidFill>
                  <a:srgbClr val="365E68"/>
                </a:solidFill>
                <a:latin typeface="Arial"/>
                <a:cs typeface="Arial"/>
              </a:rPr>
              <a:t>Е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ТНЫМ</a:t>
            </a:r>
            <a:r>
              <a:rPr lang="ru-RU" sz="1700" b="1" spc="2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20" dirty="0" smtClean="0">
                <a:solidFill>
                  <a:srgbClr val="365E68"/>
                </a:solidFill>
                <a:latin typeface="Arial"/>
                <a:cs typeface="Arial"/>
              </a:rPr>
              <a:t>К</a:t>
            </a:r>
            <a:r>
              <a:rPr lang="ru-RU" sz="1700" b="1" spc="-45" dirty="0" smtClean="0">
                <a:solidFill>
                  <a:srgbClr val="365E68"/>
                </a:solidFill>
                <a:latin typeface="Arial"/>
                <a:cs typeface="Arial"/>
              </a:rPr>
              <a:t>О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ДЕ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К</a:t>
            </a:r>
            <a:r>
              <a:rPr lang="ru-RU" sz="1700" b="1" spc="0" dirty="0" smtClean="0">
                <a:solidFill>
                  <a:srgbClr val="365E68"/>
                </a:solidFill>
                <a:latin typeface="Arial"/>
                <a:cs typeface="Arial"/>
              </a:rPr>
              <a:t>С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ОМ</a:t>
            </a:r>
            <a:r>
              <a:rPr lang="ru-RU" sz="1700" b="1" spc="2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ИС</a:t>
            </a:r>
            <a:r>
              <a:rPr lang="ru-RU" sz="1700" b="1" spc="-25" dirty="0" smtClean="0">
                <a:solidFill>
                  <a:srgbClr val="365E68"/>
                </a:solidFill>
                <a:latin typeface="Arial"/>
                <a:cs typeface="Arial"/>
              </a:rPr>
              <a:t>Т</a:t>
            </a:r>
            <a:r>
              <a:rPr lang="ru-RU" sz="1700" b="1" spc="-45" dirty="0" smtClean="0">
                <a:solidFill>
                  <a:srgbClr val="365E68"/>
                </a:solidFill>
                <a:latin typeface="Arial"/>
                <a:cs typeface="Arial"/>
              </a:rPr>
              <a:t>О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Ч</a:t>
            </a:r>
            <a:r>
              <a:rPr lang="ru-RU" sz="1700" b="1" spc="-20" dirty="0" smtClean="0">
                <a:solidFill>
                  <a:srgbClr val="365E68"/>
                </a:solidFill>
                <a:latin typeface="Arial"/>
                <a:cs typeface="Arial"/>
              </a:rPr>
              <a:t>Н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И</a:t>
            </a:r>
            <a:r>
              <a:rPr lang="ru-RU" sz="1700" b="1" spc="15" dirty="0" smtClean="0">
                <a:solidFill>
                  <a:srgbClr val="365E68"/>
                </a:solidFill>
                <a:latin typeface="Arial"/>
                <a:cs typeface="Arial"/>
              </a:rPr>
              <a:t>К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АМИ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25" dirty="0" smtClean="0">
                <a:solidFill>
                  <a:srgbClr val="365E68"/>
                </a:solidFill>
                <a:latin typeface="Arial"/>
                <a:cs typeface="Arial"/>
              </a:rPr>
              <a:t>ФИН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А</a:t>
            </a:r>
            <a:r>
              <a:rPr lang="ru-RU" sz="1700" b="1" spc="-20" dirty="0" smtClean="0">
                <a:solidFill>
                  <a:srgbClr val="365E68"/>
                </a:solidFill>
                <a:latin typeface="Arial"/>
                <a:cs typeface="Arial"/>
              </a:rPr>
              <a:t>Н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С</a:t>
            </a:r>
            <a:r>
              <a:rPr lang="ru-RU" sz="1700" b="1" spc="-20" dirty="0" smtClean="0">
                <a:solidFill>
                  <a:srgbClr val="365E68"/>
                </a:solidFill>
                <a:latin typeface="Arial"/>
                <a:cs typeface="Arial"/>
              </a:rPr>
              <a:t>И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РО</a:t>
            </a:r>
            <a:r>
              <a:rPr lang="ru-RU" sz="1700" b="1" spc="-20" dirty="0" smtClean="0">
                <a:solidFill>
                  <a:srgbClr val="365E68"/>
                </a:solidFill>
                <a:latin typeface="Arial"/>
                <a:cs typeface="Arial"/>
              </a:rPr>
              <a:t>В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А</a:t>
            </a:r>
            <a:r>
              <a:rPr lang="ru-RU" sz="1700" b="1" spc="-20" dirty="0" smtClean="0">
                <a:solidFill>
                  <a:srgbClr val="365E68"/>
                </a:solidFill>
                <a:latin typeface="Arial"/>
                <a:cs typeface="Arial"/>
              </a:rPr>
              <a:t>НИ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Я</a:t>
            </a:r>
            <a:r>
              <a:rPr lang="ru-RU" sz="1700" b="1" spc="50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5" dirty="0" smtClean="0">
                <a:solidFill>
                  <a:srgbClr val="365E68"/>
                </a:solidFill>
                <a:latin typeface="Arial"/>
                <a:cs typeface="Arial"/>
              </a:rPr>
              <a:t>ДЕФ</a:t>
            </a:r>
            <a:r>
              <a:rPr lang="ru-RU" sz="1700" b="1" spc="-20" dirty="0" smtClean="0">
                <a:solidFill>
                  <a:srgbClr val="365E68"/>
                </a:solidFill>
                <a:latin typeface="Arial"/>
                <a:cs typeface="Arial"/>
              </a:rPr>
              <a:t>И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Ц</a:t>
            </a:r>
            <a:r>
              <a:rPr lang="ru-RU" sz="1700" b="1" spc="-25" dirty="0" smtClean="0">
                <a:solidFill>
                  <a:srgbClr val="365E68"/>
                </a:solidFill>
                <a:latin typeface="Arial"/>
                <a:cs typeface="Arial"/>
              </a:rPr>
              <a:t>ИТ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А</a:t>
            </a:r>
            <a:r>
              <a:rPr lang="ru-RU" sz="1700" b="1" spc="30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Б</a:t>
            </a:r>
            <a:r>
              <a:rPr lang="ru-RU" sz="1700" b="1" spc="-55" dirty="0" smtClean="0">
                <a:solidFill>
                  <a:srgbClr val="365E68"/>
                </a:solidFill>
                <a:latin typeface="Arial"/>
                <a:cs typeface="Arial"/>
              </a:rPr>
              <a:t>Ю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ДЖ</a:t>
            </a:r>
            <a:r>
              <a:rPr lang="ru-RU" sz="1700" b="1" spc="-60" dirty="0" smtClean="0">
                <a:solidFill>
                  <a:srgbClr val="365E68"/>
                </a:solidFill>
                <a:latin typeface="Arial"/>
                <a:cs typeface="Arial"/>
              </a:rPr>
              <a:t>Е</a:t>
            </a:r>
            <a:r>
              <a:rPr lang="ru-RU" sz="1700" b="1" spc="-25" dirty="0" smtClean="0">
                <a:solidFill>
                  <a:srgbClr val="365E68"/>
                </a:solidFill>
                <a:latin typeface="Arial"/>
                <a:cs typeface="Arial"/>
              </a:rPr>
              <a:t>Т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А</a:t>
            </a:r>
            <a:endParaRPr lang="ru-RU" sz="1700" b="1" dirty="0">
              <a:solidFill>
                <a:srgbClr val="365E68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239496" y="1746383"/>
            <a:ext cx="2961671" cy="88597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18681" y="3188828"/>
            <a:ext cx="2285999" cy="81846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743201" y="3188825"/>
            <a:ext cx="3352800" cy="81846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17441" y="2075385"/>
            <a:ext cx="178943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r>
              <a:rPr sz="1600" b="1" spc="5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-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бюджета</a:t>
            </a:r>
            <a:endParaRPr sz="16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25392" y="3405697"/>
            <a:ext cx="967105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5575" marR="5080" indent="-143510">
              <a:lnSpc>
                <a:spcPts val="1460"/>
              </a:lnSpc>
            </a:pPr>
            <a:r>
              <a:rPr sz="1300" b="1" spc="1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Налоговые доходы</a:t>
            </a:r>
            <a:endParaRPr sz="13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80457" y="3405697"/>
            <a:ext cx="1162685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20" marR="5080" indent="-236854">
              <a:lnSpc>
                <a:spcPts val="1460"/>
              </a:lnSpc>
            </a:pPr>
            <a:r>
              <a:rPr sz="1300" b="1" spc="1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  <a:endParaRPr sz="13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72827" y="3393360"/>
            <a:ext cx="136525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065" marR="5080" indent="-127000">
              <a:lnSpc>
                <a:spcPts val="1460"/>
              </a:lnSpc>
            </a:pPr>
            <a:r>
              <a:rPr sz="1300" b="1" spc="1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</a:t>
            </a:r>
            <a:endParaRPr sz="13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-24956" y="210393"/>
            <a:ext cx="1008798" cy="7566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cxnSp>
        <p:nvCxnSpPr>
          <p:cNvPr id="21" name="Соединительная линия уступом 20"/>
          <p:cNvCxnSpPr>
            <a:stCxn id="6" idx="3"/>
            <a:endCxn id="33" idx="0"/>
          </p:cNvCxnSpPr>
          <p:nvPr/>
        </p:nvCxnSpPr>
        <p:spPr>
          <a:xfrm>
            <a:off x="6201167" y="2189368"/>
            <a:ext cx="1418067" cy="987121"/>
          </a:xfrm>
          <a:prstGeom prst="bentConnector2">
            <a:avLst/>
          </a:prstGeom>
          <a:ln w="19050">
            <a:solidFill>
              <a:srgbClr val="365E6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22"/>
          <p:cNvCxnSpPr>
            <a:stCxn id="6" idx="1"/>
            <a:endCxn id="9" idx="0"/>
          </p:cNvCxnSpPr>
          <p:nvPr/>
        </p:nvCxnSpPr>
        <p:spPr>
          <a:xfrm rot="10800000" flipV="1">
            <a:off x="1361682" y="2189368"/>
            <a:ext cx="1877815" cy="999460"/>
          </a:xfrm>
          <a:prstGeom prst="bentConnector2">
            <a:avLst/>
          </a:prstGeom>
          <a:ln w="19050">
            <a:solidFill>
              <a:srgbClr val="365E6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endCxn id="10" idx="0"/>
          </p:cNvCxnSpPr>
          <p:nvPr/>
        </p:nvCxnSpPr>
        <p:spPr>
          <a:xfrm>
            <a:off x="4419601" y="2632353"/>
            <a:ext cx="0" cy="556472"/>
          </a:xfrm>
          <a:prstGeom prst="straightConnector1">
            <a:avLst/>
          </a:prstGeom>
          <a:ln w="19050">
            <a:solidFill>
              <a:srgbClr val="365E6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2743201" y="4191000"/>
            <a:ext cx="33528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доходы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от использования имущества, находящегося в государственной или муниципальной собственности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доходы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от продажи имущества, находящегося в государственной или муниципальной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собственности</a:t>
            </a: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доходы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от платных услуг, оказываемых казенными учреждениями 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средства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полученные в результате применения мер гражданско- правовой, административной и уголовной ответственности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средства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самообложения граждан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иные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неналоговые доходы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8681" y="4191000"/>
            <a:ext cx="2286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федеральные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налоги и сборы </a:t>
            </a: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региональные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налоги </a:t>
            </a: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местные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налоги и сборы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пени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штрафы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 налогам и сборам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72225" y="4206544"/>
            <a:ext cx="24940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дотации </a:t>
            </a: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субсидии </a:t>
            </a: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субвенции </a:t>
            </a: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иные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межбюджетные трансферты </a:t>
            </a: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безвозмездные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поступления от физических и юридических лиц</a:t>
            </a:r>
          </a:p>
        </p:txBody>
      </p:sp>
      <p:sp>
        <p:nvSpPr>
          <p:cNvPr id="18" name="5-конечная звезда 17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38073" y="236723"/>
            <a:ext cx="8542042" cy="622075"/>
            <a:chOff x="138073" y="236723"/>
            <a:chExt cx="8542042" cy="622075"/>
          </a:xfrm>
        </p:grpSpPr>
        <p:sp>
          <p:nvSpPr>
            <p:cNvPr id="7" name="object 7"/>
            <p:cNvSpPr/>
            <p:nvPr/>
          </p:nvSpPr>
          <p:spPr>
            <a:xfrm>
              <a:off x="138073" y="236723"/>
              <a:ext cx="829406" cy="62207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1136315" y="408800"/>
              <a:ext cx="7543800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b="1" dirty="0" smtClean="0">
                  <a:solidFill>
                    <a:srgbClr val="365E68"/>
                  </a:solidFill>
                  <a:latin typeface="Arial"/>
                  <a:cs typeface="Arial"/>
                </a:rPr>
                <a:t>ДОХОДЫ ОБЛАСТНОГО БЮДЖЕТА</a:t>
              </a:r>
              <a:r>
                <a:rPr lang="ru-RU" dirty="0">
                  <a:solidFill>
                    <a:srgbClr val="365E68"/>
                  </a:solidFill>
                  <a:latin typeface="Arial"/>
                  <a:cs typeface="Arial"/>
                </a:rPr>
                <a:t> </a:t>
              </a:r>
              <a:r>
                <a:rPr lang="ru-RU" b="1" dirty="0" smtClean="0">
                  <a:solidFill>
                    <a:srgbClr val="365E68"/>
                  </a:solidFill>
                  <a:latin typeface="Arial"/>
                  <a:cs typeface="Arial"/>
                </a:rPr>
                <a:t>В 2018-2022 гг., </a:t>
              </a:r>
              <a:r>
                <a:rPr lang="ru-RU" i="1" dirty="0" smtClean="0">
                  <a:solidFill>
                    <a:srgbClr val="365E68"/>
                  </a:solidFill>
                  <a:latin typeface="Times New Roman" pitchFamily="18" charset="0"/>
                  <a:cs typeface="Times New Roman" pitchFamily="18" charset="0"/>
                </a:rPr>
                <a:t>тыс. руб.</a:t>
              </a:r>
              <a:endParaRPr lang="ru-RU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793963266"/>
              </p:ext>
            </p:extLst>
          </p:nvPr>
        </p:nvGraphicFramePr>
        <p:xfrm>
          <a:off x="1447800" y="1287941"/>
          <a:ext cx="4781949" cy="2593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3" name="Диаграмма 32"/>
          <p:cNvGraphicFramePr/>
          <p:nvPr>
            <p:extLst>
              <p:ext uri="{D42A27DB-BD31-4B8C-83A1-F6EECF244321}">
                <p14:modId xmlns:p14="http://schemas.microsoft.com/office/powerpoint/2010/main" val="1781036268"/>
              </p:ext>
            </p:extLst>
          </p:nvPr>
        </p:nvGraphicFramePr>
        <p:xfrm>
          <a:off x="1733448" y="983144"/>
          <a:ext cx="4781949" cy="2593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3272436499"/>
              </p:ext>
            </p:extLst>
          </p:nvPr>
        </p:nvGraphicFramePr>
        <p:xfrm>
          <a:off x="5200251" y="983144"/>
          <a:ext cx="4781949" cy="2593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027" name="Picture 3" descr="C:\Users\ermolenko\Desktop\Безымянный-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10" y="1676400"/>
            <a:ext cx="1481138" cy="120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774904871"/>
              </p:ext>
            </p:extLst>
          </p:nvPr>
        </p:nvGraphicFramePr>
        <p:xfrm>
          <a:off x="0" y="3810000"/>
          <a:ext cx="4800600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816853918"/>
              </p:ext>
            </p:extLst>
          </p:nvPr>
        </p:nvGraphicFramePr>
        <p:xfrm>
          <a:off x="2895600" y="3810000"/>
          <a:ext cx="4781949" cy="2593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9" name="5-конечная звезда 18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574360745"/>
              </p:ext>
            </p:extLst>
          </p:nvPr>
        </p:nvGraphicFramePr>
        <p:xfrm>
          <a:off x="5715000" y="3810000"/>
          <a:ext cx="4781949" cy="2593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6"/>
          <p:cNvSpPr/>
          <p:nvPr/>
        </p:nvSpPr>
        <p:spPr>
          <a:xfrm>
            <a:off x="152400" y="290935"/>
            <a:ext cx="780523" cy="6243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5"/>
          <p:cNvSpPr txBox="1"/>
          <p:nvPr/>
        </p:nvSpPr>
        <p:spPr>
          <a:xfrm>
            <a:off x="1066800" y="152400"/>
            <a:ext cx="807720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indent="12700">
              <a:lnSpc>
                <a:spcPct val="100000"/>
              </a:lnSpc>
            </a:pP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ИНФОРМАЦИЯ ОБ ИСПОЛНЕНИИ ПО ДОХОДАМ</a:t>
            </a:r>
            <a:r>
              <a:rPr lang="en-US" b="1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КОНСОЛИДИРОВАННЫХ БЮДЖЕТОВ СУБЪЕКТОВ РОССИЙСКОЙ ФЕДЕРАЦИИ ЗА 201</a:t>
            </a:r>
            <a:r>
              <a:rPr lang="ru-RU" b="1" dirty="0">
                <a:solidFill>
                  <a:srgbClr val="365E68"/>
                </a:solidFill>
                <a:latin typeface="Arial"/>
                <a:cs typeface="Arial"/>
              </a:rPr>
              <a:t>9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 ГОД ПО ЦЕНТРАЛЬНОМУ ФЕДЕРАЛЬНОМУ ОКРУГУ., </a:t>
            </a:r>
            <a:r>
              <a:rPr lang="ru-RU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270470688"/>
              </p:ext>
            </p:extLst>
          </p:nvPr>
        </p:nvGraphicFramePr>
        <p:xfrm>
          <a:off x="0" y="1524000"/>
          <a:ext cx="92964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Прямая соединительная линия 4"/>
          <p:cNvCxnSpPr/>
          <p:nvPr/>
        </p:nvCxnSpPr>
        <p:spPr>
          <a:xfrm flipV="1">
            <a:off x="2743200" y="4368033"/>
            <a:ext cx="1028700" cy="990600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542661" y="6149145"/>
            <a:ext cx="50961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Московская область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739 341,9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2661" y="5829967"/>
            <a:ext cx="25759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г.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Москва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641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504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1" name="5-конечная звезда 10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66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6"/>
          <p:cNvSpPr/>
          <p:nvPr/>
        </p:nvSpPr>
        <p:spPr>
          <a:xfrm>
            <a:off x="152400" y="290935"/>
            <a:ext cx="780523" cy="6243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5"/>
          <p:cNvSpPr txBox="1"/>
          <p:nvPr/>
        </p:nvSpPr>
        <p:spPr>
          <a:xfrm>
            <a:off x="1066800" y="152400"/>
            <a:ext cx="807720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indent="12700">
              <a:lnSpc>
                <a:spcPct val="100000"/>
              </a:lnSpc>
            </a:pP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ИНФОРМАЦИЯ ОБ ИСПОЛНЕНИИ ПО</a:t>
            </a:r>
            <a:r>
              <a:rPr lang="en-US" b="1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РАСХОДАМ</a:t>
            </a:r>
            <a:r>
              <a:rPr lang="en-US" b="1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КОНСОЛИДИРОВАННЫХ БЮДЖЕТОВ СУБЪЕКТОВ РОССИЙСКОЙ ФЕДЕРАЦИИ ЗА 2019 ГОД ПО ЦЕНТРАЛЬНОМУ ФЕДЕРАЛЬНОМУ ОКРУГУ., </a:t>
            </a:r>
            <a:r>
              <a:rPr lang="ru-RU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249836866"/>
              </p:ext>
            </p:extLst>
          </p:nvPr>
        </p:nvGraphicFramePr>
        <p:xfrm>
          <a:off x="-47473" y="1524000"/>
          <a:ext cx="92964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Прямая соединительная линия 4"/>
          <p:cNvCxnSpPr/>
          <p:nvPr/>
        </p:nvCxnSpPr>
        <p:spPr>
          <a:xfrm flipV="1">
            <a:off x="2819400" y="4408673"/>
            <a:ext cx="1028700" cy="990600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542661" y="6149145"/>
            <a:ext cx="50961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900" b="0" i="0" u="none" strike="noStrike" kern="1200" baseline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Московская область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/>
              <a:t> </a:t>
            </a:r>
            <a:r>
              <a:rPr lang="ru-RU" sz="1400" dirty="0" smtClean="0"/>
              <a:t>813 748,0</a:t>
            </a:r>
            <a:r>
              <a:rPr lang="en-US" sz="1400" dirty="0" smtClean="0"/>
              <a:t>   </a:t>
            </a:r>
            <a:endParaRPr lang="en-US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42661" y="5829967"/>
            <a:ext cx="25759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900" b="0" i="0" u="none" strike="noStrike" kern="1200" baseline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г.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Москва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 smtClean="0"/>
              <a:t>2 694 799,0</a:t>
            </a:r>
            <a:endParaRPr lang="en-US" sz="1400" dirty="0"/>
          </a:p>
        </p:txBody>
      </p:sp>
      <p:sp>
        <p:nvSpPr>
          <p:cNvPr id="12" name="5-конечная звезда 11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7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382334" y="169549"/>
            <a:ext cx="847006" cy="643169"/>
            <a:chOff x="229319" y="115102"/>
            <a:chExt cx="1008836" cy="766054"/>
          </a:xfrm>
        </p:grpSpPr>
        <p:sp>
          <p:nvSpPr>
            <p:cNvPr id="6" name="object 6"/>
            <p:cNvSpPr/>
            <p:nvPr/>
          </p:nvSpPr>
          <p:spPr>
            <a:xfrm>
              <a:off x="229319" y="165939"/>
              <a:ext cx="341946" cy="31956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7"/>
            <p:cNvSpPr/>
            <p:nvPr/>
          </p:nvSpPr>
          <p:spPr>
            <a:xfrm>
              <a:off x="586944" y="330921"/>
              <a:ext cx="651211" cy="55023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8"/>
            <p:cNvSpPr/>
            <p:nvPr/>
          </p:nvSpPr>
          <p:spPr>
            <a:xfrm>
              <a:off x="442358" y="115102"/>
              <a:ext cx="410004" cy="3422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" name="object 2"/>
          <p:cNvSpPr txBox="1"/>
          <p:nvPr/>
        </p:nvSpPr>
        <p:spPr>
          <a:xfrm>
            <a:off x="1325689" y="284202"/>
            <a:ext cx="7134225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034" marR="5080" indent="-13970"/>
            <a:r>
              <a:rPr lang="ru-RU" sz="1800" b="1" dirty="0" smtClean="0">
                <a:solidFill>
                  <a:srgbClr val="365E68"/>
                </a:solidFill>
                <a:latin typeface="Arial"/>
                <a:cs typeface="Arial"/>
              </a:rPr>
              <a:t>НАЛОГОВЫЕ И НЕНАЛОГОВЫЕ ДОХОДЫ ОБЛАСТНОГО БЮДЖЕТА 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В 2018-2022 гг., </a:t>
            </a:r>
            <a:r>
              <a:rPr lang="ru-RU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</a:p>
          <a:p>
            <a:pPr marL="26034" marR="5080" indent="-13970">
              <a:lnSpc>
                <a:spcPct val="100000"/>
              </a:lnSpc>
            </a:pPr>
            <a:endParaRPr lang="ru-RU" sz="1800" dirty="0">
              <a:solidFill>
                <a:srgbClr val="365E68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16948" y="3299905"/>
            <a:ext cx="1095945" cy="24912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u="sng" dirty="0"/>
          </a:p>
        </p:txBody>
      </p:sp>
      <p:sp>
        <p:nvSpPr>
          <p:cNvPr id="11" name="object 11"/>
          <p:cNvSpPr/>
          <p:nvPr/>
        </p:nvSpPr>
        <p:spPr>
          <a:xfrm>
            <a:off x="1978019" y="2957410"/>
            <a:ext cx="1204085" cy="29397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u="sng" dirty="0"/>
          </a:p>
        </p:txBody>
      </p:sp>
      <p:sp>
        <p:nvSpPr>
          <p:cNvPr id="12" name="object 12"/>
          <p:cNvSpPr txBox="1"/>
          <p:nvPr/>
        </p:nvSpPr>
        <p:spPr>
          <a:xfrm>
            <a:off x="956447" y="2173967"/>
            <a:ext cx="616945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20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201</a:t>
            </a:r>
            <a:r>
              <a:rPr lang="ru-RU" sz="20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8</a:t>
            </a:r>
            <a:r>
              <a:rPr sz="20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0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год</a:t>
            </a:r>
            <a:endParaRPr sz="2000" u="sng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25912" y="2173967"/>
            <a:ext cx="708298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20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201</a:t>
            </a:r>
            <a:r>
              <a:rPr lang="ru-RU" sz="20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9</a:t>
            </a:r>
            <a:r>
              <a:rPr sz="20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000" b="1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год</a:t>
            </a:r>
            <a:endParaRPr sz="2000" u="sng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70986" y="5551225"/>
            <a:ext cx="98786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394335" algn="l"/>
              </a:tabLst>
            </a:pPr>
            <a:r>
              <a:rPr lang="ru-RU" sz="16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48 878,9</a:t>
            </a:r>
            <a:endParaRPr lang="ru-RU" sz="1600" u="sng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108606" y="5563999"/>
            <a:ext cx="987226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394335" algn="l"/>
              </a:tabLst>
            </a:pPr>
            <a:r>
              <a:rPr lang="ru-RU" sz="16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53 973,0</a:t>
            </a:r>
            <a:endParaRPr lang="ru-RU" sz="1600" u="sng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22" name="object 11"/>
          <p:cNvSpPr/>
          <p:nvPr/>
        </p:nvSpPr>
        <p:spPr>
          <a:xfrm>
            <a:off x="3359193" y="2895599"/>
            <a:ext cx="1365478" cy="30015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u="sng" dirty="0"/>
          </a:p>
        </p:txBody>
      </p:sp>
      <p:sp>
        <p:nvSpPr>
          <p:cNvPr id="24" name="object 11"/>
          <p:cNvSpPr/>
          <p:nvPr/>
        </p:nvSpPr>
        <p:spPr>
          <a:xfrm>
            <a:off x="4880555" y="2134260"/>
            <a:ext cx="1541240" cy="37628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u="sng" dirty="0"/>
          </a:p>
        </p:txBody>
      </p:sp>
      <p:sp>
        <p:nvSpPr>
          <p:cNvPr id="25" name="object 14"/>
          <p:cNvSpPr txBox="1"/>
          <p:nvPr/>
        </p:nvSpPr>
        <p:spPr>
          <a:xfrm>
            <a:off x="3687154" y="2173967"/>
            <a:ext cx="708298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20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20</a:t>
            </a:r>
            <a:r>
              <a:rPr lang="ru-RU" sz="20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20</a:t>
            </a:r>
            <a:r>
              <a:rPr sz="2000" b="1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год</a:t>
            </a:r>
            <a:endParaRPr sz="2000" u="sng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26" name="object 14"/>
          <p:cNvSpPr txBox="1"/>
          <p:nvPr/>
        </p:nvSpPr>
        <p:spPr>
          <a:xfrm>
            <a:off x="5297026" y="2173967"/>
            <a:ext cx="708298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20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20</a:t>
            </a:r>
            <a:r>
              <a:rPr lang="ru-RU" sz="20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21</a:t>
            </a:r>
            <a:r>
              <a:rPr sz="20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000" b="1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год</a:t>
            </a:r>
            <a:endParaRPr sz="2000" u="sng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27" name="object 17"/>
          <p:cNvSpPr txBox="1"/>
          <p:nvPr/>
        </p:nvSpPr>
        <p:spPr>
          <a:xfrm>
            <a:off x="3479294" y="5563999"/>
            <a:ext cx="106433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394335" algn="l"/>
              </a:tabLst>
            </a:pPr>
            <a:r>
              <a:rPr lang="ru-RU" sz="16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53 814</a:t>
            </a:r>
            <a:r>
              <a:rPr lang="en-US" sz="16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,</a:t>
            </a:r>
            <a:r>
              <a:rPr lang="ru-RU" sz="16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0</a:t>
            </a:r>
            <a:endParaRPr lang="ru-RU" sz="1600" u="sng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28" name="object 17"/>
          <p:cNvSpPr txBox="1"/>
          <p:nvPr/>
        </p:nvSpPr>
        <p:spPr>
          <a:xfrm>
            <a:off x="5120688" y="5563999"/>
            <a:ext cx="88463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394335" algn="l"/>
              </a:tabLst>
            </a:pPr>
            <a:r>
              <a:rPr lang="ru-RU" sz="16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55</a:t>
            </a:r>
            <a:r>
              <a:rPr lang="en-US" sz="16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16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678,6</a:t>
            </a:r>
            <a:endParaRPr lang="ru-RU" sz="1600" u="sng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23" name="object 11"/>
          <p:cNvSpPr/>
          <p:nvPr/>
        </p:nvSpPr>
        <p:spPr>
          <a:xfrm>
            <a:off x="6635200" y="1505040"/>
            <a:ext cx="1872074" cy="45705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u="sng" dirty="0"/>
          </a:p>
        </p:txBody>
      </p:sp>
      <p:sp>
        <p:nvSpPr>
          <p:cNvPr id="29" name="object 14"/>
          <p:cNvSpPr txBox="1"/>
          <p:nvPr/>
        </p:nvSpPr>
        <p:spPr>
          <a:xfrm>
            <a:off x="7221076" y="2173967"/>
            <a:ext cx="708298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20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2022</a:t>
            </a:r>
            <a:r>
              <a:rPr sz="20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000" b="1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год</a:t>
            </a:r>
            <a:endParaRPr sz="2000" u="sng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30" name="object 17"/>
          <p:cNvSpPr txBox="1"/>
          <p:nvPr/>
        </p:nvSpPr>
        <p:spPr>
          <a:xfrm>
            <a:off x="7044738" y="5563999"/>
            <a:ext cx="88463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394335" algn="l"/>
              </a:tabLst>
            </a:pPr>
            <a:r>
              <a:rPr lang="en-US" sz="16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5</a:t>
            </a:r>
            <a:r>
              <a:rPr lang="ru-RU" sz="16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7</a:t>
            </a:r>
            <a:r>
              <a:rPr lang="en-US" sz="16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16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200</a:t>
            </a:r>
            <a:r>
              <a:rPr lang="en-US" sz="16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,</a:t>
            </a:r>
            <a:r>
              <a:rPr lang="en-US" sz="1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6</a:t>
            </a:r>
            <a:endParaRPr sz="1600" u="sng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45" name="5-конечная звезда 44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457200" y="1676400"/>
            <a:ext cx="8077200" cy="4267200"/>
          </a:xfrm>
          <a:prstGeom prst="rect">
            <a:avLst/>
          </a:prstGeom>
          <a:solidFill>
            <a:srgbClr val="DEE7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object 5"/>
          <p:cNvSpPr/>
          <p:nvPr/>
        </p:nvSpPr>
        <p:spPr>
          <a:xfrm>
            <a:off x="107772" y="101069"/>
            <a:ext cx="930622" cy="6976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937659" y="152400"/>
            <a:ext cx="75967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ДОХОДЫ КОНСОЛИДИРОВАННОГО БЮДЖЕТА (без учета безвозмездных поступлений) НА ДУШУ НАСЕЛЕНИЯ ПО КАЛУЖСКОЙ ОБЛАСТИ ЗА 2018-2022 гг., </a:t>
            </a:r>
            <a:r>
              <a:rPr lang="ru-RU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989706061"/>
              </p:ext>
            </p:extLst>
          </p:nvPr>
        </p:nvGraphicFramePr>
        <p:xfrm>
          <a:off x="381000" y="1676400"/>
          <a:ext cx="8277783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5-конечная звезда 5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/>
          <p:cNvSpPr/>
          <p:nvPr/>
        </p:nvSpPr>
        <p:spPr>
          <a:xfrm>
            <a:off x="718475" y="123825"/>
            <a:ext cx="694000" cy="6940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4"/>
          <p:cNvSpPr txBox="1"/>
          <p:nvPr/>
        </p:nvSpPr>
        <p:spPr>
          <a:xfrm>
            <a:off x="76200" y="304800"/>
            <a:ext cx="91440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08430"/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НАЛОГОВЫЕ ДОХОДЫ</a:t>
            </a:r>
            <a:r>
              <a:rPr lang="en-US" b="1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ОБЛАСТНОГО</a:t>
            </a:r>
            <a:r>
              <a:rPr lang="ru-RU" b="1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БЮДЖЕ</a:t>
            </a:r>
            <a:r>
              <a:rPr lang="ru-RU" b="1" spc="-5" dirty="0" smtClean="0">
                <a:solidFill>
                  <a:srgbClr val="365E68"/>
                </a:solidFill>
                <a:latin typeface="Arial"/>
                <a:cs typeface="Arial"/>
              </a:rPr>
              <a:t>Т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А В 2018 г.</a:t>
            </a:r>
            <a:r>
              <a:rPr lang="ru-RU" b="1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(ФАКТ),</a:t>
            </a:r>
            <a:r>
              <a:rPr lang="en-US" b="1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                        </a:t>
            </a:r>
          </a:p>
          <a:p>
            <a:pPr marL="1408430"/>
            <a:r>
              <a:rPr lang="ru-RU" b="1" i="1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b="1" i="1" dirty="0" smtClean="0">
                <a:solidFill>
                  <a:srgbClr val="365E68"/>
                </a:solidFill>
                <a:latin typeface="Arial"/>
                <a:cs typeface="Arial"/>
              </a:rPr>
              <a:t>                                                                                                      </a:t>
            </a:r>
            <a:r>
              <a:rPr lang="ru-RU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err="1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7095636"/>
              </p:ext>
            </p:extLst>
          </p:nvPr>
        </p:nvGraphicFramePr>
        <p:xfrm>
          <a:off x="0" y="770239"/>
          <a:ext cx="9114970" cy="5975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854667476"/>
              </p:ext>
            </p:extLst>
          </p:nvPr>
        </p:nvGraphicFramePr>
        <p:xfrm>
          <a:off x="105230" y="858798"/>
          <a:ext cx="9114970" cy="5975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/>
          <p:cNvSpPr/>
          <p:nvPr/>
        </p:nvSpPr>
        <p:spPr>
          <a:xfrm>
            <a:off x="718475" y="123825"/>
            <a:ext cx="694000" cy="6940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4"/>
          <p:cNvSpPr txBox="1"/>
          <p:nvPr/>
        </p:nvSpPr>
        <p:spPr>
          <a:xfrm>
            <a:off x="76200" y="304800"/>
            <a:ext cx="91440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08430"/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НАЛОГОВЫЕ ДОХОДЫ</a:t>
            </a:r>
            <a:r>
              <a:rPr lang="en-US" b="1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ОБЛАСТНОГО</a:t>
            </a:r>
            <a:r>
              <a:rPr lang="ru-RU" b="1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БЮДЖЕ</a:t>
            </a:r>
            <a:r>
              <a:rPr lang="ru-RU" b="1" spc="-5" dirty="0" smtClean="0">
                <a:solidFill>
                  <a:srgbClr val="365E68"/>
                </a:solidFill>
                <a:latin typeface="Arial"/>
                <a:cs typeface="Arial"/>
              </a:rPr>
              <a:t>Т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А В 2019 г.</a:t>
            </a:r>
            <a:r>
              <a:rPr lang="ru-RU" b="1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(ФАКТ),</a:t>
            </a:r>
            <a:r>
              <a:rPr lang="en-US" b="1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                        </a:t>
            </a:r>
          </a:p>
          <a:p>
            <a:pPr marL="1408430"/>
            <a:r>
              <a:rPr lang="ru-RU" b="1" i="1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b="1" i="1" dirty="0" smtClean="0">
                <a:solidFill>
                  <a:srgbClr val="365E68"/>
                </a:solidFill>
                <a:latin typeface="Arial"/>
                <a:cs typeface="Arial"/>
              </a:rPr>
              <a:t>                                                                                                      </a:t>
            </a:r>
            <a:r>
              <a:rPr lang="ru-RU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err="1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518959918"/>
              </p:ext>
            </p:extLst>
          </p:nvPr>
        </p:nvGraphicFramePr>
        <p:xfrm>
          <a:off x="0" y="770239"/>
          <a:ext cx="9114970" cy="5975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323836471"/>
              </p:ext>
            </p:extLst>
          </p:nvPr>
        </p:nvGraphicFramePr>
        <p:xfrm>
          <a:off x="105230" y="858798"/>
          <a:ext cx="9114970" cy="5975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4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/>
          <p:cNvSpPr/>
          <p:nvPr/>
        </p:nvSpPr>
        <p:spPr>
          <a:xfrm>
            <a:off x="718475" y="123825"/>
            <a:ext cx="694000" cy="6940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4"/>
          <p:cNvSpPr txBox="1"/>
          <p:nvPr/>
        </p:nvSpPr>
        <p:spPr>
          <a:xfrm>
            <a:off x="76200" y="304800"/>
            <a:ext cx="91440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08430"/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НАЛОГОВЫЕ ДОХОДЫ</a:t>
            </a:r>
            <a:r>
              <a:rPr lang="en-US" b="1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ОБЛАСТНОГО</a:t>
            </a:r>
            <a:r>
              <a:rPr lang="ru-RU" b="1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БЮДЖЕ</a:t>
            </a:r>
            <a:r>
              <a:rPr lang="ru-RU" b="1" spc="-5" dirty="0" smtClean="0">
                <a:solidFill>
                  <a:srgbClr val="365E68"/>
                </a:solidFill>
                <a:latin typeface="Arial"/>
                <a:cs typeface="Arial"/>
              </a:rPr>
              <a:t>Т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А В 2020 г.</a:t>
            </a:r>
            <a:r>
              <a:rPr lang="ru-RU" b="1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(ПЛАН),</a:t>
            </a:r>
            <a:r>
              <a:rPr lang="en-US" b="1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                        </a:t>
            </a:r>
          </a:p>
          <a:p>
            <a:pPr marL="1408430"/>
            <a:r>
              <a:rPr lang="ru-RU" b="1" i="1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b="1" i="1" dirty="0" smtClean="0">
                <a:solidFill>
                  <a:srgbClr val="365E68"/>
                </a:solidFill>
                <a:latin typeface="Arial"/>
                <a:cs typeface="Arial"/>
              </a:rPr>
              <a:t>                                                                                                      </a:t>
            </a:r>
            <a:r>
              <a:rPr lang="ru-RU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err="1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847966362"/>
              </p:ext>
            </p:extLst>
          </p:nvPr>
        </p:nvGraphicFramePr>
        <p:xfrm>
          <a:off x="0" y="770239"/>
          <a:ext cx="9114970" cy="5975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105294975"/>
              </p:ext>
            </p:extLst>
          </p:nvPr>
        </p:nvGraphicFramePr>
        <p:xfrm>
          <a:off x="105230" y="858798"/>
          <a:ext cx="9114970" cy="5975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56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8486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"/>
            <a:r>
              <a:rPr lang="ru-RU" sz="15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ОБЪЕМ И СТРУКТУРА БЕЗВОЗМЕЗДНЫХ ПОСТУПЛЕНИЙ, В ТОМ ЧИСЛЕ МЕЖБЮДЖЕТНЫХ ТРАНСФЕРТОВ, ПОСТУПАЮЩИХ В ОБЛАСТНОЙ БЮДЖЕТ, В ДИНАМИКЕ (ПО ОТЧЕТАМ ЗА 2018-2019 ГОДЫ И ПЛАНОВЫМ ПОКАЗАТЕЛЯМ НА 2020 ГОД И ПЛАНОВЫЙ ПЕРИОД 2021-2022 ГОДОВ)</a:t>
            </a:r>
            <a:endParaRPr lang="ru-RU" sz="1500" b="1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3715747"/>
              </p:ext>
            </p:extLst>
          </p:nvPr>
        </p:nvGraphicFramePr>
        <p:xfrm>
          <a:off x="76202" y="1044149"/>
          <a:ext cx="8991596" cy="56672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7575"/>
                <a:gridCol w="630557"/>
                <a:gridCol w="384256"/>
                <a:gridCol w="691662"/>
                <a:gridCol w="384256"/>
                <a:gridCol w="691662"/>
                <a:gridCol w="691662"/>
                <a:gridCol w="461108"/>
                <a:gridCol w="537959"/>
                <a:gridCol w="614810"/>
                <a:gridCol w="384256"/>
                <a:gridCol w="614810"/>
                <a:gridCol w="614810"/>
                <a:gridCol w="384256"/>
                <a:gridCol w="537957"/>
              </a:tblGrid>
              <a:tr h="15113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99" marR="3199" marT="319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2020год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2021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2022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083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Исполнение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err="1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Струк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-тура, %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Исполнение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err="1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Струк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-тура, %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Темп роста к </a:t>
                      </a:r>
                      <a:r>
                        <a:rPr lang="ru-RU" sz="900" b="1" i="0" u="none" strike="noStrike" dirty="0" err="1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исполне-нию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за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год, %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err="1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Струк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-тура, %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Темп роста к </a:t>
                      </a:r>
                      <a:r>
                        <a:rPr lang="ru-RU" sz="900" b="1" i="0" u="none" strike="noStrike" dirty="0" err="1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исполне-нию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за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год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, %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err="1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Струк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-тура, %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Темп </a:t>
                      </a:r>
                      <a:endParaRPr lang="ru-RU" sz="9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роста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к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прогнозу 2020 года,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err="1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Струк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-тура, %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Темп роста к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прогнозу2021 года,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388331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99" marR="3199" marT="319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21 736 994,9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15 243 955,1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15 536 383,2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9 947</a:t>
                      </a:r>
                      <a:r>
                        <a:rPr lang="ru-RU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495,5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8 524 912,5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71638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99" marR="3199" marT="319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21 815 711,9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14 854 252,6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14 943 556,3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96,2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9 683 563,4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8 524 912,5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709881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 бюджетам субъектов Российской Федерации и муниципальных образований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99" marR="3199" marT="319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2 255 613,2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709881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99" marR="3199" marT="319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3 197 478,5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4 449 05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,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139,1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7 495 337,5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168,5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  <a:r>
                        <a:rPr lang="ru-RU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721 853,4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63,0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3 961 634,6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79565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 бюджетам субъектов Российской Федерации и муниципальных образований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99" marR="3199" marT="319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2 356 713,2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2 620 883,3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111,2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3 643 270,5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4 721 853,4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3 667 980,4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3 805 545,3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103,8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28888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99" marR="3199" marT="319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14 005 907,0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7 784 318,4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3 804 948,3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1 293 729,6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757</a:t>
                      </a:r>
                      <a:r>
                        <a:rPr lang="ru-RU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732,6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709881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 от государственных (муниципальных) организаций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99" marR="3199" marT="319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14 881,2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246</a:t>
                      </a:r>
                      <a:r>
                        <a:rPr lang="ru-RU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506,5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r>
                        <a:rPr lang="ru-RU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656,5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592 826,9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240,5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263 932,1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28888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безвозмездные поступления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99" marR="3199" marT="319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- 93 598,2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- 0,4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143 19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,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-153,0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sp>
        <p:nvSpPr>
          <p:cNvPr id="6" name="5-конечная звезда 5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46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ermolenko\Desktop\бюджет обложка(NEW)-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74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81000" y="262328"/>
            <a:ext cx="1331174" cy="160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203653" y="89420"/>
            <a:ext cx="2697352" cy="653859"/>
            <a:chOff x="203653" y="89420"/>
            <a:chExt cx="2697352" cy="653859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1046587" y="231683"/>
              <a:ext cx="18544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СОДЕРЖАНИЕ</a:t>
              </a:r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203653" y="89420"/>
              <a:ext cx="653859" cy="653859"/>
              <a:chOff x="353028" y="930077"/>
              <a:chExt cx="2524323" cy="2524323"/>
            </a:xfrm>
          </p:grpSpPr>
          <p:sp>
            <p:nvSpPr>
              <p:cNvPr id="20" name="Овал 19"/>
              <p:cNvSpPr/>
              <p:nvPr/>
            </p:nvSpPr>
            <p:spPr>
              <a:xfrm>
                <a:off x="353028" y="930077"/>
                <a:ext cx="2524323" cy="2524323"/>
              </a:xfrm>
              <a:prstGeom prst="ellipse">
                <a:avLst/>
              </a:prstGeom>
              <a:solidFill>
                <a:srgbClr val="C5CA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1" name="Picture 2" descr="C:\Users\ermolenko\Desktop\65734-OCN01W-146-01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345" y="1049854"/>
                <a:ext cx="2046444" cy="22847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491218"/>
              </p:ext>
            </p:extLst>
          </p:nvPr>
        </p:nvGraphicFramePr>
        <p:xfrm>
          <a:off x="48080" y="838200"/>
          <a:ext cx="9047840" cy="5974080"/>
        </p:xfrm>
        <a:graphic>
          <a:graphicData uri="http://schemas.openxmlformats.org/drawingml/2006/table">
            <a:tbl>
              <a:tblPr bandRow="1">
                <a:tableStyleId>{C083E6E3-FA7D-4D7B-A595-EF9225AFEA82}</a:tableStyleId>
              </a:tblPr>
              <a:tblGrid>
                <a:gridCol w="8674707"/>
                <a:gridCol w="373133"/>
              </a:tblGrid>
              <a:tr h="304800">
                <a:tc>
                  <a:txBody>
                    <a:bodyPr/>
                    <a:lstStyle/>
                    <a:p>
                      <a:pPr marL="737870" marR="5080" indent="-72580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091555" algn="l"/>
                        </a:tabLst>
                        <a:defRPr/>
                      </a:pPr>
                      <a:r>
                        <a:rPr lang="ru-RU" sz="92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4" action="ppaction://hlinksldjump"/>
                        </a:rPr>
                        <a:t>• Государственная программа Калужской области "повышение эффективности реализации молодежной политики, развитие волонтерского</a:t>
                      </a:r>
                      <a:r>
                        <a:rPr lang="ru-RU" sz="92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4" action="ppaction://hlinksldjump"/>
                        </a:rPr>
                        <a:t> </a:t>
                      </a:r>
                      <a:r>
                        <a:rPr lang="ru-RU" sz="92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4" action="ppaction://hlinksldjump"/>
                        </a:rPr>
                        <a:t>движения, системы оздоровления и отдыха детей в Калужской области"</a:t>
                      </a:r>
                      <a:endParaRPr lang="ru-RU" sz="92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tabLst>
                          <a:tab pos="72000" algn="l"/>
                        </a:tabLst>
                      </a:pPr>
                      <a:r>
                        <a:rPr lang="ru-RU" sz="92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122</a:t>
                      </a:r>
                      <a:endParaRPr lang="ru-RU" sz="92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228600">
                <a:tc>
                  <a:txBody>
                    <a:bodyPr/>
                    <a:lstStyle/>
                    <a:p>
                      <a:pPr marL="737870" marR="5080" indent="-725805">
                        <a:tabLst>
                          <a:tab pos="6091555" algn="l"/>
                        </a:tabLst>
                      </a:pPr>
                      <a:r>
                        <a:rPr lang="ru-RU" sz="920" dirty="0" smtClean="0">
                          <a:hlinkClick r:id="rId5" action="ppaction://hlinksldjump"/>
                        </a:rPr>
                        <a:t>• Расходы бюджета Калужской области в сфере культуры, млн. </a:t>
                      </a:r>
                      <a:r>
                        <a:rPr lang="ru-RU" sz="920" dirty="0" err="1" smtClean="0">
                          <a:hlinkClick r:id="rId5" action="ppaction://hlinksldjump"/>
                        </a:rPr>
                        <a:t>руб</a:t>
                      </a:r>
                      <a:r>
                        <a:rPr lang="en-US" sz="920" dirty="0" smtClean="0">
                          <a:hlinkClick r:id="rId5" action="ppaction://hlinksldjump"/>
                        </a:rPr>
                        <a:t>.</a:t>
                      </a:r>
                      <a:endParaRPr lang="ru-RU" sz="92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124</a:t>
                      </a:r>
                      <a:endParaRPr lang="ru-RU" sz="92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6" action="ppaction://hlinksldjump"/>
                        </a:rPr>
                        <a:t>• Расходы на развитие учреждений культуры и образования в сфере культуры в 201</a:t>
                      </a:r>
                      <a:r>
                        <a:rPr lang="en-US" sz="920" dirty="0" smtClean="0">
                          <a:hlinkClick r:id="rId6" action="ppaction://hlinksldjump"/>
                        </a:rPr>
                        <a:t>8</a:t>
                      </a:r>
                      <a:r>
                        <a:rPr lang="ru-RU" sz="920" dirty="0" smtClean="0">
                          <a:hlinkClick r:id="rId6" action="ppaction://hlinksldjump"/>
                        </a:rPr>
                        <a:t>-20</a:t>
                      </a:r>
                      <a:r>
                        <a:rPr lang="en-US" sz="920" dirty="0" smtClean="0">
                          <a:hlinkClick r:id="rId6" action="ppaction://hlinksldjump"/>
                        </a:rPr>
                        <a:t>2</a:t>
                      </a:r>
                      <a:r>
                        <a:rPr lang="ru-RU" sz="920" dirty="0" smtClean="0">
                          <a:hlinkClick r:id="rId6" action="ppaction://hlinksldjump"/>
                        </a:rPr>
                        <a:t>2гг., млн. </a:t>
                      </a:r>
                      <a:r>
                        <a:rPr lang="ru-RU" sz="920" dirty="0" err="1" smtClean="0">
                          <a:hlinkClick r:id="rId6" action="ppaction://hlinksldjump"/>
                        </a:rPr>
                        <a:t>руб</a:t>
                      </a:r>
                      <a:r>
                        <a:rPr lang="en-US" sz="920" dirty="0" smtClean="0">
                          <a:hlinkClick r:id="rId6" action="ppaction://hlinksldjump"/>
                        </a:rPr>
                        <a:t>.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125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7" action="ppaction://hlinksldjump"/>
                        </a:rPr>
                        <a:t>• Расходы бюджета Калужской области в сфере туризма, млн. </a:t>
                      </a:r>
                      <a:r>
                        <a:rPr lang="ru-RU" sz="920" dirty="0" err="1" smtClean="0">
                          <a:hlinkClick r:id="rId7" action="ppaction://hlinksldjump"/>
                        </a:rPr>
                        <a:t>руб</a:t>
                      </a:r>
                      <a:r>
                        <a:rPr lang="en-US" sz="920" dirty="0" smtClean="0">
                          <a:hlinkClick r:id="rId7" action="ppaction://hlinksldjump"/>
                        </a:rPr>
                        <a:t>.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126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8" action="ppaction://hlinksldjump"/>
                        </a:rPr>
                        <a:t>• Расходы на программу "развитие рынка труда в Калужской области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127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9" action="ppaction://hlinksldjump"/>
                        </a:rPr>
                        <a:t>• Расходы на программу "оказание содействия добровольному переселению в Калужскую область</a:t>
                      </a:r>
                      <a:r>
                        <a:rPr lang="ru-RU" sz="920" baseline="0" dirty="0" smtClean="0">
                          <a:hlinkClick r:id="rId9" action="ppaction://hlinksldjump"/>
                        </a:rPr>
                        <a:t> </a:t>
                      </a:r>
                      <a:r>
                        <a:rPr lang="ru-RU" sz="920" dirty="0" smtClean="0">
                          <a:hlinkClick r:id="rId9" action="ppaction://hlinksldjump"/>
                        </a:rPr>
                        <a:t>соотечественников, проживающих за рубежом", млн. руб.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128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0" action="ppaction://hlinksldjump"/>
                        </a:rPr>
                        <a:t>• Расходы на программу "развитие физической культуры и спорта в Калужской области", млн. </a:t>
                      </a:r>
                      <a:r>
                        <a:rPr lang="ru-RU" sz="920" dirty="0" err="1" smtClean="0">
                          <a:hlinkClick r:id="rId10" action="ppaction://hlinksldjump"/>
                        </a:rPr>
                        <a:t>руб</a:t>
                      </a:r>
                      <a:r>
                        <a:rPr lang="en-US" sz="920" dirty="0" smtClean="0">
                          <a:hlinkClick r:id="rId10" action="ppaction://hlinksldjump"/>
                        </a:rPr>
                        <a:t>.</a:t>
                      </a:r>
                      <a:endParaRPr lang="en-US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129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1" action="ppaction://hlinksldjump"/>
                        </a:rPr>
                        <a:t>• Социальная поддержка молодежи Калужской области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130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2" action="ppaction://hlinksldjump"/>
                        </a:rPr>
                        <a:t>• Социальная поддержка в Калужской области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131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3" action="ppaction://hlinksldjump"/>
                        </a:rPr>
                        <a:t>• Расходы на основные отрасли народного хозяйства в 2019-20</a:t>
                      </a:r>
                      <a:r>
                        <a:rPr lang="en-US" sz="920" dirty="0" smtClean="0">
                          <a:hlinkClick r:id="rId13" action="ppaction://hlinksldjump"/>
                        </a:rPr>
                        <a:t>2</a:t>
                      </a:r>
                      <a:r>
                        <a:rPr lang="ru-RU" sz="920" dirty="0" smtClean="0">
                          <a:hlinkClick r:id="rId13" action="ppaction://hlinksldjump"/>
                        </a:rPr>
                        <a:t>1 гг., млн. руб.</a:t>
                      </a:r>
                      <a:endParaRPr lang="ru-RU" sz="92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132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52399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4" action="ppaction://hlinksldjump"/>
                        </a:rPr>
                        <a:t>• Расходы на сельское хозяйство в Калужской области на 201</a:t>
                      </a:r>
                      <a:r>
                        <a:rPr lang="en-US" sz="920" dirty="0" smtClean="0">
                          <a:hlinkClick r:id="rId14" action="ppaction://hlinksldjump"/>
                        </a:rPr>
                        <a:t>8</a:t>
                      </a:r>
                      <a:r>
                        <a:rPr lang="ru-RU" sz="920" dirty="0" smtClean="0">
                          <a:hlinkClick r:id="rId14" action="ppaction://hlinksldjump"/>
                        </a:rPr>
                        <a:t>-20</a:t>
                      </a:r>
                      <a:r>
                        <a:rPr lang="en-US" sz="920" dirty="0" smtClean="0">
                          <a:hlinkClick r:id="rId14" action="ppaction://hlinksldjump"/>
                        </a:rPr>
                        <a:t>2</a:t>
                      </a:r>
                      <a:r>
                        <a:rPr lang="ru-RU" sz="920" dirty="0" smtClean="0">
                          <a:hlinkClick r:id="rId14" action="ppaction://hlinksldjump"/>
                        </a:rPr>
                        <a:t>0 гг. , млн. </a:t>
                      </a:r>
                      <a:r>
                        <a:rPr lang="ru-RU" sz="920" dirty="0" err="1" smtClean="0">
                          <a:hlinkClick r:id="rId14" action="ppaction://hlinksldjump"/>
                        </a:rPr>
                        <a:t>руб</a:t>
                      </a:r>
                      <a:r>
                        <a:rPr lang="en-US" sz="920" dirty="0" smtClean="0">
                          <a:hlinkClick r:id="rId14" action="ppaction://hlinksldjump"/>
                        </a:rPr>
                        <a:t>.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133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82879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5" action="ppaction://hlinksldjump"/>
                        </a:rPr>
                        <a:t>• Расходы на сельское хозяйство в Калужской области на 201</a:t>
                      </a:r>
                      <a:r>
                        <a:rPr lang="en-US" sz="920" dirty="0" smtClean="0">
                          <a:hlinkClick r:id="rId15" action="ppaction://hlinksldjump"/>
                        </a:rPr>
                        <a:t>8</a:t>
                      </a:r>
                      <a:r>
                        <a:rPr lang="ru-RU" sz="920" dirty="0" smtClean="0">
                          <a:hlinkClick r:id="rId15" action="ppaction://hlinksldjump"/>
                        </a:rPr>
                        <a:t>-202</a:t>
                      </a:r>
                      <a:r>
                        <a:rPr lang="en-US" sz="920" dirty="0" smtClean="0">
                          <a:hlinkClick r:id="rId15" action="ppaction://hlinksldjump"/>
                        </a:rPr>
                        <a:t>2</a:t>
                      </a:r>
                      <a:r>
                        <a:rPr lang="ru-RU" sz="920" dirty="0" smtClean="0">
                          <a:hlinkClick r:id="rId15" action="ppaction://hlinksldjump"/>
                        </a:rPr>
                        <a:t> гг. , млн. </a:t>
                      </a:r>
                      <a:r>
                        <a:rPr lang="ru-RU" sz="920" dirty="0" err="1" smtClean="0">
                          <a:hlinkClick r:id="rId15" action="ppaction://hlinksldjump"/>
                        </a:rPr>
                        <a:t>руб</a:t>
                      </a:r>
                      <a:r>
                        <a:rPr lang="en-US" sz="920" dirty="0" smtClean="0">
                          <a:hlinkClick r:id="rId15" action="ppaction://hlinksldjump"/>
                        </a:rPr>
                        <a:t>.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134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6" action="ppaction://hlinksldjump"/>
                        </a:rPr>
                        <a:t>• Расходы в сфере </a:t>
                      </a:r>
                      <a:r>
                        <a:rPr lang="ru-RU" sz="920" dirty="0" err="1" smtClean="0">
                          <a:hlinkClick r:id="rId16" action="ppaction://hlinksldjump"/>
                        </a:rPr>
                        <a:t>жкх</a:t>
                      </a:r>
                      <a:r>
                        <a:rPr lang="ru-RU" sz="920" dirty="0" smtClean="0">
                          <a:hlinkClick r:id="rId16" action="ppaction://hlinksldjump"/>
                        </a:rPr>
                        <a:t> в 2018-2022 гг., млн. руб.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135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5552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7" action="ppaction://hlinksldjump"/>
                        </a:rPr>
                        <a:t>• Расходы на строительство и ремонт дорог в 2018-2022 гг., млн. руб.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136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8" action="ppaction://hlinksldjump"/>
                        </a:rPr>
                        <a:t>• Государственная программа "доступная среда в Калужской области"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137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13359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9" action="ppaction://hlinksldjump"/>
                        </a:rPr>
                        <a:t>• Расходы на мероприятия по охране окружающей среды в 201</a:t>
                      </a:r>
                      <a:r>
                        <a:rPr lang="en-US" sz="920" dirty="0" smtClean="0">
                          <a:hlinkClick r:id="rId19" action="ppaction://hlinksldjump"/>
                        </a:rPr>
                        <a:t>8</a:t>
                      </a:r>
                      <a:r>
                        <a:rPr lang="ru-RU" sz="920" dirty="0" smtClean="0">
                          <a:hlinkClick r:id="rId19" action="ppaction://hlinksldjump"/>
                        </a:rPr>
                        <a:t>-202</a:t>
                      </a:r>
                      <a:r>
                        <a:rPr lang="en-US" sz="920" dirty="0" smtClean="0">
                          <a:hlinkClick r:id="rId19" action="ppaction://hlinksldjump"/>
                        </a:rPr>
                        <a:t>2</a:t>
                      </a:r>
                      <a:r>
                        <a:rPr lang="ru-RU" sz="920" dirty="0" smtClean="0">
                          <a:hlinkClick r:id="rId19" action="ppaction://hlinksldjump"/>
                        </a:rPr>
                        <a:t> гг.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139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92608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20" action="ppaction://hlinksldjump"/>
                        </a:rPr>
                        <a:t>• Расходы на развитие информационного общества и повышение качества государственных </a:t>
                      </a:r>
                      <a:r>
                        <a:rPr lang="ru-RU" sz="920" baseline="0" dirty="0" smtClean="0">
                          <a:hlinkClick r:id="rId20" action="ppaction://hlinksldjump"/>
                        </a:rPr>
                        <a:t> </a:t>
                      </a:r>
                      <a:r>
                        <a:rPr lang="ru-RU" sz="920" dirty="0" smtClean="0">
                          <a:hlinkClick r:id="rId20" action="ppaction://hlinksldjump"/>
                        </a:rPr>
                        <a:t>и муниципальных услуг в 2018-202</a:t>
                      </a:r>
                      <a:r>
                        <a:rPr lang="en-US" sz="920" dirty="0" smtClean="0">
                          <a:hlinkClick r:id="rId20" action="ppaction://hlinksldjump"/>
                        </a:rPr>
                        <a:t>2</a:t>
                      </a:r>
                      <a:r>
                        <a:rPr lang="ru-RU" sz="920" dirty="0" smtClean="0">
                          <a:hlinkClick r:id="rId20" action="ppaction://hlinksldjump"/>
                        </a:rPr>
                        <a:t> гг., млн. руб.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140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21" action="ppaction://hlinksldjump"/>
                        </a:rPr>
                        <a:t>• Государственный долг субъекта Российской Федерации</a:t>
                      </a:r>
                      <a:endParaRPr lang="ru-RU" sz="92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141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22" action="ppaction://hlinksldjump"/>
                        </a:rPr>
                        <a:t>• Сопоставление утвержденных параметров государственного долга Калужской области, дефицита областного бюджета и расходов на обслуживание государственного долга с ограничениями бюджетного кодекса Российской Федерации</a:t>
                      </a:r>
                      <a:endParaRPr lang="ru-RU" sz="92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en-US" sz="920" dirty="0" smtClean="0"/>
                        <a:t>1</a:t>
                      </a:r>
                      <a:r>
                        <a:rPr lang="ru-RU" sz="920" dirty="0" smtClean="0"/>
                        <a:t>42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23" action="ppaction://hlinksldjump"/>
                        </a:rPr>
                        <a:t>• Сведения об источниках финансирования дефицита областного бюджета Калужской области в 201</a:t>
                      </a:r>
                      <a:r>
                        <a:rPr lang="en-US" sz="920" dirty="0" smtClean="0">
                          <a:hlinkClick r:id="rId23" action="ppaction://hlinksldjump"/>
                        </a:rPr>
                        <a:t>8</a:t>
                      </a:r>
                      <a:r>
                        <a:rPr lang="ru-RU" sz="920" dirty="0" smtClean="0">
                          <a:hlinkClick r:id="rId23" action="ppaction://hlinksldjump"/>
                        </a:rPr>
                        <a:t> - 202</a:t>
                      </a:r>
                      <a:r>
                        <a:rPr lang="en-US" sz="920" dirty="0" smtClean="0">
                          <a:hlinkClick r:id="rId23" action="ppaction://hlinksldjump"/>
                        </a:rPr>
                        <a:t>2</a:t>
                      </a:r>
                      <a:r>
                        <a:rPr lang="ru-RU" sz="920" dirty="0" smtClean="0">
                          <a:hlinkClick r:id="rId23" action="ppaction://hlinksldjump"/>
                        </a:rPr>
                        <a:t> годах</a:t>
                      </a:r>
                      <a:r>
                        <a:rPr lang="en-US" sz="920" dirty="0" smtClean="0">
                          <a:hlinkClick r:id="rId23" action="ppaction://hlinksldjump"/>
                        </a:rPr>
                        <a:t>., </a:t>
                      </a:r>
                      <a:r>
                        <a:rPr lang="ru-RU" sz="920" dirty="0" smtClean="0">
                          <a:hlinkClick r:id="rId23" action="ppaction://hlinksldjump"/>
                        </a:rPr>
                        <a:t>тыс. руб.</a:t>
                      </a:r>
                      <a:endParaRPr lang="ru-RU" sz="92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143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860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20" dirty="0" smtClean="0">
                          <a:hlinkClick r:id="rId24" action="ppaction://hlinksldjump"/>
                        </a:rPr>
                        <a:t>• Информация o государственном долге Калужской области за период</a:t>
                      </a:r>
                      <a:r>
                        <a:rPr lang="en-US" sz="920" dirty="0" smtClean="0">
                          <a:hlinkClick r:id="rId24" action="ppaction://hlinksldjump"/>
                        </a:rPr>
                        <a:t> </a:t>
                      </a:r>
                      <a:r>
                        <a:rPr lang="ru-RU" sz="920" dirty="0" smtClean="0">
                          <a:hlinkClick r:id="rId24" action="ppaction://hlinksldjump"/>
                        </a:rPr>
                        <a:t>201</a:t>
                      </a:r>
                      <a:r>
                        <a:rPr lang="en-US" sz="920" dirty="0" smtClean="0">
                          <a:hlinkClick r:id="rId24" action="ppaction://hlinksldjump"/>
                        </a:rPr>
                        <a:t>8</a:t>
                      </a:r>
                      <a:r>
                        <a:rPr lang="ru-RU" sz="920" dirty="0" smtClean="0">
                          <a:hlinkClick r:id="rId24" action="ppaction://hlinksldjump"/>
                        </a:rPr>
                        <a:t> - 202</a:t>
                      </a:r>
                      <a:r>
                        <a:rPr lang="en-US" sz="920" dirty="0" smtClean="0">
                          <a:hlinkClick r:id="rId24" action="ppaction://hlinksldjump"/>
                        </a:rPr>
                        <a:t>2</a:t>
                      </a:r>
                      <a:r>
                        <a:rPr lang="ru-RU" sz="920" dirty="0" smtClean="0">
                          <a:hlinkClick r:id="rId24" action="ppaction://hlinksldjump"/>
                        </a:rPr>
                        <a:t> гг.,  млн. </a:t>
                      </a:r>
                      <a:r>
                        <a:rPr lang="ru-RU" sz="920" dirty="0" err="1" smtClean="0">
                          <a:hlinkClick r:id="rId24" action="ppaction://hlinksldjump"/>
                        </a:rPr>
                        <a:t>руб</a:t>
                      </a:r>
                      <a:r>
                        <a:rPr lang="en-US" sz="920" dirty="0" smtClean="0"/>
                        <a:t>.</a:t>
                      </a:r>
                      <a:endParaRPr lang="ru-RU" sz="92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144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860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20" dirty="0" smtClean="0">
                          <a:hlinkClick r:id="rId25" action="ppaction://hlinksldjump"/>
                        </a:rPr>
                        <a:t>• Отношение объема государственного долга к налоговым и неналоговым доходам бюджета Калужской области, %</a:t>
                      </a:r>
                      <a:endParaRPr lang="ru-RU" sz="92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145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860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20" dirty="0" smtClean="0">
                          <a:hlinkClick r:id="rId26" action="ppaction://hlinksldjump"/>
                        </a:rPr>
                        <a:t>• Межбюджетные трансферты - основной вид безвозмездных перечислений</a:t>
                      </a:r>
                      <a:endParaRPr lang="ru-RU" sz="92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146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860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20" dirty="0" smtClean="0">
                          <a:hlinkClick r:id="rId27" action="ppaction://hlinksldjump"/>
                        </a:rPr>
                        <a:t>• Межбюджетные трансферты муниципальным образованиям Калужской области, млн. руб.</a:t>
                      </a:r>
                      <a:endParaRPr lang="ru-RU" sz="92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147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259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867400"/>
            <a:ext cx="123730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ject 9"/>
          <p:cNvSpPr/>
          <p:nvPr/>
        </p:nvSpPr>
        <p:spPr>
          <a:xfrm>
            <a:off x="443355" y="260699"/>
            <a:ext cx="623445" cy="6233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33045" y="228600"/>
            <a:ext cx="66155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ИНФОРМАЦИЯ О КРУПНЫХ НАЛОГОПЛАТЕЛЬЩИКАХ, ЗАРЕГИСТРИРОВАННЫХ НА ТЕРРИТОРИИ </a:t>
            </a:r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КАЛУЖСКОЙ </a:t>
            </a:r>
            <a:r>
              <a:rPr lang="ru-RU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ОБЛАСТИ</a:t>
            </a:r>
          </a:p>
        </p:txBody>
      </p:sp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3244892295"/>
              </p:ext>
            </p:extLst>
          </p:nvPr>
        </p:nvGraphicFramePr>
        <p:xfrm>
          <a:off x="-1" y="884032"/>
          <a:ext cx="9067801" cy="5897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0" name="object 33"/>
          <p:cNvSpPr/>
          <p:nvPr/>
        </p:nvSpPr>
        <p:spPr>
          <a:xfrm>
            <a:off x="4243096" y="1295400"/>
            <a:ext cx="1133112" cy="8498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42"/>
          <p:cNvSpPr/>
          <p:nvPr/>
        </p:nvSpPr>
        <p:spPr>
          <a:xfrm>
            <a:off x="4362311" y="2723490"/>
            <a:ext cx="894684" cy="8082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44"/>
          <p:cNvSpPr/>
          <p:nvPr/>
        </p:nvSpPr>
        <p:spPr>
          <a:xfrm>
            <a:off x="4355561" y="2302867"/>
            <a:ext cx="964387" cy="31526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27"/>
          <p:cNvSpPr/>
          <p:nvPr/>
        </p:nvSpPr>
        <p:spPr>
          <a:xfrm>
            <a:off x="4516901" y="946071"/>
            <a:ext cx="617562" cy="41171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8" name="Picture 2" descr="C:\Users\ermolenko\Desktop\8688_html_m36926dc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691" y="5414180"/>
            <a:ext cx="1000125" cy="51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C:\Users\ermolenko\Desktop\Sberbank-spas-ot-hakerov-sredstva-klientov-na-9-milliardov-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96" y="3701627"/>
            <a:ext cx="719979" cy="50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5-конечная звезда 14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3213957"/>
            <a:ext cx="738283" cy="738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235" y="4296837"/>
            <a:ext cx="600750" cy="59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35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46947" y="346590"/>
            <a:ext cx="8297053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ИНФОРМАЦИЯ О НАЛОГОВЫХ ЛЬГОТАХ</a:t>
            </a:r>
            <a:r>
              <a:rPr lang="ru-RU" b="1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КАЛУЖСКОЙ ОБЛАСТИ,</a:t>
            </a:r>
          </a:p>
          <a:p>
            <a:pPr marL="12700">
              <a:lnSpc>
                <a:spcPct val="100000"/>
              </a:lnSpc>
            </a:pP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6200" y="178117"/>
            <a:ext cx="694547" cy="5857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3651979"/>
              </p:ext>
            </p:extLst>
          </p:nvPr>
        </p:nvGraphicFramePr>
        <p:xfrm>
          <a:off x="208433" y="990600"/>
          <a:ext cx="8859367" cy="4953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66672"/>
                <a:gridCol w="1239895"/>
                <a:gridCol w="1013931"/>
                <a:gridCol w="779623"/>
                <a:gridCol w="779623"/>
                <a:gridCol w="779623"/>
              </a:tblGrid>
              <a:tr h="3810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spc="5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r>
                        <a:rPr lang="ru-RU" sz="1400" b="1" spc="-5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</a:t>
                      </a:r>
                      <a:r>
                        <a:rPr lang="ru-RU" sz="1400" b="1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400" b="1" spc="-10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r>
                        <a:rPr lang="ru-RU" sz="1400" b="1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400" b="1" spc="-5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</a:t>
                      </a:r>
                      <a:r>
                        <a:rPr lang="ru-RU" sz="1400" b="1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r>
                        <a:rPr lang="ru-RU" sz="1400" b="1" spc="-5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ль</a:t>
                      </a:r>
                      <a:r>
                        <a:rPr lang="ru-RU" sz="1400" b="1" spc="-10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r>
                        <a:rPr lang="ru-RU" sz="1400" b="1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400" b="1" spc="-5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r>
                        <a:rPr lang="ru-RU" sz="1400" b="1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4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</a:p>
                  </a:txBody>
                  <a:tcPr marL="3263" marR="3263" marT="326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  <a:endParaRPr lang="en-US" sz="1400" b="0" baseline="5555" dirty="0" smtClean="0">
                        <a:solidFill>
                          <a:srgbClr val="FFC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263" marR="3263" marT="3263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  <a:endParaRPr lang="ru-RU" sz="1400" b="1" baseline="5555" dirty="0" smtClean="0">
                        <a:solidFill>
                          <a:srgbClr val="FFFFFF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263" marR="3263" marT="3263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baseline="5555" dirty="0" smtClean="0">
                        <a:solidFill>
                          <a:srgbClr val="FFFFFF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263" marR="3263" marT="3263" marB="0" anchor="b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0" baseline="5555" dirty="0" smtClean="0">
                        <a:solidFill>
                          <a:srgbClr val="FFC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263" marR="3263" marT="3263" marB="0" anchor="b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381000"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baseline="5555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400" b="1" baseline="5555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400" b="1" baseline="5555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8г</a:t>
                      </a:r>
                      <a:r>
                        <a:rPr lang="ru-RU" sz="1400" b="1" spc="-7" baseline="5555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r>
                        <a:rPr lang="ru-RU" sz="1400" b="1" baseline="5555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endParaRPr lang="ru-RU" sz="14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baseline="5555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</a:t>
                      </a:r>
                      <a:r>
                        <a:rPr lang="en-US" sz="1400" b="1" baseline="5555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  <a:r>
                        <a:rPr lang="ru-RU" sz="1400" b="1" baseline="5555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9год</a:t>
                      </a:r>
                      <a:endParaRPr lang="en-US" sz="1400" b="1" baseline="5555" dirty="0" smtClean="0">
                        <a:solidFill>
                          <a:srgbClr val="FFC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 fontAlgn="ctr"/>
                      <a:endParaRPr lang="en-US" sz="1400" b="1" baseline="5555" dirty="0" smtClean="0">
                        <a:solidFill>
                          <a:srgbClr val="FFC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263" marR="3263" marT="3263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baseline="5555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2020год</a:t>
                      </a:r>
                      <a:endParaRPr lang="en-US" sz="1400" b="1" baseline="5555" dirty="0" smtClean="0">
                        <a:solidFill>
                          <a:srgbClr val="FFC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 fontAlgn="ctr"/>
                      <a:endParaRPr lang="ru-RU" sz="1400" b="1" baseline="5555" dirty="0" smtClean="0">
                        <a:solidFill>
                          <a:srgbClr val="FFC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263" marR="3263" marT="3263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baseline="5555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2021 год</a:t>
                      </a:r>
                      <a:endParaRPr lang="en-US" sz="1400" b="1" baseline="5555" dirty="0" smtClean="0">
                        <a:solidFill>
                          <a:srgbClr val="FFC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 fontAlgn="ctr"/>
                      <a:endParaRPr lang="ru-RU" sz="1400" b="1" baseline="5555" dirty="0" smtClean="0">
                        <a:solidFill>
                          <a:srgbClr val="FFC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263" marR="3263" marT="3263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baseline="5555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2022 год</a:t>
                      </a:r>
                      <a:endParaRPr lang="en-US" sz="1400" b="1" baseline="5555" dirty="0" smtClean="0">
                        <a:solidFill>
                          <a:srgbClr val="FFC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 fontAlgn="ctr"/>
                      <a:endParaRPr lang="ru-RU" sz="1400" b="1" baseline="5555" dirty="0" smtClean="0">
                        <a:solidFill>
                          <a:srgbClr val="FFC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263" marR="3263" marT="3263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685800">
                <a:tc gridSpan="5"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spc="-30" dirty="0" smtClean="0">
                          <a:latin typeface="Times New Roman" pitchFamily="18" charset="0"/>
                          <a:cs typeface="Times New Roman" pitchFamily="18" charset="0"/>
                        </a:rPr>
                        <a:t>Льготы, установленные региональным законодательством</a:t>
                      </a:r>
                      <a:endParaRPr lang="ru-RU" sz="12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spc="-30" dirty="0" smtClean="0">
                          <a:latin typeface="Times New Roman" pitchFamily="18" charset="0"/>
                          <a:cs typeface="Times New Roman" pitchFamily="18" charset="0"/>
                        </a:rPr>
                        <a:t>Льготы по налогу на имущество организаций</a:t>
                      </a:r>
                      <a:endParaRPr lang="ru-RU" sz="1200" b="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3 005 262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2 407 355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2 474 502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2 484 263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2 484 263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</a:tr>
              <a:tr h="27298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Льготы по налогу на прибыль организаций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752 905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746 563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748 809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749 159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749 159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  <a:tr h="26041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Льготы по транспортному налогу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68 738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40 927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40 927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40 802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40 802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3 826 905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3 194 845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3 264 238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3 274 224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3 274 224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  <a:tr h="793818">
                <a:tc gridSpan="5">
                  <a:txBody>
                    <a:bodyPr/>
                    <a:lstStyle/>
                    <a:p>
                      <a:pPr marL="332740" algn="ctr">
                        <a:lnSpc>
                          <a:spcPct val="100000"/>
                        </a:lnSpc>
                      </a:pPr>
                      <a:r>
                        <a:rPr lang="ru-RU" sz="1200" b="1" i="0" spc="-30" dirty="0" smtClean="0">
                          <a:latin typeface="Times New Roman" pitchFamily="18" charset="0"/>
                          <a:cs typeface="Times New Roman" pitchFamily="18" charset="0"/>
                        </a:rPr>
                        <a:t>Льготы, установленные федеральным законодательством</a:t>
                      </a:r>
                      <a:endParaRPr lang="ru-RU" sz="12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3263" marR="3263" marT="3263" marB="0" anchor="ctr"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3263" marR="3263" marT="3263" marB="0" anchor="ctr"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3263" marR="3263" marT="326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332740" algn="ctr">
                        <a:lnSpc>
                          <a:spcPct val="100000"/>
                        </a:lnSpc>
                      </a:pPr>
                      <a:endParaRPr lang="ru-RU" sz="12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>
                    <a:noFill/>
                  </a:tcPr>
                </a:tc>
              </a:tr>
              <a:tr h="349182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spc="-30" dirty="0" smtClean="0">
                          <a:latin typeface="Times New Roman" pitchFamily="18" charset="0"/>
                          <a:cs typeface="Times New Roman" pitchFamily="18" charset="0"/>
                        </a:rPr>
                        <a:t>Льготы по налогу на имущество организаций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402 516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446 793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478 068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516 314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516 314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Льготы по транспортному налогу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30 384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15 676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17 557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18 434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18 434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Льготы по земельному налогу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159 655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166 041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172 683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183 044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183 044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  <a:tr h="282517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Льготы по налогу на имущество физических лиц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106 180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115 736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126 152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136 245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136 245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</a:tr>
              <a:tr h="32708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698 735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744 246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794 460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854 037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854 037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00200" y="277550"/>
            <a:ext cx="7051913" cy="11285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ts val="2160"/>
              </a:lnSpc>
            </a:pPr>
            <a:r>
              <a:rPr lang="ru-RU" sz="1700" b="1" spc="-30" dirty="0" smtClean="0">
                <a:solidFill>
                  <a:srgbClr val="365E68"/>
                </a:solidFill>
                <a:latin typeface="Arial"/>
                <a:cs typeface="Arial"/>
              </a:rPr>
              <a:t>Р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А</a:t>
            </a:r>
            <a:r>
              <a:rPr lang="ru-RU" sz="1700" b="1" spc="-35" dirty="0" smtClean="0">
                <a:solidFill>
                  <a:srgbClr val="365E68"/>
                </a:solidFill>
                <a:latin typeface="Arial"/>
                <a:cs typeface="Arial"/>
              </a:rPr>
              <a:t>С</a:t>
            </a:r>
            <a:r>
              <a:rPr lang="ru-RU" sz="1700" b="1" spc="-55" dirty="0" smtClean="0">
                <a:solidFill>
                  <a:srgbClr val="365E68"/>
                </a:solidFill>
                <a:latin typeface="Arial"/>
                <a:cs typeface="Arial"/>
              </a:rPr>
              <a:t>Х</a:t>
            </a:r>
            <a:r>
              <a:rPr lang="ru-RU" sz="1700" b="1" spc="-20" dirty="0" smtClean="0">
                <a:solidFill>
                  <a:srgbClr val="365E68"/>
                </a:solidFill>
                <a:latin typeface="Arial"/>
                <a:cs typeface="Arial"/>
              </a:rPr>
              <a:t>О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ДЫ</a:t>
            </a:r>
            <a:r>
              <a:rPr lang="ru-RU" sz="1700" b="1" spc="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Б</a:t>
            </a:r>
            <a:r>
              <a:rPr lang="ru-RU" sz="1700" b="1" spc="-25" dirty="0" smtClean="0">
                <a:solidFill>
                  <a:srgbClr val="365E68"/>
                </a:solidFill>
                <a:latin typeface="Arial"/>
                <a:cs typeface="Arial"/>
              </a:rPr>
              <a:t>Ю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Д</a:t>
            </a:r>
            <a:r>
              <a:rPr lang="ru-RU" sz="1700" b="1" spc="-35" dirty="0" smtClean="0">
                <a:solidFill>
                  <a:srgbClr val="365E68"/>
                </a:solidFill>
                <a:latin typeface="Arial"/>
                <a:cs typeface="Arial"/>
              </a:rPr>
              <a:t>Ж</a:t>
            </a:r>
            <a:r>
              <a:rPr lang="ru-RU" sz="1700" b="1" spc="-30" dirty="0" smtClean="0">
                <a:solidFill>
                  <a:srgbClr val="365E68"/>
                </a:solidFill>
                <a:latin typeface="Arial"/>
                <a:cs typeface="Arial"/>
              </a:rPr>
              <a:t>Е</a:t>
            </a:r>
            <a:r>
              <a:rPr lang="ru-RU" sz="1700" b="1" spc="-35" dirty="0" smtClean="0">
                <a:solidFill>
                  <a:srgbClr val="365E68"/>
                </a:solidFill>
                <a:latin typeface="Arial"/>
                <a:cs typeface="Arial"/>
              </a:rPr>
              <a:t>Т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А</a:t>
            </a:r>
            <a:r>
              <a:rPr lang="ru-RU" sz="1700" b="1" spc="3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spc="-10" dirty="0" smtClean="0">
                <a:solidFill>
                  <a:srgbClr val="365E68"/>
                </a:solidFill>
                <a:latin typeface="Arial"/>
                <a:cs typeface="Arial"/>
              </a:rPr>
              <a:t>–</a:t>
            </a:r>
            <a:r>
              <a:rPr lang="ru-RU" sz="1700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ВЫПЛАЧИВАЕМЫЕ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ИЗ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БЮДЖЕТА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ДЕНЕЖНЫЕ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СРЕДСТВА,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ЗА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ИСКЛЮЧЕНИЕМ СРЕДСТВ,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ЯВЛЯЮЩИХСЯ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В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СООТВЕТСТВИИ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С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БЮДЖЕТНЫМ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КОДЕКСОМ ИСТОЧНИКАМИ</a:t>
            </a:r>
            <a:r>
              <a:rPr lang="en-US" sz="1700" b="1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ФИНАНСИРОВАНИЯ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ДЕФИЦИТА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БЮДЖЕТА</a:t>
            </a:r>
            <a:endParaRPr lang="ru-RU" sz="1700" b="1" dirty="0">
              <a:solidFill>
                <a:srgbClr val="365E68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5146" y="460564"/>
            <a:ext cx="1204694" cy="9035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3528031" y="2679946"/>
            <a:ext cx="1860804" cy="7254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2497807" y="2516878"/>
            <a:ext cx="3924300" cy="9189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3742156" y="2791698"/>
            <a:ext cx="143637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FFC000"/>
                </a:solidFill>
                <a:latin typeface="Times New Roman"/>
                <a:cs typeface="Times New Roman"/>
              </a:rPr>
              <a:t>РАСХОДЫ</a:t>
            </a:r>
          </a:p>
        </p:txBody>
      </p:sp>
      <p:sp>
        <p:nvSpPr>
          <p:cNvPr id="11" name="object 11"/>
          <p:cNvSpPr/>
          <p:nvPr/>
        </p:nvSpPr>
        <p:spPr>
          <a:xfrm>
            <a:off x="333726" y="3725410"/>
            <a:ext cx="1662683" cy="13883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265146" y="3624826"/>
            <a:ext cx="1743456" cy="14737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 txBox="1"/>
          <p:nvPr/>
        </p:nvSpPr>
        <p:spPr>
          <a:xfrm>
            <a:off x="494889" y="3946181"/>
            <a:ext cx="128397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59055" algn="ctr">
              <a:lnSpc>
                <a:spcPct val="100000"/>
              </a:lnSpc>
            </a:pPr>
            <a:r>
              <a:rPr sz="1600" dirty="0" err="1">
                <a:solidFill>
                  <a:srgbClr val="FFC000"/>
                </a:solidFill>
                <a:latin typeface="Times New Roman"/>
                <a:cs typeface="Times New Roman"/>
              </a:rPr>
              <a:t>по</a:t>
            </a:r>
            <a:r>
              <a:rPr sz="1600" dirty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lang="ru-RU" sz="1600" spc="5" dirty="0" smtClean="0">
                <a:solidFill>
                  <a:srgbClr val="FFC000"/>
                </a:solidFill>
                <a:latin typeface="Times New Roman"/>
                <a:cs typeface="Times New Roman"/>
              </a:rPr>
              <a:t>видам</a:t>
            </a:r>
            <a:r>
              <a:rPr sz="1600" dirty="0" smtClean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FFC000"/>
                </a:solidFill>
                <a:latin typeface="Times New Roman"/>
                <a:cs typeface="Times New Roman"/>
              </a:rPr>
              <a:t>ра</a:t>
            </a:r>
            <a:r>
              <a:rPr sz="1600" spc="-15" dirty="0">
                <a:solidFill>
                  <a:srgbClr val="FFC000"/>
                </a:solidFill>
                <a:latin typeface="Times New Roman"/>
                <a:cs typeface="Times New Roman"/>
              </a:rPr>
              <a:t>с</a:t>
            </a:r>
            <a:r>
              <a:rPr sz="1600" spc="-75" dirty="0">
                <a:solidFill>
                  <a:srgbClr val="FFC000"/>
                </a:solidFill>
                <a:latin typeface="Times New Roman"/>
                <a:cs typeface="Times New Roman"/>
              </a:rPr>
              <a:t>х</a:t>
            </a:r>
            <a:r>
              <a:rPr sz="1600" spc="-50" dirty="0">
                <a:solidFill>
                  <a:srgbClr val="FFC000"/>
                </a:solidFill>
                <a:latin typeface="Times New Roman"/>
                <a:cs typeface="Times New Roman"/>
              </a:rPr>
              <a:t>о</a:t>
            </a:r>
            <a:r>
              <a:rPr sz="1600" dirty="0">
                <a:solidFill>
                  <a:srgbClr val="FFC000"/>
                </a:solidFill>
                <a:latin typeface="Times New Roman"/>
                <a:cs typeface="Times New Roman"/>
              </a:rPr>
              <a:t>д</a:t>
            </a:r>
            <a:r>
              <a:rPr sz="1600" spc="-10" dirty="0">
                <a:solidFill>
                  <a:srgbClr val="FFC000"/>
                </a:solidFill>
                <a:latin typeface="Times New Roman"/>
                <a:cs typeface="Times New Roman"/>
              </a:rPr>
              <a:t>н</a:t>
            </a:r>
            <a:r>
              <a:rPr sz="1600" dirty="0">
                <a:solidFill>
                  <a:srgbClr val="FFC000"/>
                </a:solidFill>
                <a:latin typeface="Times New Roman"/>
                <a:cs typeface="Times New Roman"/>
              </a:rPr>
              <a:t>ых обязательств</a:t>
            </a:r>
          </a:p>
        </p:txBody>
      </p:sp>
      <p:sp>
        <p:nvSpPr>
          <p:cNvPr id="15" name="object 15"/>
          <p:cNvSpPr/>
          <p:nvPr/>
        </p:nvSpPr>
        <p:spPr>
          <a:xfrm>
            <a:off x="6975319" y="3918958"/>
            <a:ext cx="1784604" cy="8397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6896071" y="3605014"/>
            <a:ext cx="1944624" cy="135331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 txBox="1"/>
          <p:nvPr/>
        </p:nvSpPr>
        <p:spPr>
          <a:xfrm>
            <a:off x="7192248" y="4142554"/>
            <a:ext cx="145986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600" dirty="0">
                <a:solidFill>
                  <a:srgbClr val="FFC000"/>
                </a:solidFill>
                <a:latin typeface="Times New Roman"/>
                <a:cs typeface="Times New Roman"/>
              </a:rPr>
              <a:t>по ведомствам</a:t>
            </a:r>
          </a:p>
        </p:txBody>
      </p:sp>
      <p:sp>
        <p:nvSpPr>
          <p:cNvPr id="19" name="object 19"/>
          <p:cNvSpPr/>
          <p:nvPr/>
        </p:nvSpPr>
        <p:spPr>
          <a:xfrm>
            <a:off x="4936206" y="3897622"/>
            <a:ext cx="1693164" cy="11140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4786855" y="3932657"/>
            <a:ext cx="1938527" cy="13731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 txBox="1"/>
          <p:nvPr/>
        </p:nvSpPr>
        <p:spPr>
          <a:xfrm>
            <a:off x="5104612" y="4322802"/>
            <a:ext cx="130556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7790" marR="5080" indent="-85725" algn="ctr">
              <a:lnSpc>
                <a:spcPct val="100000"/>
              </a:lnSpc>
            </a:pPr>
            <a:r>
              <a:rPr sz="1600" dirty="0">
                <a:solidFill>
                  <a:srgbClr val="FFC000"/>
                </a:solidFill>
                <a:latin typeface="Times New Roman"/>
                <a:cs typeface="Times New Roman"/>
              </a:rPr>
              <a:t>по </a:t>
            </a:r>
            <a:r>
              <a:rPr sz="1600" spc="-50" dirty="0">
                <a:solidFill>
                  <a:srgbClr val="FFC000"/>
                </a:solidFill>
                <a:latin typeface="Times New Roman"/>
                <a:cs typeface="Times New Roman"/>
              </a:rPr>
              <a:t>ф</a:t>
            </a:r>
            <a:r>
              <a:rPr sz="1600" spc="20" dirty="0">
                <a:solidFill>
                  <a:srgbClr val="FFC000"/>
                </a:solidFill>
                <a:latin typeface="Times New Roman"/>
                <a:cs typeface="Times New Roman"/>
              </a:rPr>
              <a:t>у</a:t>
            </a:r>
            <a:r>
              <a:rPr sz="1600" dirty="0">
                <a:solidFill>
                  <a:srgbClr val="FFC000"/>
                </a:solidFill>
                <a:latin typeface="Times New Roman"/>
                <a:cs typeface="Times New Roman"/>
              </a:rPr>
              <a:t>нкц</a:t>
            </a:r>
            <a:r>
              <a:rPr sz="1600" spc="-10" dirty="0">
                <a:solidFill>
                  <a:srgbClr val="FFC000"/>
                </a:solidFill>
                <a:latin typeface="Times New Roman"/>
                <a:cs typeface="Times New Roman"/>
              </a:rPr>
              <a:t>и</a:t>
            </a:r>
            <a:r>
              <a:rPr sz="1600" dirty="0">
                <a:solidFill>
                  <a:srgbClr val="FFC000"/>
                </a:solidFill>
                <a:latin typeface="Times New Roman"/>
                <a:cs typeface="Times New Roman"/>
              </a:rPr>
              <a:t>ям государства</a:t>
            </a:r>
          </a:p>
        </p:txBody>
      </p:sp>
      <p:sp>
        <p:nvSpPr>
          <p:cNvPr id="26" name="object 26"/>
          <p:cNvSpPr/>
          <p:nvPr/>
        </p:nvSpPr>
        <p:spPr>
          <a:xfrm>
            <a:off x="2474946" y="3818374"/>
            <a:ext cx="2107692" cy="13883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2526763" y="3910059"/>
            <a:ext cx="1953768" cy="1371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 txBox="1"/>
          <p:nvPr/>
        </p:nvSpPr>
        <p:spPr>
          <a:xfrm>
            <a:off x="2643352" y="4198203"/>
            <a:ext cx="171958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905" algn="ctr">
              <a:lnSpc>
                <a:spcPct val="100000"/>
              </a:lnSpc>
            </a:pPr>
            <a:r>
              <a:rPr sz="1600" dirty="0">
                <a:solidFill>
                  <a:srgbClr val="FFC000"/>
                </a:solidFill>
                <a:latin typeface="Times New Roman"/>
                <a:cs typeface="Times New Roman"/>
              </a:rPr>
              <a:t>по </a:t>
            </a:r>
            <a:r>
              <a:rPr sz="1600" spc="-45" dirty="0">
                <a:solidFill>
                  <a:srgbClr val="FFC000"/>
                </a:solidFill>
                <a:latin typeface="Times New Roman"/>
                <a:cs typeface="Times New Roman"/>
              </a:rPr>
              <a:t>г</a:t>
            </a:r>
            <a:r>
              <a:rPr sz="1600" spc="45" dirty="0">
                <a:solidFill>
                  <a:srgbClr val="FFC000"/>
                </a:solidFill>
                <a:latin typeface="Times New Roman"/>
                <a:cs typeface="Times New Roman"/>
              </a:rPr>
              <a:t>о</a:t>
            </a:r>
            <a:r>
              <a:rPr sz="1600" spc="-25" dirty="0">
                <a:solidFill>
                  <a:srgbClr val="FFC000"/>
                </a:solidFill>
                <a:latin typeface="Times New Roman"/>
                <a:cs typeface="Times New Roman"/>
              </a:rPr>
              <a:t>с</a:t>
            </a:r>
            <a:r>
              <a:rPr sz="1600" spc="-85" dirty="0">
                <a:solidFill>
                  <a:srgbClr val="FFC000"/>
                </a:solidFill>
                <a:latin typeface="Times New Roman"/>
                <a:cs typeface="Times New Roman"/>
              </a:rPr>
              <a:t>у</a:t>
            </a:r>
            <a:r>
              <a:rPr sz="1600" dirty="0">
                <a:solidFill>
                  <a:srgbClr val="FFC000"/>
                </a:solidFill>
                <a:latin typeface="Times New Roman"/>
                <a:cs typeface="Times New Roman"/>
              </a:rPr>
              <a:t>д</a:t>
            </a:r>
            <a:r>
              <a:rPr sz="1600" spc="-15" dirty="0">
                <a:solidFill>
                  <a:srgbClr val="FFC000"/>
                </a:solidFill>
                <a:latin typeface="Times New Roman"/>
                <a:cs typeface="Times New Roman"/>
              </a:rPr>
              <a:t>а</a:t>
            </a:r>
            <a:r>
              <a:rPr sz="1600" dirty="0">
                <a:solidFill>
                  <a:srgbClr val="FFC000"/>
                </a:solidFill>
                <a:latin typeface="Times New Roman"/>
                <a:cs typeface="Times New Roman"/>
              </a:rPr>
              <a:t>рс</a:t>
            </a:r>
            <a:r>
              <a:rPr sz="1600" spc="5" dirty="0">
                <a:solidFill>
                  <a:srgbClr val="FFC000"/>
                </a:solidFill>
                <a:latin typeface="Times New Roman"/>
                <a:cs typeface="Times New Roman"/>
              </a:rPr>
              <a:t>т</a:t>
            </a:r>
            <a:r>
              <a:rPr sz="1600" spc="-10" dirty="0">
                <a:solidFill>
                  <a:srgbClr val="FFC000"/>
                </a:solidFill>
                <a:latin typeface="Times New Roman"/>
                <a:cs typeface="Times New Roman"/>
              </a:rPr>
              <a:t>ве</a:t>
            </a:r>
            <a:r>
              <a:rPr sz="1600" dirty="0">
                <a:solidFill>
                  <a:srgbClr val="FFC000"/>
                </a:solidFill>
                <a:latin typeface="Times New Roman"/>
                <a:cs typeface="Times New Roman"/>
              </a:rPr>
              <a:t>н</a:t>
            </a:r>
            <a:r>
              <a:rPr sz="1600" spc="-5" dirty="0">
                <a:solidFill>
                  <a:srgbClr val="FFC000"/>
                </a:solidFill>
                <a:latin typeface="Times New Roman"/>
                <a:cs typeface="Times New Roman"/>
              </a:rPr>
              <a:t>н</a:t>
            </a:r>
            <a:r>
              <a:rPr sz="1600" dirty="0">
                <a:solidFill>
                  <a:srgbClr val="FFC000"/>
                </a:solidFill>
                <a:latin typeface="Times New Roman"/>
                <a:cs typeface="Times New Roman"/>
              </a:rPr>
              <a:t>ым программам</a:t>
            </a:r>
          </a:p>
        </p:txBody>
      </p:sp>
      <p:cxnSp>
        <p:nvCxnSpPr>
          <p:cNvPr id="31" name="Соединительная линия уступом 30"/>
          <p:cNvCxnSpPr>
            <a:endCxn id="12" idx="0"/>
          </p:cNvCxnSpPr>
          <p:nvPr/>
        </p:nvCxnSpPr>
        <p:spPr>
          <a:xfrm rot="10800000" flipV="1">
            <a:off x="1136875" y="2996176"/>
            <a:ext cx="1318261" cy="628650"/>
          </a:xfrm>
          <a:prstGeom prst="bentConnector2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Соединительная линия уступом 32"/>
          <p:cNvCxnSpPr>
            <a:endCxn id="16" idx="0"/>
          </p:cNvCxnSpPr>
          <p:nvPr/>
        </p:nvCxnSpPr>
        <p:spPr>
          <a:xfrm>
            <a:off x="6464779" y="2996176"/>
            <a:ext cx="1403604" cy="608838"/>
          </a:xfrm>
          <a:prstGeom prst="bentConnector2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36"/>
          <p:cNvCxnSpPr>
            <a:stCxn id="8" idx="2"/>
            <a:endCxn id="20" idx="0"/>
          </p:cNvCxnSpPr>
          <p:nvPr/>
        </p:nvCxnSpPr>
        <p:spPr>
          <a:xfrm rot="16200000" flipH="1">
            <a:off x="4859635" y="3036172"/>
            <a:ext cx="496807" cy="1296162"/>
          </a:xfrm>
          <a:prstGeom prst="bentConnector3">
            <a:avLst>
              <a:gd name="adj1" fmla="val 52517"/>
            </a:avLst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ная линия уступом 38"/>
          <p:cNvCxnSpPr>
            <a:stCxn id="8" idx="2"/>
            <a:endCxn id="27" idx="0"/>
          </p:cNvCxnSpPr>
          <p:nvPr/>
        </p:nvCxnSpPr>
        <p:spPr>
          <a:xfrm rot="5400000">
            <a:off x="3744698" y="3194799"/>
            <a:ext cx="474209" cy="956310"/>
          </a:xfrm>
          <a:prstGeom prst="bentConnector3">
            <a:avLst>
              <a:gd name="adj1" fmla="val 55356"/>
            </a:avLst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5-конечная звезда 22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Группа 101"/>
          <p:cNvGrpSpPr/>
          <p:nvPr/>
        </p:nvGrpSpPr>
        <p:grpSpPr>
          <a:xfrm>
            <a:off x="6993257" y="1221968"/>
            <a:ext cx="2150743" cy="1004569"/>
            <a:chOff x="61300" y="1317002"/>
            <a:chExt cx="2150743" cy="1004569"/>
          </a:xfrm>
        </p:grpSpPr>
        <p:sp>
          <p:nvSpPr>
            <p:cNvPr id="103" name="object 5"/>
            <p:cNvSpPr/>
            <p:nvPr/>
          </p:nvSpPr>
          <p:spPr>
            <a:xfrm>
              <a:off x="61300" y="1317002"/>
              <a:ext cx="1145540" cy="1004569"/>
            </a:xfrm>
            <a:custGeom>
              <a:avLst/>
              <a:gdLst/>
              <a:ahLst/>
              <a:cxnLst/>
              <a:rect l="l" t="t" r="r" b="b"/>
              <a:pathLst>
                <a:path w="1145540" h="1004569">
                  <a:moveTo>
                    <a:pt x="1145108" y="0"/>
                  </a:moveTo>
                  <a:lnTo>
                    <a:pt x="0" y="0"/>
                  </a:lnTo>
                  <a:lnTo>
                    <a:pt x="0" y="1004569"/>
                  </a:lnTo>
                  <a:lnTo>
                    <a:pt x="1145108" y="1004569"/>
                  </a:lnTo>
                  <a:lnTo>
                    <a:pt x="1145108" y="932179"/>
                  </a:lnTo>
                  <a:lnTo>
                    <a:pt x="473875" y="932179"/>
                  </a:lnTo>
                  <a:lnTo>
                    <a:pt x="435888" y="930909"/>
                  </a:lnTo>
                  <a:lnTo>
                    <a:pt x="399246" y="930909"/>
                  </a:lnTo>
                  <a:lnTo>
                    <a:pt x="332462" y="928369"/>
                  </a:lnTo>
                  <a:lnTo>
                    <a:pt x="278445" y="923289"/>
                  </a:lnTo>
                  <a:lnTo>
                    <a:pt x="232117" y="911859"/>
                  </a:lnTo>
                  <a:lnTo>
                    <a:pt x="242012" y="905509"/>
                  </a:lnTo>
                  <a:lnTo>
                    <a:pt x="302027" y="887729"/>
                  </a:lnTo>
                  <a:lnTo>
                    <a:pt x="328907" y="885189"/>
                  </a:lnTo>
                  <a:lnTo>
                    <a:pt x="441276" y="885189"/>
                  </a:lnTo>
                  <a:lnTo>
                    <a:pt x="450702" y="883919"/>
                  </a:lnTo>
                  <a:lnTo>
                    <a:pt x="459114" y="882649"/>
                  </a:lnTo>
                  <a:lnTo>
                    <a:pt x="417817" y="850899"/>
                  </a:lnTo>
                  <a:lnTo>
                    <a:pt x="398310" y="836929"/>
                  </a:lnTo>
                  <a:lnTo>
                    <a:pt x="381530" y="821689"/>
                  </a:lnTo>
                  <a:lnTo>
                    <a:pt x="346973" y="779779"/>
                  </a:lnTo>
                  <a:lnTo>
                    <a:pt x="334874" y="737869"/>
                  </a:lnTo>
                  <a:lnTo>
                    <a:pt x="335560" y="723899"/>
                  </a:lnTo>
                  <a:lnTo>
                    <a:pt x="350967" y="687069"/>
                  </a:lnTo>
                  <a:lnTo>
                    <a:pt x="385175" y="654049"/>
                  </a:lnTo>
                  <a:lnTo>
                    <a:pt x="436619" y="629919"/>
                  </a:lnTo>
                  <a:lnTo>
                    <a:pt x="479717" y="618489"/>
                  </a:lnTo>
                  <a:lnTo>
                    <a:pt x="493512" y="618489"/>
                  </a:lnTo>
                  <a:lnTo>
                    <a:pt x="495185" y="556259"/>
                  </a:lnTo>
                  <a:lnTo>
                    <a:pt x="451457" y="548639"/>
                  </a:lnTo>
                  <a:lnTo>
                    <a:pt x="424718" y="543559"/>
                  </a:lnTo>
                  <a:lnTo>
                    <a:pt x="411979" y="539749"/>
                  </a:lnTo>
                  <a:lnTo>
                    <a:pt x="399619" y="537209"/>
                  </a:lnTo>
                  <a:lnTo>
                    <a:pt x="375909" y="529589"/>
                  </a:lnTo>
                  <a:lnTo>
                    <a:pt x="364497" y="525779"/>
                  </a:lnTo>
                  <a:lnTo>
                    <a:pt x="353339" y="520699"/>
                  </a:lnTo>
                  <a:lnTo>
                    <a:pt x="342403" y="516889"/>
                  </a:lnTo>
                  <a:lnTo>
                    <a:pt x="321073" y="506729"/>
                  </a:lnTo>
                  <a:lnTo>
                    <a:pt x="289966" y="487679"/>
                  </a:lnTo>
                  <a:lnTo>
                    <a:pt x="279709" y="480059"/>
                  </a:lnTo>
                  <a:lnTo>
                    <a:pt x="270011" y="473709"/>
                  </a:lnTo>
                  <a:lnTo>
                    <a:pt x="239981" y="448309"/>
                  </a:lnTo>
                  <a:lnTo>
                    <a:pt x="211404" y="419099"/>
                  </a:lnTo>
                  <a:lnTo>
                    <a:pt x="187951" y="384809"/>
                  </a:lnTo>
                  <a:lnTo>
                    <a:pt x="173292" y="349249"/>
                  </a:lnTo>
                  <a:lnTo>
                    <a:pt x="170994" y="336549"/>
                  </a:lnTo>
                  <a:lnTo>
                    <a:pt x="882040" y="308609"/>
                  </a:lnTo>
                  <a:lnTo>
                    <a:pt x="928471" y="308609"/>
                  </a:lnTo>
                  <a:lnTo>
                    <a:pt x="925578" y="297179"/>
                  </a:lnTo>
                  <a:lnTo>
                    <a:pt x="921583" y="285749"/>
                  </a:lnTo>
                  <a:lnTo>
                    <a:pt x="918224" y="278129"/>
                  </a:lnTo>
                  <a:lnTo>
                    <a:pt x="495185" y="278129"/>
                  </a:lnTo>
                  <a:lnTo>
                    <a:pt x="498559" y="248919"/>
                  </a:lnTo>
                  <a:lnTo>
                    <a:pt x="523596" y="195579"/>
                  </a:lnTo>
                  <a:lnTo>
                    <a:pt x="568689" y="151129"/>
                  </a:lnTo>
                  <a:lnTo>
                    <a:pt x="628637" y="118109"/>
                  </a:lnTo>
                  <a:lnTo>
                    <a:pt x="698241" y="97789"/>
                  </a:lnTo>
                  <a:lnTo>
                    <a:pt x="772301" y="90169"/>
                  </a:lnTo>
                  <a:lnTo>
                    <a:pt x="1145108" y="90169"/>
                  </a:lnTo>
                  <a:lnTo>
                    <a:pt x="1145108" y="0"/>
                  </a:lnTo>
                  <a:close/>
                </a:path>
                <a:path w="1145540" h="1004569">
                  <a:moveTo>
                    <a:pt x="1145108" y="894079"/>
                  </a:moveTo>
                  <a:lnTo>
                    <a:pt x="773285" y="894079"/>
                  </a:lnTo>
                  <a:lnTo>
                    <a:pt x="782113" y="895349"/>
                  </a:lnTo>
                  <a:lnTo>
                    <a:pt x="788708" y="897889"/>
                  </a:lnTo>
                  <a:lnTo>
                    <a:pt x="793797" y="902969"/>
                  </a:lnTo>
                  <a:lnTo>
                    <a:pt x="798105" y="910589"/>
                  </a:lnTo>
                  <a:lnTo>
                    <a:pt x="802356" y="920749"/>
                  </a:lnTo>
                  <a:lnTo>
                    <a:pt x="804672" y="928369"/>
                  </a:lnTo>
                  <a:lnTo>
                    <a:pt x="774852" y="928369"/>
                  </a:lnTo>
                  <a:lnTo>
                    <a:pt x="695625" y="929639"/>
                  </a:lnTo>
                  <a:lnTo>
                    <a:pt x="662477" y="930909"/>
                  </a:lnTo>
                  <a:lnTo>
                    <a:pt x="589764" y="930909"/>
                  </a:lnTo>
                  <a:lnTo>
                    <a:pt x="551428" y="932179"/>
                  </a:lnTo>
                  <a:lnTo>
                    <a:pt x="1145108" y="932179"/>
                  </a:lnTo>
                  <a:lnTo>
                    <a:pt x="1145108" y="894079"/>
                  </a:lnTo>
                  <a:close/>
                </a:path>
                <a:path w="1145540" h="1004569">
                  <a:moveTo>
                    <a:pt x="1145108" y="835659"/>
                  </a:moveTo>
                  <a:lnTo>
                    <a:pt x="737794" y="835659"/>
                  </a:lnTo>
                  <a:lnTo>
                    <a:pt x="726265" y="843279"/>
                  </a:lnTo>
                  <a:lnTo>
                    <a:pt x="715168" y="848359"/>
                  </a:lnTo>
                  <a:lnTo>
                    <a:pt x="704372" y="852169"/>
                  </a:lnTo>
                  <a:lnTo>
                    <a:pt x="693744" y="854709"/>
                  </a:lnTo>
                  <a:lnTo>
                    <a:pt x="661536" y="858519"/>
                  </a:lnTo>
                  <a:lnTo>
                    <a:pt x="650249" y="858519"/>
                  </a:lnTo>
                  <a:lnTo>
                    <a:pt x="638466" y="861059"/>
                  </a:lnTo>
                  <a:lnTo>
                    <a:pt x="626053" y="863599"/>
                  </a:lnTo>
                  <a:lnTo>
                    <a:pt x="612231" y="869949"/>
                  </a:lnTo>
                  <a:lnTo>
                    <a:pt x="603955" y="872489"/>
                  </a:lnTo>
                  <a:lnTo>
                    <a:pt x="599495" y="873759"/>
                  </a:lnTo>
                  <a:lnTo>
                    <a:pt x="597123" y="873759"/>
                  </a:lnTo>
                  <a:lnTo>
                    <a:pt x="595112" y="875029"/>
                  </a:lnTo>
                  <a:lnTo>
                    <a:pt x="591732" y="877569"/>
                  </a:lnTo>
                  <a:lnTo>
                    <a:pt x="604310" y="882649"/>
                  </a:lnTo>
                  <a:lnTo>
                    <a:pt x="615608" y="887729"/>
                  </a:lnTo>
                  <a:lnTo>
                    <a:pt x="646859" y="895349"/>
                  </a:lnTo>
                  <a:lnTo>
                    <a:pt x="658074" y="895349"/>
                  </a:lnTo>
                  <a:lnTo>
                    <a:pt x="670525" y="896619"/>
                  </a:lnTo>
                  <a:lnTo>
                    <a:pt x="726160" y="896619"/>
                  </a:lnTo>
                  <a:lnTo>
                    <a:pt x="746034" y="895349"/>
                  </a:lnTo>
                  <a:lnTo>
                    <a:pt x="761501" y="894079"/>
                  </a:lnTo>
                  <a:lnTo>
                    <a:pt x="1145108" y="894079"/>
                  </a:lnTo>
                  <a:lnTo>
                    <a:pt x="1145108" y="835659"/>
                  </a:lnTo>
                  <a:close/>
                </a:path>
                <a:path w="1145540" h="1004569">
                  <a:moveTo>
                    <a:pt x="441276" y="885189"/>
                  </a:moveTo>
                  <a:lnTo>
                    <a:pt x="382776" y="885189"/>
                  </a:lnTo>
                  <a:lnTo>
                    <a:pt x="395627" y="886459"/>
                  </a:lnTo>
                  <a:lnTo>
                    <a:pt x="430945" y="886459"/>
                  </a:lnTo>
                  <a:lnTo>
                    <a:pt x="441276" y="885189"/>
                  </a:lnTo>
                  <a:close/>
                </a:path>
                <a:path w="1145540" h="1004569">
                  <a:moveTo>
                    <a:pt x="541604" y="571499"/>
                  </a:moveTo>
                  <a:lnTo>
                    <a:pt x="541604" y="834389"/>
                  </a:lnTo>
                  <a:lnTo>
                    <a:pt x="553130" y="839469"/>
                  </a:lnTo>
                  <a:lnTo>
                    <a:pt x="565230" y="843279"/>
                  </a:lnTo>
                  <a:lnTo>
                    <a:pt x="590745" y="848359"/>
                  </a:lnTo>
                  <a:lnTo>
                    <a:pt x="630772" y="848359"/>
                  </a:lnTo>
                  <a:lnTo>
                    <a:pt x="657438" y="845819"/>
                  </a:lnTo>
                  <a:lnTo>
                    <a:pt x="670459" y="843279"/>
                  </a:lnTo>
                  <a:lnTo>
                    <a:pt x="695368" y="840739"/>
                  </a:lnTo>
                  <a:lnTo>
                    <a:pt x="707051" y="838199"/>
                  </a:lnTo>
                  <a:lnTo>
                    <a:pt x="728367" y="835659"/>
                  </a:lnTo>
                  <a:lnTo>
                    <a:pt x="1145108" y="835659"/>
                  </a:lnTo>
                  <a:lnTo>
                    <a:pt x="1145108" y="650239"/>
                  </a:lnTo>
                  <a:lnTo>
                    <a:pt x="595266" y="650239"/>
                  </a:lnTo>
                  <a:lnTo>
                    <a:pt x="585667" y="648969"/>
                  </a:lnTo>
                  <a:lnTo>
                    <a:pt x="560082" y="614679"/>
                  </a:lnTo>
                  <a:lnTo>
                    <a:pt x="559069" y="608329"/>
                  </a:lnTo>
                  <a:lnTo>
                    <a:pt x="557603" y="600709"/>
                  </a:lnTo>
                  <a:lnTo>
                    <a:pt x="555405" y="593089"/>
                  </a:lnTo>
                  <a:lnTo>
                    <a:pt x="552194" y="586739"/>
                  </a:lnTo>
                  <a:lnTo>
                    <a:pt x="549189" y="581659"/>
                  </a:lnTo>
                  <a:lnTo>
                    <a:pt x="547414" y="581659"/>
                  </a:lnTo>
                  <a:lnTo>
                    <a:pt x="548348" y="580389"/>
                  </a:lnTo>
                  <a:lnTo>
                    <a:pt x="547687" y="579119"/>
                  </a:lnTo>
                  <a:lnTo>
                    <a:pt x="541604" y="571499"/>
                  </a:lnTo>
                  <a:close/>
                </a:path>
                <a:path w="1145540" h="1004569">
                  <a:moveTo>
                    <a:pt x="493512" y="618489"/>
                  </a:moveTo>
                  <a:lnTo>
                    <a:pt x="479717" y="618489"/>
                  </a:lnTo>
                  <a:lnTo>
                    <a:pt x="479549" y="632459"/>
                  </a:lnTo>
                  <a:lnTo>
                    <a:pt x="479437" y="638809"/>
                  </a:lnTo>
                  <a:lnTo>
                    <a:pt x="476250" y="676909"/>
                  </a:lnTo>
                  <a:lnTo>
                    <a:pt x="456779" y="704849"/>
                  </a:lnTo>
                  <a:lnTo>
                    <a:pt x="452976" y="704849"/>
                  </a:lnTo>
                  <a:lnTo>
                    <a:pt x="448987" y="706119"/>
                  </a:lnTo>
                  <a:lnTo>
                    <a:pt x="444836" y="707389"/>
                  </a:lnTo>
                  <a:lnTo>
                    <a:pt x="440546" y="709929"/>
                  </a:lnTo>
                  <a:lnTo>
                    <a:pt x="436139" y="712469"/>
                  </a:lnTo>
                  <a:lnTo>
                    <a:pt x="431640" y="717549"/>
                  </a:lnTo>
                  <a:lnTo>
                    <a:pt x="427071" y="723899"/>
                  </a:lnTo>
                  <a:lnTo>
                    <a:pt x="422455" y="731519"/>
                  </a:lnTo>
                  <a:lnTo>
                    <a:pt x="417817" y="741679"/>
                  </a:lnTo>
                  <a:lnTo>
                    <a:pt x="418824" y="760729"/>
                  </a:lnTo>
                  <a:lnTo>
                    <a:pt x="433073" y="798829"/>
                  </a:lnTo>
                  <a:lnTo>
                    <a:pt x="474244" y="828039"/>
                  </a:lnTo>
                  <a:lnTo>
                    <a:pt x="487777" y="831849"/>
                  </a:lnTo>
                  <a:lnTo>
                    <a:pt x="493512" y="618489"/>
                  </a:lnTo>
                  <a:close/>
                </a:path>
                <a:path w="1145540" h="1004569">
                  <a:moveTo>
                    <a:pt x="1145108" y="90169"/>
                  </a:moveTo>
                  <a:lnTo>
                    <a:pt x="772301" y="90169"/>
                  </a:lnTo>
                  <a:lnTo>
                    <a:pt x="809378" y="92709"/>
                  </a:lnTo>
                  <a:lnTo>
                    <a:pt x="845618" y="99059"/>
                  </a:lnTo>
                  <a:lnTo>
                    <a:pt x="912993" y="125729"/>
                  </a:lnTo>
                  <a:lnTo>
                    <a:pt x="969225" y="170179"/>
                  </a:lnTo>
                  <a:lnTo>
                    <a:pt x="1009116" y="236219"/>
                  </a:lnTo>
                  <a:lnTo>
                    <a:pt x="1021308" y="278129"/>
                  </a:lnTo>
                  <a:lnTo>
                    <a:pt x="1026570" y="322579"/>
                  </a:lnTo>
                  <a:lnTo>
                    <a:pt x="1026357" y="342899"/>
                  </a:lnTo>
                  <a:lnTo>
                    <a:pt x="1020826" y="382269"/>
                  </a:lnTo>
                  <a:lnTo>
                    <a:pt x="1001502" y="434339"/>
                  </a:lnTo>
                  <a:lnTo>
                    <a:pt x="971734" y="480059"/>
                  </a:lnTo>
                  <a:lnTo>
                    <a:pt x="934653" y="516889"/>
                  </a:lnTo>
                  <a:lnTo>
                    <a:pt x="865114" y="565149"/>
                  </a:lnTo>
                  <a:lnTo>
                    <a:pt x="851090" y="571499"/>
                  </a:lnTo>
                  <a:lnTo>
                    <a:pt x="841102" y="577849"/>
                  </a:lnTo>
                  <a:lnTo>
                    <a:pt x="797226" y="599439"/>
                  </a:lnTo>
                  <a:lnTo>
                    <a:pt x="723153" y="623569"/>
                  </a:lnTo>
                  <a:lnTo>
                    <a:pt x="710256" y="626109"/>
                  </a:lnTo>
                  <a:lnTo>
                    <a:pt x="697286" y="629919"/>
                  </a:lnTo>
                  <a:lnTo>
                    <a:pt x="684275" y="632459"/>
                  </a:lnTo>
                  <a:lnTo>
                    <a:pt x="660068" y="638809"/>
                  </a:lnTo>
                  <a:lnTo>
                    <a:pt x="639344" y="643889"/>
                  </a:lnTo>
                  <a:lnTo>
                    <a:pt x="621823" y="647699"/>
                  </a:lnTo>
                  <a:lnTo>
                    <a:pt x="607224" y="648969"/>
                  </a:lnTo>
                  <a:lnTo>
                    <a:pt x="595266" y="650239"/>
                  </a:lnTo>
                  <a:lnTo>
                    <a:pt x="1145108" y="650239"/>
                  </a:lnTo>
                  <a:lnTo>
                    <a:pt x="1145108" y="90169"/>
                  </a:lnTo>
                  <a:close/>
                </a:path>
                <a:path w="1145540" h="1004569">
                  <a:moveTo>
                    <a:pt x="928471" y="308609"/>
                  </a:moveTo>
                  <a:lnTo>
                    <a:pt x="882040" y="308609"/>
                  </a:lnTo>
                  <a:lnTo>
                    <a:pt x="880785" y="328929"/>
                  </a:lnTo>
                  <a:lnTo>
                    <a:pt x="877104" y="349249"/>
                  </a:lnTo>
                  <a:lnTo>
                    <a:pt x="862975" y="386079"/>
                  </a:lnTo>
                  <a:lnTo>
                    <a:pt x="840677" y="420369"/>
                  </a:lnTo>
                  <a:lnTo>
                    <a:pt x="811229" y="452119"/>
                  </a:lnTo>
                  <a:lnTo>
                    <a:pt x="775654" y="478789"/>
                  </a:lnTo>
                  <a:lnTo>
                    <a:pt x="734971" y="502919"/>
                  </a:lnTo>
                  <a:lnTo>
                    <a:pt x="690204" y="521969"/>
                  </a:lnTo>
                  <a:lnTo>
                    <a:pt x="642373" y="538479"/>
                  </a:lnTo>
                  <a:lnTo>
                    <a:pt x="592499" y="549909"/>
                  </a:lnTo>
                  <a:lnTo>
                    <a:pt x="541604" y="556259"/>
                  </a:lnTo>
                  <a:lnTo>
                    <a:pt x="547460" y="561339"/>
                  </a:lnTo>
                  <a:lnTo>
                    <a:pt x="551308" y="565149"/>
                  </a:lnTo>
                  <a:lnTo>
                    <a:pt x="553462" y="568959"/>
                  </a:lnTo>
                  <a:lnTo>
                    <a:pt x="554235" y="571499"/>
                  </a:lnTo>
                  <a:lnTo>
                    <a:pt x="553940" y="574039"/>
                  </a:lnTo>
                  <a:lnTo>
                    <a:pt x="552890" y="576579"/>
                  </a:lnTo>
                  <a:lnTo>
                    <a:pt x="551399" y="577849"/>
                  </a:lnTo>
                  <a:lnTo>
                    <a:pt x="549781" y="579119"/>
                  </a:lnTo>
                  <a:lnTo>
                    <a:pt x="548407" y="580337"/>
                  </a:lnTo>
                  <a:lnTo>
                    <a:pt x="549189" y="581659"/>
                  </a:lnTo>
                  <a:lnTo>
                    <a:pt x="550739" y="581659"/>
                  </a:lnTo>
                  <a:lnTo>
                    <a:pt x="561195" y="580389"/>
                  </a:lnTo>
                  <a:lnTo>
                    <a:pt x="569835" y="579119"/>
                  </a:lnTo>
                  <a:lnTo>
                    <a:pt x="581168" y="577849"/>
                  </a:lnTo>
                  <a:lnTo>
                    <a:pt x="595506" y="576579"/>
                  </a:lnTo>
                  <a:lnTo>
                    <a:pt x="613164" y="574039"/>
                  </a:lnTo>
                  <a:lnTo>
                    <a:pt x="634453" y="571499"/>
                  </a:lnTo>
                  <a:lnTo>
                    <a:pt x="645185" y="568959"/>
                  </a:lnTo>
                  <a:lnTo>
                    <a:pt x="658563" y="565149"/>
                  </a:lnTo>
                  <a:lnTo>
                    <a:pt x="674216" y="560069"/>
                  </a:lnTo>
                  <a:lnTo>
                    <a:pt x="691772" y="554989"/>
                  </a:lnTo>
                  <a:lnTo>
                    <a:pt x="731109" y="541019"/>
                  </a:lnTo>
                  <a:lnTo>
                    <a:pt x="773602" y="521969"/>
                  </a:lnTo>
                  <a:lnTo>
                    <a:pt x="816281" y="497839"/>
                  </a:lnTo>
                  <a:lnTo>
                    <a:pt x="856174" y="471169"/>
                  </a:lnTo>
                  <a:lnTo>
                    <a:pt x="890311" y="438149"/>
                  </a:lnTo>
                  <a:lnTo>
                    <a:pt x="915720" y="400049"/>
                  </a:lnTo>
                  <a:lnTo>
                    <a:pt x="929431" y="356869"/>
                  </a:lnTo>
                  <a:lnTo>
                    <a:pt x="930970" y="334009"/>
                  </a:lnTo>
                  <a:lnTo>
                    <a:pt x="928471" y="308609"/>
                  </a:lnTo>
                  <a:close/>
                </a:path>
                <a:path w="1145540" h="1004569">
                  <a:moveTo>
                    <a:pt x="795730" y="193039"/>
                  </a:moveTo>
                  <a:lnTo>
                    <a:pt x="755080" y="201929"/>
                  </a:lnTo>
                  <a:lnTo>
                    <a:pt x="718566" y="220979"/>
                  </a:lnTo>
                  <a:lnTo>
                    <a:pt x="710791" y="224789"/>
                  </a:lnTo>
                  <a:lnTo>
                    <a:pt x="703783" y="229869"/>
                  </a:lnTo>
                  <a:lnTo>
                    <a:pt x="697343" y="234949"/>
                  </a:lnTo>
                  <a:lnTo>
                    <a:pt x="685380" y="242569"/>
                  </a:lnTo>
                  <a:lnTo>
                    <a:pt x="651614" y="261619"/>
                  </a:lnTo>
                  <a:lnTo>
                    <a:pt x="642621" y="265429"/>
                  </a:lnTo>
                  <a:lnTo>
                    <a:pt x="575606" y="275589"/>
                  </a:lnTo>
                  <a:lnTo>
                    <a:pt x="534827" y="278129"/>
                  </a:lnTo>
                  <a:lnTo>
                    <a:pt x="918224" y="278129"/>
                  </a:lnTo>
                  <a:lnTo>
                    <a:pt x="895740" y="242569"/>
                  </a:lnTo>
                  <a:lnTo>
                    <a:pt x="856900" y="210819"/>
                  </a:lnTo>
                  <a:lnTo>
                    <a:pt x="808776" y="194309"/>
                  </a:lnTo>
                  <a:lnTo>
                    <a:pt x="795730" y="193039"/>
                  </a:lnTo>
                  <a:close/>
                </a:path>
              </a:pathLst>
            </a:custGeom>
            <a:solidFill>
              <a:srgbClr val="7E1E41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4" name="object 6"/>
            <p:cNvSpPr txBox="1"/>
            <p:nvPr/>
          </p:nvSpPr>
          <p:spPr>
            <a:xfrm>
              <a:off x="1142703" y="1619376"/>
              <a:ext cx="1069340" cy="4051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Здравоохранение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R="115570" algn="ctr">
                <a:lnSpc>
                  <a:spcPct val="100000"/>
                </a:lnSpc>
                <a:spcBef>
                  <a:spcPts val="545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4 093,3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5" name="Группа 104"/>
          <p:cNvGrpSpPr/>
          <p:nvPr/>
        </p:nvGrpSpPr>
        <p:grpSpPr>
          <a:xfrm>
            <a:off x="6993257" y="2605313"/>
            <a:ext cx="1879600" cy="1004569"/>
            <a:chOff x="2424925" y="1316024"/>
            <a:chExt cx="1879600" cy="1004569"/>
          </a:xfrm>
        </p:grpSpPr>
        <p:sp>
          <p:nvSpPr>
            <p:cNvPr id="106" name="object 11"/>
            <p:cNvSpPr/>
            <p:nvPr/>
          </p:nvSpPr>
          <p:spPr>
            <a:xfrm>
              <a:off x="2424925" y="1316024"/>
              <a:ext cx="1145540" cy="1004569"/>
            </a:xfrm>
            <a:custGeom>
              <a:avLst/>
              <a:gdLst/>
              <a:ahLst/>
              <a:cxnLst/>
              <a:rect l="l" t="t" r="r" b="b"/>
              <a:pathLst>
                <a:path w="1145539" h="1004569">
                  <a:moveTo>
                    <a:pt x="1145108" y="0"/>
                  </a:moveTo>
                  <a:lnTo>
                    <a:pt x="0" y="0"/>
                  </a:lnTo>
                  <a:lnTo>
                    <a:pt x="0" y="1004569"/>
                  </a:lnTo>
                  <a:lnTo>
                    <a:pt x="1145108" y="1004569"/>
                  </a:lnTo>
                  <a:lnTo>
                    <a:pt x="1145108" y="883919"/>
                  </a:lnTo>
                  <a:lnTo>
                    <a:pt x="634862" y="883919"/>
                  </a:lnTo>
                  <a:lnTo>
                    <a:pt x="557072" y="881379"/>
                  </a:lnTo>
                  <a:lnTo>
                    <a:pt x="547902" y="869950"/>
                  </a:lnTo>
                  <a:lnTo>
                    <a:pt x="544545" y="866139"/>
                  </a:lnTo>
                  <a:lnTo>
                    <a:pt x="495172" y="866139"/>
                  </a:lnTo>
                  <a:lnTo>
                    <a:pt x="458980" y="858519"/>
                  </a:lnTo>
                  <a:lnTo>
                    <a:pt x="408375" y="838200"/>
                  </a:lnTo>
                  <a:lnTo>
                    <a:pt x="362470" y="810260"/>
                  </a:lnTo>
                  <a:lnTo>
                    <a:pt x="334632" y="786129"/>
                  </a:lnTo>
                  <a:lnTo>
                    <a:pt x="321577" y="774699"/>
                  </a:lnTo>
                  <a:lnTo>
                    <a:pt x="309115" y="760729"/>
                  </a:lnTo>
                  <a:lnTo>
                    <a:pt x="297256" y="748029"/>
                  </a:lnTo>
                  <a:lnTo>
                    <a:pt x="286012" y="734060"/>
                  </a:lnTo>
                  <a:lnTo>
                    <a:pt x="275395" y="720090"/>
                  </a:lnTo>
                  <a:lnTo>
                    <a:pt x="265416" y="706119"/>
                  </a:lnTo>
                  <a:lnTo>
                    <a:pt x="256088" y="692149"/>
                  </a:lnTo>
                  <a:lnTo>
                    <a:pt x="247420" y="676910"/>
                  </a:lnTo>
                  <a:lnTo>
                    <a:pt x="239426" y="662940"/>
                  </a:lnTo>
                  <a:lnTo>
                    <a:pt x="220106" y="614679"/>
                  </a:lnTo>
                  <a:lnTo>
                    <a:pt x="209850" y="567690"/>
                  </a:lnTo>
                  <a:lnTo>
                    <a:pt x="209926" y="558799"/>
                  </a:lnTo>
                  <a:lnTo>
                    <a:pt x="224203" y="528319"/>
                  </a:lnTo>
                  <a:lnTo>
                    <a:pt x="229565" y="521969"/>
                  </a:lnTo>
                  <a:lnTo>
                    <a:pt x="235671" y="516889"/>
                  </a:lnTo>
                  <a:lnTo>
                    <a:pt x="242482" y="510539"/>
                  </a:lnTo>
                  <a:lnTo>
                    <a:pt x="249961" y="505459"/>
                  </a:lnTo>
                  <a:lnTo>
                    <a:pt x="258066" y="497839"/>
                  </a:lnTo>
                  <a:lnTo>
                    <a:pt x="262414" y="494029"/>
                  </a:lnTo>
                  <a:lnTo>
                    <a:pt x="216636" y="494029"/>
                  </a:lnTo>
                  <a:lnTo>
                    <a:pt x="216950" y="454659"/>
                  </a:lnTo>
                  <a:lnTo>
                    <a:pt x="221535" y="410209"/>
                  </a:lnTo>
                  <a:lnTo>
                    <a:pt x="245207" y="373379"/>
                  </a:lnTo>
                  <a:lnTo>
                    <a:pt x="284360" y="356869"/>
                  </a:lnTo>
                  <a:lnTo>
                    <a:pt x="329275" y="356869"/>
                  </a:lnTo>
                  <a:lnTo>
                    <a:pt x="335800" y="351789"/>
                  </a:lnTo>
                  <a:lnTo>
                    <a:pt x="343693" y="346709"/>
                  </a:lnTo>
                  <a:lnTo>
                    <a:pt x="353178" y="344169"/>
                  </a:lnTo>
                  <a:lnTo>
                    <a:pt x="364479" y="341629"/>
                  </a:lnTo>
                  <a:lnTo>
                    <a:pt x="377820" y="340359"/>
                  </a:lnTo>
                  <a:lnTo>
                    <a:pt x="263055" y="340359"/>
                  </a:lnTo>
                  <a:lnTo>
                    <a:pt x="266529" y="325119"/>
                  </a:lnTo>
                  <a:lnTo>
                    <a:pt x="270897" y="304799"/>
                  </a:lnTo>
                  <a:lnTo>
                    <a:pt x="272706" y="297179"/>
                  </a:lnTo>
                  <a:lnTo>
                    <a:pt x="296358" y="276859"/>
                  </a:lnTo>
                  <a:lnTo>
                    <a:pt x="307219" y="270509"/>
                  </a:lnTo>
                  <a:lnTo>
                    <a:pt x="321193" y="264159"/>
                  </a:lnTo>
                  <a:lnTo>
                    <a:pt x="340436" y="264159"/>
                  </a:lnTo>
                  <a:lnTo>
                    <a:pt x="340436" y="246379"/>
                  </a:lnTo>
                  <a:lnTo>
                    <a:pt x="346022" y="236219"/>
                  </a:lnTo>
                  <a:lnTo>
                    <a:pt x="352436" y="227329"/>
                  </a:lnTo>
                  <a:lnTo>
                    <a:pt x="359647" y="217169"/>
                  </a:lnTo>
                  <a:lnTo>
                    <a:pt x="395822" y="184150"/>
                  </a:lnTo>
                  <a:lnTo>
                    <a:pt x="429757" y="163829"/>
                  </a:lnTo>
                  <a:lnTo>
                    <a:pt x="482438" y="144779"/>
                  </a:lnTo>
                  <a:lnTo>
                    <a:pt x="526410" y="138429"/>
                  </a:lnTo>
                  <a:lnTo>
                    <a:pt x="1145108" y="138429"/>
                  </a:lnTo>
                  <a:lnTo>
                    <a:pt x="1145108" y="0"/>
                  </a:lnTo>
                  <a:close/>
                </a:path>
                <a:path w="1145539" h="1004569">
                  <a:moveTo>
                    <a:pt x="556562" y="351789"/>
                  </a:moveTo>
                  <a:lnTo>
                    <a:pt x="481550" y="351789"/>
                  </a:lnTo>
                  <a:lnTo>
                    <a:pt x="494128" y="353059"/>
                  </a:lnTo>
                  <a:lnTo>
                    <a:pt x="531237" y="360679"/>
                  </a:lnTo>
                  <a:lnTo>
                    <a:pt x="578672" y="375919"/>
                  </a:lnTo>
                  <a:lnTo>
                    <a:pt x="622855" y="396239"/>
                  </a:lnTo>
                  <a:lnTo>
                    <a:pt x="633275" y="401319"/>
                  </a:lnTo>
                  <a:lnTo>
                    <a:pt x="618438" y="463549"/>
                  </a:lnTo>
                  <a:lnTo>
                    <a:pt x="610119" y="520699"/>
                  </a:lnTo>
                  <a:lnTo>
                    <a:pt x="607424" y="572769"/>
                  </a:lnTo>
                  <a:lnTo>
                    <a:pt x="609460" y="619760"/>
                  </a:lnTo>
                  <a:lnTo>
                    <a:pt x="615336" y="661669"/>
                  </a:lnTo>
                  <a:lnTo>
                    <a:pt x="635034" y="732790"/>
                  </a:lnTo>
                  <a:lnTo>
                    <a:pt x="659374" y="787399"/>
                  </a:lnTo>
                  <a:lnTo>
                    <a:pt x="681215" y="828039"/>
                  </a:lnTo>
                  <a:lnTo>
                    <a:pt x="688967" y="844550"/>
                  </a:lnTo>
                  <a:lnTo>
                    <a:pt x="693415" y="855979"/>
                  </a:lnTo>
                  <a:lnTo>
                    <a:pt x="693667" y="866139"/>
                  </a:lnTo>
                  <a:lnTo>
                    <a:pt x="688831" y="873760"/>
                  </a:lnTo>
                  <a:lnTo>
                    <a:pt x="678013" y="878839"/>
                  </a:lnTo>
                  <a:lnTo>
                    <a:pt x="660321" y="882650"/>
                  </a:lnTo>
                  <a:lnTo>
                    <a:pt x="634862" y="883919"/>
                  </a:lnTo>
                  <a:lnTo>
                    <a:pt x="1145108" y="883919"/>
                  </a:lnTo>
                  <a:lnTo>
                    <a:pt x="1145108" y="847089"/>
                  </a:lnTo>
                  <a:lnTo>
                    <a:pt x="738474" y="847089"/>
                  </a:lnTo>
                  <a:lnTo>
                    <a:pt x="727497" y="826769"/>
                  </a:lnTo>
                  <a:lnTo>
                    <a:pt x="716564" y="807719"/>
                  </a:lnTo>
                  <a:lnTo>
                    <a:pt x="695258" y="770890"/>
                  </a:lnTo>
                  <a:lnTo>
                    <a:pt x="685101" y="753110"/>
                  </a:lnTo>
                  <a:lnTo>
                    <a:pt x="666317" y="717549"/>
                  </a:lnTo>
                  <a:lnTo>
                    <a:pt x="650290" y="681990"/>
                  </a:lnTo>
                  <a:lnTo>
                    <a:pt x="637881" y="645160"/>
                  </a:lnTo>
                  <a:lnTo>
                    <a:pt x="629953" y="605790"/>
                  </a:lnTo>
                  <a:lnTo>
                    <a:pt x="627367" y="562610"/>
                  </a:lnTo>
                  <a:lnTo>
                    <a:pt x="628346" y="539749"/>
                  </a:lnTo>
                  <a:lnTo>
                    <a:pt x="630983" y="515619"/>
                  </a:lnTo>
                  <a:lnTo>
                    <a:pt x="635387" y="488949"/>
                  </a:lnTo>
                  <a:lnTo>
                    <a:pt x="641664" y="462279"/>
                  </a:lnTo>
                  <a:lnTo>
                    <a:pt x="649922" y="433069"/>
                  </a:lnTo>
                  <a:lnTo>
                    <a:pt x="707430" y="433069"/>
                  </a:lnTo>
                  <a:lnTo>
                    <a:pt x="701410" y="426719"/>
                  </a:lnTo>
                  <a:lnTo>
                    <a:pt x="684481" y="406399"/>
                  </a:lnTo>
                  <a:lnTo>
                    <a:pt x="680872" y="401319"/>
                  </a:lnTo>
                  <a:lnTo>
                    <a:pt x="692702" y="393699"/>
                  </a:lnTo>
                  <a:lnTo>
                    <a:pt x="704949" y="386079"/>
                  </a:lnTo>
                  <a:lnTo>
                    <a:pt x="717568" y="379729"/>
                  </a:lnTo>
                  <a:lnTo>
                    <a:pt x="730512" y="374649"/>
                  </a:lnTo>
                  <a:lnTo>
                    <a:pt x="734919" y="373379"/>
                  </a:lnTo>
                  <a:lnTo>
                    <a:pt x="647607" y="373379"/>
                  </a:lnTo>
                  <a:lnTo>
                    <a:pt x="637601" y="372109"/>
                  </a:lnTo>
                  <a:lnTo>
                    <a:pt x="625981" y="369569"/>
                  </a:lnTo>
                  <a:lnTo>
                    <a:pt x="613004" y="367029"/>
                  </a:lnTo>
                  <a:lnTo>
                    <a:pt x="598924" y="363219"/>
                  </a:lnTo>
                  <a:lnTo>
                    <a:pt x="568481" y="355599"/>
                  </a:lnTo>
                  <a:lnTo>
                    <a:pt x="556562" y="351789"/>
                  </a:lnTo>
                  <a:close/>
                </a:path>
                <a:path w="1145539" h="1004569">
                  <a:moveTo>
                    <a:pt x="340436" y="264159"/>
                  </a:moveTo>
                  <a:lnTo>
                    <a:pt x="321193" y="264159"/>
                  </a:lnTo>
                  <a:lnTo>
                    <a:pt x="319318" y="281939"/>
                  </a:lnTo>
                  <a:lnTo>
                    <a:pt x="318377" y="295909"/>
                  </a:lnTo>
                  <a:lnTo>
                    <a:pt x="318134" y="304799"/>
                  </a:lnTo>
                  <a:lnTo>
                    <a:pt x="318019" y="323849"/>
                  </a:lnTo>
                  <a:lnTo>
                    <a:pt x="317847" y="326389"/>
                  </a:lnTo>
                  <a:lnTo>
                    <a:pt x="293146" y="335279"/>
                  </a:lnTo>
                  <a:lnTo>
                    <a:pt x="282319" y="336549"/>
                  </a:lnTo>
                  <a:lnTo>
                    <a:pt x="268760" y="339089"/>
                  </a:lnTo>
                  <a:lnTo>
                    <a:pt x="263055" y="340359"/>
                  </a:lnTo>
                  <a:lnTo>
                    <a:pt x="377820" y="340359"/>
                  </a:lnTo>
                  <a:lnTo>
                    <a:pt x="368538" y="382269"/>
                  </a:lnTo>
                  <a:lnTo>
                    <a:pt x="361159" y="421639"/>
                  </a:lnTo>
                  <a:lnTo>
                    <a:pt x="351901" y="490219"/>
                  </a:lnTo>
                  <a:lnTo>
                    <a:pt x="349797" y="532129"/>
                  </a:lnTo>
                  <a:lnTo>
                    <a:pt x="349705" y="549910"/>
                  </a:lnTo>
                  <a:lnTo>
                    <a:pt x="351000" y="574040"/>
                  </a:lnTo>
                  <a:lnTo>
                    <a:pt x="358458" y="621029"/>
                  </a:lnTo>
                  <a:lnTo>
                    <a:pt x="371885" y="664210"/>
                  </a:lnTo>
                  <a:lnTo>
                    <a:pt x="390870" y="706119"/>
                  </a:lnTo>
                  <a:lnTo>
                    <a:pt x="415004" y="746760"/>
                  </a:lnTo>
                  <a:lnTo>
                    <a:pt x="443876" y="789940"/>
                  </a:lnTo>
                  <a:lnTo>
                    <a:pt x="477077" y="839469"/>
                  </a:lnTo>
                  <a:lnTo>
                    <a:pt x="495172" y="866139"/>
                  </a:lnTo>
                  <a:lnTo>
                    <a:pt x="544545" y="866139"/>
                  </a:lnTo>
                  <a:lnTo>
                    <a:pt x="538951" y="859789"/>
                  </a:lnTo>
                  <a:lnTo>
                    <a:pt x="530210" y="849629"/>
                  </a:lnTo>
                  <a:lnTo>
                    <a:pt x="521666" y="840739"/>
                  </a:lnTo>
                  <a:lnTo>
                    <a:pt x="513308" y="831850"/>
                  </a:lnTo>
                  <a:lnTo>
                    <a:pt x="497103" y="815339"/>
                  </a:lnTo>
                  <a:lnTo>
                    <a:pt x="466409" y="781049"/>
                  </a:lnTo>
                  <a:lnTo>
                    <a:pt x="437386" y="740410"/>
                  </a:lnTo>
                  <a:lnTo>
                    <a:pt x="416267" y="698499"/>
                  </a:lnTo>
                  <a:lnTo>
                    <a:pt x="402323" y="664210"/>
                  </a:lnTo>
                  <a:lnTo>
                    <a:pt x="395820" y="648969"/>
                  </a:lnTo>
                  <a:lnTo>
                    <a:pt x="381652" y="599440"/>
                  </a:lnTo>
                  <a:lnTo>
                    <a:pt x="375004" y="551179"/>
                  </a:lnTo>
                  <a:lnTo>
                    <a:pt x="374440" y="519429"/>
                  </a:lnTo>
                  <a:lnTo>
                    <a:pt x="375250" y="504189"/>
                  </a:lnTo>
                  <a:lnTo>
                    <a:pt x="381762" y="457199"/>
                  </a:lnTo>
                  <a:lnTo>
                    <a:pt x="393913" y="412749"/>
                  </a:lnTo>
                  <a:lnTo>
                    <a:pt x="411077" y="369569"/>
                  </a:lnTo>
                  <a:lnTo>
                    <a:pt x="443412" y="351789"/>
                  </a:lnTo>
                  <a:lnTo>
                    <a:pt x="556562" y="351789"/>
                  </a:lnTo>
                  <a:lnTo>
                    <a:pt x="520941" y="340359"/>
                  </a:lnTo>
                  <a:lnTo>
                    <a:pt x="505617" y="335279"/>
                  </a:lnTo>
                  <a:lnTo>
                    <a:pt x="490980" y="331469"/>
                  </a:lnTo>
                  <a:lnTo>
                    <a:pt x="477286" y="326389"/>
                  </a:lnTo>
                  <a:lnTo>
                    <a:pt x="471039" y="323849"/>
                  </a:lnTo>
                  <a:lnTo>
                    <a:pt x="340436" y="323849"/>
                  </a:lnTo>
                  <a:lnTo>
                    <a:pt x="340436" y="264159"/>
                  </a:lnTo>
                  <a:close/>
                </a:path>
                <a:path w="1145539" h="1004569">
                  <a:moveTo>
                    <a:pt x="707430" y="433069"/>
                  </a:moveTo>
                  <a:lnTo>
                    <a:pt x="649922" y="433069"/>
                  </a:lnTo>
                  <a:lnTo>
                    <a:pt x="663950" y="438149"/>
                  </a:lnTo>
                  <a:lnTo>
                    <a:pt x="678117" y="445769"/>
                  </a:lnTo>
                  <a:lnTo>
                    <a:pt x="720525" y="480059"/>
                  </a:lnTo>
                  <a:lnTo>
                    <a:pt x="747792" y="509269"/>
                  </a:lnTo>
                  <a:lnTo>
                    <a:pt x="773386" y="544829"/>
                  </a:lnTo>
                  <a:lnTo>
                    <a:pt x="796567" y="584199"/>
                  </a:lnTo>
                  <a:lnTo>
                    <a:pt x="816590" y="627379"/>
                  </a:lnTo>
                  <a:lnTo>
                    <a:pt x="832714" y="671829"/>
                  </a:lnTo>
                  <a:lnTo>
                    <a:pt x="844196" y="718819"/>
                  </a:lnTo>
                  <a:lnTo>
                    <a:pt x="850293" y="765810"/>
                  </a:lnTo>
                  <a:lnTo>
                    <a:pt x="851090" y="788669"/>
                  </a:lnTo>
                  <a:lnTo>
                    <a:pt x="838679" y="796290"/>
                  </a:lnTo>
                  <a:lnTo>
                    <a:pt x="826906" y="803910"/>
                  </a:lnTo>
                  <a:lnTo>
                    <a:pt x="815626" y="811529"/>
                  </a:lnTo>
                  <a:lnTo>
                    <a:pt x="804698" y="816610"/>
                  </a:lnTo>
                  <a:lnTo>
                    <a:pt x="793977" y="822960"/>
                  </a:lnTo>
                  <a:lnTo>
                    <a:pt x="761629" y="838200"/>
                  </a:lnTo>
                  <a:lnTo>
                    <a:pt x="750306" y="842010"/>
                  </a:lnTo>
                  <a:lnTo>
                    <a:pt x="738474" y="847089"/>
                  </a:lnTo>
                  <a:lnTo>
                    <a:pt x="1145108" y="847089"/>
                  </a:lnTo>
                  <a:lnTo>
                    <a:pt x="1145108" y="741679"/>
                  </a:lnTo>
                  <a:lnTo>
                    <a:pt x="882040" y="741679"/>
                  </a:lnTo>
                  <a:lnTo>
                    <a:pt x="876529" y="732790"/>
                  </a:lnTo>
                  <a:lnTo>
                    <a:pt x="859549" y="687069"/>
                  </a:lnTo>
                  <a:lnTo>
                    <a:pt x="848862" y="647699"/>
                  </a:lnTo>
                  <a:lnTo>
                    <a:pt x="845066" y="634999"/>
                  </a:lnTo>
                  <a:lnTo>
                    <a:pt x="831346" y="596899"/>
                  </a:lnTo>
                  <a:lnTo>
                    <a:pt x="811672" y="563879"/>
                  </a:lnTo>
                  <a:lnTo>
                    <a:pt x="804646" y="549910"/>
                  </a:lnTo>
                  <a:lnTo>
                    <a:pt x="782555" y="513079"/>
                  </a:lnTo>
                  <a:lnTo>
                    <a:pt x="751163" y="476249"/>
                  </a:lnTo>
                  <a:lnTo>
                    <a:pt x="743045" y="467359"/>
                  </a:lnTo>
                  <a:lnTo>
                    <a:pt x="726566" y="452119"/>
                  </a:lnTo>
                  <a:lnTo>
                    <a:pt x="718227" y="444499"/>
                  </a:lnTo>
                  <a:lnTo>
                    <a:pt x="707430" y="433069"/>
                  </a:lnTo>
                  <a:close/>
                </a:path>
                <a:path w="1145539" h="1004569">
                  <a:moveTo>
                    <a:pt x="1145108" y="364489"/>
                  </a:moveTo>
                  <a:lnTo>
                    <a:pt x="812401" y="364489"/>
                  </a:lnTo>
                  <a:lnTo>
                    <a:pt x="840193" y="367029"/>
                  </a:lnTo>
                  <a:lnTo>
                    <a:pt x="853974" y="369569"/>
                  </a:lnTo>
                  <a:lnTo>
                    <a:pt x="932108" y="383539"/>
                  </a:lnTo>
                  <a:lnTo>
                    <a:pt x="951813" y="434339"/>
                  </a:lnTo>
                  <a:lnTo>
                    <a:pt x="956809" y="476249"/>
                  </a:lnTo>
                  <a:lnTo>
                    <a:pt x="958742" y="527049"/>
                  </a:lnTo>
                  <a:lnTo>
                    <a:pt x="958641" y="533399"/>
                  </a:lnTo>
                  <a:lnTo>
                    <a:pt x="953604" y="581660"/>
                  </a:lnTo>
                  <a:lnTo>
                    <a:pt x="941193" y="627379"/>
                  </a:lnTo>
                  <a:lnTo>
                    <a:pt x="921157" y="674369"/>
                  </a:lnTo>
                  <a:lnTo>
                    <a:pt x="893183" y="723899"/>
                  </a:lnTo>
                  <a:lnTo>
                    <a:pt x="882040" y="741679"/>
                  </a:lnTo>
                  <a:lnTo>
                    <a:pt x="1145108" y="741679"/>
                  </a:lnTo>
                  <a:lnTo>
                    <a:pt x="1145108" y="364489"/>
                  </a:lnTo>
                  <a:close/>
                </a:path>
                <a:path w="1145539" h="1004569">
                  <a:moveTo>
                    <a:pt x="329275" y="356869"/>
                  </a:moveTo>
                  <a:lnTo>
                    <a:pt x="284360" y="356869"/>
                  </a:lnTo>
                  <a:lnTo>
                    <a:pt x="282698" y="374649"/>
                  </a:lnTo>
                  <a:lnTo>
                    <a:pt x="280563" y="389889"/>
                  </a:lnTo>
                  <a:lnTo>
                    <a:pt x="270593" y="426719"/>
                  </a:lnTo>
                  <a:lnTo>
                    <a:pt x="237707" y="473709"/>
                  </a:lnTo>
                  <a:lnTo>
                    <a:pt x="228032" y="482599"/>
                  </a:lnTo>
                  <a:lnTo>
                    <a:pt x="216636" y="494029"/>
                  </a:lnTo>
                  <a:lnTo>
                    <a:pt x="262414" y="494029"/>
                  </a:lnTo>
                  <a:lnTo>
                    <a:pt x="266761" y="490219"/>
                  </a:lnTo>
                  <a:lnTo>
                    <a:pt x="289898" y="454659"/>
                  </a:lnTo>
                  <a:lnTo>
                    <a:pt x="309312" y="397509"/>
                  </a:lnTo>
                  <a:lnTo>
                    <a:pt x="312364" y="387349"/>
                  </a:lnTo>
                  <a:lnTo>
                    <a:pt x="315662" y="378459"/>
                  </a:lnTo>
                  <a:lnTo>
                    <a:pt x="319430" y="370839"/>
                  </a:lnTo>
                  <a:lnTo>
                    <a:pt x="323893" y="363219"/>
                  </a:lnTo>
                  <a:lnTo>
                    <a:pt x="329275" y="356869"/>
                  </a:lnTo>
                  <a:close/>
                </a:path>
                <a:path w="1145539" h="1004569">
                  <a:moveTo>
                    <a:pt x="785082" y="337819"/>
                  </a:moveTo>
                  <a:lnTo>
                    <a:pt x="768843" y="337819"/>
                  </a:lnTo>
                  <a:lnTo>
                    <a:pt x="755042" y="339089"/>
                  </a:lnTo>
                  <a:lnTo>
                    <a:pt x="743387" y="340359"/>
                  </a:lnTo>
                  <a:lnTo>
                    <a:pt x="733589" y="342899"/>
                  </a:lnTo>
                  <a:lnTo>
                    <a:pt x="725358" y="345439"/>
                  </a:lnTo>
                  <a:lnTo>
                    <a:pt x="718404" y="349249"/>
                  </a:lnTo>
                  <a:lnTo>
                    <a:pt x="712436" y="351789"/>
                  </a:lnTo>
                  <a:lnTo>
                    <a:pt x="707165" y="355599"/>
                  </a:lnTo>
                  <a:lnTo>
                    <a:pt x="702300" y="358139"/>
                  </a:lnTo>
                  <a:lnTo>
                    <a:pt x="697550" y="361949"/>
                  </a:lnTo>
                  <a:lnTo>
                    <a:pt x="692627" y="364489"/>
                  </a:lnTo>
                  <a:lnTo>
                    <a:pt x="687240" y="367029"/>
                  </a:lnTo>
                  <a:lnTo>
                    <a:pt x="681098" y="369569"/>
                  </a:lnTo>
                  <a:lnTo>
                    <a:pt x="673912" y="370839"/>
                  </a:lnTo>
                  <a:lnTo>
                    <a:pt x="665391" y="370839"/>
                  </a:lnTo>
                  <a:lnTo>
                    <a:pt x="661758" y="372109"/>
                  </a:lnTo>
                  <a:lnTo>
                    <a:pt x="655745" y="373379"/>
                  </a:lnTo>
                  <a:lnTo>
                    <a:pt x="734919" y="373379"/>
                  </a:lnTo>
                  <a:lnTo>
                    <a:pt x="743734" y="370839"/>
                  </a:lnTo>
                  <a:lnTo>
                    <a:pt x="770829" y="365759"/>
                  </a:lnTo>
                  <a:lnTo>
                    <a:pt x="784609" y="364489"/>
                  </a:lnTo>
                  <a:lnTo>
                    <a:pt x="1145108" y="364489"/>
                  </a:lnTo>
                  <a:lnTo>
                    <a:pt x="1145108" y="355599"/>
                  </a:lnTo>
                  <a:lnTo>
                    <a:pt x="912990" y="355599"/>
                  </a:lnTo>
                  <a:lnTo>
                    <a:pt x="880213" y="349249"/>
                  </a:lnTo>
                  <a:lnTo>
                    <a:pt x="851324" y="344169"/>
                  </a:lnTo>
                  <a:lnTo>
                    <a:pt x="826032" y="341629"/>
                  </a:lnTo>
                  <a:lnTo>
                    <a:pt x="804049" y="339089"/>
                  </a:lnTo>
                  <a:lnTo>
                    <a:pt x="785082" y="337819"/>
                  </a:lnTo>
                  <a:close/>
                </a:path>
                <a:path w="1145539" h="1004569">
                  <a:moveTo>
                    <a:pt x="1145108" y="142239"/>
                  </a:moveTo>
                  <a:lnTo>
                    <a:pt x="637787" y="142239"/>
                  </a:lnTo>
                  <a:lnTo>
                    <a:pt x="667147" y="144779"/>
                  </a:lnTo>
                  <a:lnTo>
                    <a:pt x="696344" y="152400"/>
                  </a:lnTo>
                  <a:lnTo>
                    <a:pt x="753043" y="176529"/>
                  </a:lnTo>
                  <a:lnTo>
                    <a:pt x="805471" y="212089"/>
                  </a:lnTo>
                  <a:lnTo>
                    <a:pt x="851214" y="255269"/>
                  </a:lnTo>
                  <a:lnTo>
                    <a:pt x="887859" y="304799"/>
                  </a:lnTo>
                  <a:lnTo>
                    <a:pt x="912990" y="355599"/>
                  </a:lnTo>
                  <a:lnTo>
                    <a:pt x="1145108" y="355599"/>
                  </a:lnTo>
                  <a:lnTo>
                    <a:pt x="1145108" y="142239"/>
                  </a:lnTo>
                  <a:close/>
                </a:path>
                <a:path w="1145539" h="1004569">
                  <a:moveTo>
                    <a:pt x="1145108" y="138429"/>
                  </a:moveTo>
                  <a:lnTo>
                    <a:pt x="526410" y="138429"/>
                  </a:lnTo>
                  <a:lnTo>
                    <a:pt x="506941" y="158750"/>
                  </a:lnTo>
                  <a:lnTo>
                    <a:pt x="490215" y="177800"/>
                  </a:lnTo>
                  <a:lnTo>
                    <a:pt x="475954" y="194309"/>
                  </a:lnTo>
                  <a:lnTo>
                    <a:pt x="463878" y="209549"/>
                  </a:lnTo>
                  <a:lnTo>
                    <a:pt x="453709" y="224789"/>
                  </a:lnTo>
                  <a:lnTo>
                    <a:pt x="445168" y="237489"/>
                  </a:lnTo>
                  <a:lnTo>
                    <a:pt x="437976" y="248919"/>
                  </a:lnTo>
                  <a:lnTo>
                    <a:pt x="431855" y="260349"/>
                  </a:lnTo>
                  <a:lnTo>
                    <a:pt x="426525" y="269239"/>
                  </a:lnTo>
                  <a:lnTo>
                    <a:pt x="401998" y="303529"/>
                  </a:lnTo>
                  <a:lnTo>
                    <a:pt x="355453" y="321309"/>
                  </a:lnTo>
                  <a:lnTo>
                    <a:pt x="340436" y="323849"/>
                  </a:lnTo>
                  <a:lnTo>
                    <a:pt x="471039" y="323849"/>
                  </a:lnTo>
                  <a:lnTo>
                    <a:pt x="464791" y="321309"/>
                  </a:lnTo>
                  <a:lnTo>
                    <a:pt x="453750" y="317499"/>
                  </a:lnTo>
                  <a:lnTo>
                    <a:pt x="444418" y="313689"/>
                  </a:lnTo>
                  <a:lnTo>
                    <a:pt x="437052" y="311149"/>
                  </a:lnTo>
                  <a:lnTo>
                    <a:pt x="433273" y="308609"/>
                  </a:lnTo>
                  <a:lnTo>
                    <a:pt x="453069" y="266699"/>
                  </a:lnTo>
                  <a:lnTo>
                    <a:pt x="475117" y="229869"/>
                  </a:lnTo>
                  <a:lnTo>
                    <a:pt x="524760" y="179069"/>
                  </a:lnTo>
                  <a:lnTo>
                    <a:pt x="579788" y="149859"/>
                  </a:lnTo>
                  <a:lnTo>
                    <a:pt x="637787" y="142239"/>
                  </a:lnTo>
                  <a:lnTo>
                    <a:pt x="1145108" y="142239"/>
                  </a:lnTo>
                  <a:lnTo>
                    <a:pt x="1145108" y="138429"/>
                  </a:lnTo>
                  <a:close/>
                </a:path>
              </a:pathLst>
            </a:custGeom>
            <a:solidFill>
              <a:srgbClr val="5A7A80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7" name="object 12"/>
            <p:cNvSpPr txBox="1"/>
            <p:nvPr/>
          </p:nvSpPr>
          <p:spPr>
            <a:xfrm>
              <a:off x="3570465" y="1482846"/>
              <a:ext cx="734060" cy="6927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ct val="1000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Физическая культура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ct val="1000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и спорт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R="34290" algn="ctr">
                <a:lnSpc>
                  <a:spcPct val="100000"/>
                </a:lnSpc>
                <a:spcBef>
                  <a:spcPts val="415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1 168,8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8" name="Группа 107"/>
          <p:cNvGrpSpPr/>
          <p:nvPr/>
        </p:nvGrpSpPr>
        <p:grpSpPr>
          <a:xfrm>
            <a:off x="4962359" y="2613934"/>
            <a:ext cx="2027085" cy="1005843"/>
            <a:chOff x="4593270" y="1341634"/>
            <a:chExt cx="2027085" cy="1005843"/>
          </a:xfrm>
        </p:grpSpPr>
        <p:sp>
          <p:nvSpPr>
            <p:cNvPr id="109" name="object 17"/>
            <p:cNvSpPr/>
            <p:nvPr/>
          </p:nvSpPr>
          <p:spPr>
            <a:xfrm>
              <a:off x="5282680" y="1976903"/>
              <a:ext cx="121285" cy="180340"/>
            </a:xfrm>
            <a:custGeom>
              <a:avLst/>
              <a:gdLst/>
              <a:ahLst/>
              <a:cxnLst/>
              <a:rect l="l" t="t" r="r" b="b"/>
              <a:pathLst>
                <a:path w="121285" h="180339">
                  <a:moveTo>
                    <a:pt x="73110" y="0"/>
                  </a:moveTo>
                  <a:lnTo>
                    <a:pt x="60510" y="8005"/>
                  </a:lnTo>
                  <a:lnTo>
                    <a:pt x="49021" y="14853"/>
                  </a:lnTo>
                  <a:lnTo>
                    <a:pt x="38663" y="21201"/>
                  </a:lnTo>
                  <a:lnTo>
                    <a:pt x="8977" y="54695"/>
                  </a:lnTo>
                  <a:lnTo>
                    <a:pt x="101" y="108694"/>
                  </a:lnTo>
                  <a:lnTo>
                    <a:pt x="0" y="128058"/>
                  </a:lnTo>
                  <a:lnTo>
                    <a:pt x="1124" y="143861"/>
                  </a:lnTo>
                  <a:lnTo>
                    <a:pt x="23224" y="179443"/>
                  </a:lnTo>
                  <a:lnTo>
                    <a:pt x="30555" y="179872"/>
                  </a:lnTo>
                  <a:lnTo>
                    <a:pt x="38728" y="178738"/>
                  </a:lnTo>
                  <a:lnTo>
                    <a:pt x="96910" y="142811"/>
                  </a:lnTo>
                  <a:lnTo>
                    <a:pt x="120722" y="95211"/>
                  </a:lnTo>
                  <a:lnTo>
                    <a:pt x="120722" y="47599"/>
                  </a:lnTo>
                  <a:lnTo>
                    <a:pt x="73110" y="47599"/>
                  </a:lnTo>
                  <a:lnTo>
                    <a:pt x="73110" y="0"/>
                  </a:lnTo>
                  <a:close/>
                </a:path>
                <a:path w="121285" h="180339">
                  <a:moveTo>
                    <a:pt x="120722" y="23799"/>
                  </a:moveTo>
                  <a:lnTo>
                    <a:pt x="73110" y="47599"/>
                  </a:lnTo>
                  <a:lnTo>
                    <a:pt x="120722" y="47599"/>
                  </a:lnTo>
                  <a:lnTo>
                    <a:pt x="120722" y="23799"/>
                  </a:lnTo>
                  <a:close/>
                </a:path>
              </a:pathLst>
            </a:custGeom>
            <a:solidFill>
              <a:srgbClr val="E6EACE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0" name="object 18"/>
            <p:cNvSpPr/>
            <p:nvPr/>
          </p:nvSpPr>
          <p:spPr>
            <a:xfrm>
              <a:off x="4593270" y="1858771"/>
              <a:ext cx="120014" cy="165735"/>
            </a:xfrm>
            <a:custGeom>
              <a:avLst/>
              <a:gdLst/>
              <a:ahLst/>
              <a:cxnLst/>
              <a:rect l="l" t="t" r="r" b="b"/>
              <a:pathLst>
                <a:path w="120014" h="165735">
                  <a:moveTo>
                    <a:pt x="64117" y="139851"/>
                  </a:moveTo>
                  <a:lnTo>
                    <a:pt x="3716" y="139851"/>
                  </a:lnTo>
                  <a:lnTo>
                    <a:pt x="5365" y="140082"/>
                  </a:lnTo>
                  <a:lnTo>
                    <a:pt x="7402" y="140998"/>
                  </a:lnTo>
                  <a:lnTo>
                    <a:pt x="24675" y="165742"/>
                  </a:lnTo>
                  <a:lnTo>
                    <a:pt x="38391" y="156699"/>
                  </a:lnTo>
                  <a:lnTo>
                    <a:pt x="61884" y="141392"/>
                  </a:lnTo>
                  <a:lnTo>
                    <a:pt x="64117" y="139851"/>
                  </a:lnTo>
                  <a:close/>
                </a:path>
                <a:path w="120014" h="165735">
                  <a:moveTo>
                    <a:pt x="30015" y="775"/>
                  </a:moveTo>
                  <a:lnTo>
                    <a:pt x="20976" y="11543"/>
                  </a:lnTo>
                  <a:lnTo>
                    <a:pt x="13815" y="19658"/>
                  </a:lnTo>
                  <a:lnTo>
                    <a:pt x="8383" y="26900"/>
                  </a:lnTo>
                  <a:lnTo>
                    <a:pt x="876" y="70530"/>
                  </a:lnTo>
                  <a:lnTo>
                    <a:pt x="821" y="87138"/>
                  </a:lnTo>
                  <a:lnTo>
                    <a:pt x="720" y="97228"/>
                  </a:lnTo>
                  <a:lnTo>
                    <a:pt x="598" y="106064"/>
                  </a:lnTo>
                  <a:lnTo>
                    <a:pt x="456" y="113931"/>
                  </a:lnTo>
                  <a:lnTo>
                    <a:pt x="266" y="121939"/>
                  </a:lnTo>
                  <a:lnTo>
                    <a:pt x="102" y="127894"/>
                  </a:lnTo>
                  <a:lnTo>
                    <a:pt x="0" y="139072"/>
                  </a:lnTo>
                  <a:lnTo>
                    <a:pt x="261" y="140120"/>
                  </a:lnTo>
                  <a:lnTo>
                    <a:pt x="726" y="140439"/>
                  </a:lnTo>
                  <a:lnTo>
                    <a:pt x="1433" y="140312"/>
                  </a:lnTo>
                  <a:lnTo>
                    <a:pt x="2417" y="140022"/>
                  </a:lnTo>
                  <a:lnTo>
                    <a:pt x="3716" y="139851"/>
                  </a:lnTo>
                  <a:lnTo>
                    <a:pt x="64117" y="139851"/>
                  </a:lnTo>
                  <a:lnTo>
                    <a:pt x="71789" y="134559"/>
                  </a:lnTo>
                  <a:lnTo>
                    <a:pt x="100649" y="106064"/>
                  </a:lnTo>
                  <a:lnTo>
                    <a:pt x="113757" y="70530"/>
                  </a:lnTo>
                  <a:lnTo>
                    <a:pt x="48488" y="70530"/>
                  </a:lnTo>
                  <a:lnTo>
                    <a:pt x="52415" y="53308"/>
                  </a:lnTo>
                  <a:lnTo>
                    <a:pt x="65773" y="11333"/>
                  </a:lnTo>
                  <a:lnTo>
                    <a:pt x="69199" y="4235"/>
                  </a:lnTo>
                  <a:lnTo>
                    <a:pt x="54633" y="4235"/>
                  </a:lnTo>
                  <a:lnTo>
                    <a:pt x="47813" y="4099"/>
                  </a:lnTo>
                  <a:lnTo>
                    <a:pt x="39633" y="3031"/>
                  </a:lnTo>
                  <a:lnTo>
                    <a:pt x="30015" y="775"/>
                  </a:lnTo>
                  <a:close/>
                </a:path>
                <a:path w="120014" h="165735">
                  <a:moveTo>
                    <a:pt x="116179" y="3385"/>
                  </a:moveTo>
                  <a:lnTo>
                    <a:pt x="110972" y="4897"/>
                  </a:lnTo>
                  <a:lnTo>
                    <a:pt x="109283" y="12339"/>
                  </a:lnTo>
                  <a:lnTo>
                    <a:pt x="48488" y="70530"/>
                  </a:lnTo>
                  <a:lnTo>
                    <a:pt x="113757" y="70530"/>
                  </a:lnTo>
                  <a:lnTo>
                    <a:pt x="115386" y="62060"/>
                  </a:lnTo>
                  <a:lnTo>
                    <a:pt x="117347" y="46503"/>
                  </a:lnTo>
                  <a:lnTo>
                    <a:pt x="118749" y="28554"/>
                  </a:lnTo>
                  <a:lnTo>
                    <a:pt x="119655" y="7930"/>
                  </a:lnTo>
                  <a:lnTo>
                    <a:pt x="116179" y="3385"/>
                  </a:lnTo>
                  <a:close/>
                </a:path>
                <a:path w="120014" h="165735">
                  <a:moveTo>
                    <a:pt x="71520" y="0"/>
                  </a:moveTo>
                  <a:lnTo>
                    <a:pt x="71166" y="14"/>
                  </a:lnTo>
                  <a:lnTo>
                    <a:pt x="69935" y="650"/>
                  </a:lnTo>
                  <a:lnTo>
                    <a:pt x="67746" y="1649"/>
                  </a:lnTo>
                  <a:lnTo>
                    <a:pt x="64519" y="2752"/>
                  </a:lnTo>
                  <a:lnTo>
                    <a:pt x="60175" y="3700"/>
                  </a:lnTo>
                  <a:lnTo>
                    <a:pt x="54633" y="4235"/>
                  </a:lnTo>
                  <a:lnTo>
                    <a:pt x="69199" y="4235"/>
                  </a:lnTo>
                  <a:lnTo>
                    <a:pt x="69988" y="2752"/>
                  </a:lnTo>
                  <a:lnTo>
                    <a:pt x="71188" y="650"/>
                  </a:lnTo>
                  <a:lnTo>
                    <a:pt x="71520" y="0"/>
                  </a:lnTo>
                  <a:close/>
                </a:path>
              </a:pathLst>
            </a:custGeom>
            <a:solidFill>
              <a:srgbClr val="E6EACE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1" name="object 19"/>
            <p:cNvSpPr/>
            <p:nvPr/>
          </p:nvSpPr>
          <p:spPr>
            <a:xfrm>
              <a:off x="4766581" y="2000701"/>
              <a:ext cx="113030" cy="177165"/>
            </a:xfrm>
            <a:custGeom>
              <a:avLst/>
              <a:gdLst/>
              <a:ahLst/>
              <a:cxnLst/>
              <a:rect l="l" t="t" r="r" b="b"/>
              <a:pathLst>
                <a:path w="113029" h="177164">
                  <a:moveTo>
                    <a:pt x="65579" y="0"/>
                  </a:moveTo>
                  <a:lnTo>
                    <a:pt x="30667" y="28779"/>
                  </a:lnTo>
                  <a:lnTo>
                    <a:pt x="5727" y="63077"/>
                  </a:lnTo>
                  <a:lnTo>
                    <a:pt x="0" y="90030"/>
                  </a:lnTo>
                  <a:lnTo>
                    <a:pt x="70" y="99901"/>
                  </a:lnTo>
                  <a:lnTo>
                    <a:pt x="7786" y="147087"/>
                  </a:lnTo>
                  <a:lnTo>
                    <a:pt x="14814" y="177015"/>
                  </a:lnTo>
                  <a:lnTo>
                    <a:pt x="43293" y="163930"/>
                  </a:lnTo>
                  <a:lnTo>
                    <a:pt x="83153" y="140802"/>
                  </a:lnTo>
                  <a:lnTo>
                    <a:pt x="104571" y="105369"/>
                  </a:lnTo>
                  <a:lnTo>
                    <a:pt x="110510" y="71412"/>
                  </a:lnTo>
                  <a:lnTo>
                    <a:pt x="65579" y="71412"/>
                  </a:lnTo>
                  <a:lnTo>
                    <a:pt x="65579" y="0"/>
                  </a:lnTo>
                  <a:close/>
                </a:path>
                <a:path w="113029" h="177164">
                  <a:moveTo>
                    <a:pt x="112774" y="38001"/>
                  </a:moveTo>
                  <a:lnTo>
                    <a:pt x="77428" y="59537"/>
                  </a:lnTo>
                  <a:lnTo>
                    <a:pt x="75536" y="61442"/>
                  </a:lnTo>
                  <a:lnTo>
                    <a:pt x="69325" y="67259"/>
                  </a:lnTo>
                  <a:lnTo>
                    <a:pt x="65579" y="71412"/>
                  </a:lnTo>
                  <a:lnTo>
                    <a:pt x="110510" y="71412"/>
                  </a:lnTo>
                  <a:lnTo>
                    <a:pt x="111677" y="58911"/>
                  </a:lnTo>
                  <a:lnTo>
                    <a:pt x="112774" y="38001"/>
                  </a:lnTo>
                  <a:close/>
                </a:path>
              </a:pathLst>
            </a:custGeom>
            <a:solidFill>
              <a:srgbClr val="E6EACE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2" name="object 20"/>
            <p:cNvSpPr/>
            <p:nvPr/>
          </p:nvSpPr>
          <p:spPr>
            <a:xfrm>
              <a:off x="5022572" y="1908256"/>
              <a:ext cx="116839" cy="164465"/>
            </a:xfrm>
            <a:custGeom>
              <a:avLst/>
              <a:gdLst/>
              <a:ahLst/>
              <a:cxnLst/>
              <a:rect l="l" t="t" r="r" b="b"/>
              <a:pathLst>
                <a:path w="116839" h="164464">
                  <a:moveTo>
                    <a:pt x="53131" y="0"/>
                  </a:moveTo>
                  <a:lnTo>
                    <a:pt x="44408" y="10979"/>
                  </a:lnTo>
                  <a:lnTo>
                    <a:pt x="36696" y="20374"/>
                  </a:lnTo>
                  <a:lnTo>
                    <a:pt x="24055" y="35552"/>
                  </a:lnTo>
                  <a:lnTo>
                    <a:pt x="19003" y="41902"/>
                  </a:lnTo>
                  <a:lnTo>
                    <a:pt x="2508" y="80542"/>
                  </a:lnTo>
                  <a:lnTo>
                    <a:pt x="112" y="127643"/>
                  </a:lnTo>
                  <a:lnTo>
                    <a:pt x="0" y="163856"/>
                  </a:lnTo>
                  <a:lnTo>
                    <a:pt x="17160" y="158913"/>
                  </a:lnTo>
                  <a:lnTo>
                    <a:pt x="56895" y="142335"/>
                  </a:lnTo>
                  <a:lnTo>
                    <a:pt x="89135" y="111788"/>
                  </a:lnTo>
                  <a:lnTo>
                    <a:pt x="108155" y="64734"/>
                  </a:lnTo>
                  <a:lnTo>
                    <a:pt x="116281" y="32680"/>
                  </a:lnTo>
                  <a:lnTo>
                    <a:pt x="95691" y="22884"/>
                  </a:lnTo>
                  <a:lnTo>
                    <a:pt x="89296" y="19745"/>
                  </a:lnTo>
                  <a:lnTo>
                    <a:pt x="84857" y="17483"/>
                  </a:lnTo>
                  <a:lnTo>
                    <a:pt x="81889" y="15876"/>
                  </a:lnTo>
                  <a:lnTo>
                    <a:pt x="79910" y="14703"/>
                  </a:lnTo>
                  <a:lnTo>
                    <a:pt x="76985" y="12769"/>
                  </a:lnTo>
                  <a:lnTo>
                    <a:pt x="75071" y="11566"/>
                  </a:lnTo>
                  <a:lnTo>
                    <a:pt x="72212" y="9909"/>
                  </a:lnTo>
                  <a:lnTo>
                    <a:pt x="67925" y="7577"/>
                  </a:lnTo>
                  <a:lnTo>
                    <a:pt x="61726" y="4347"/>
                  </a:lnTo>
                  <a:lnTo>
                    <a:pt x="53131" y="0"/>
                  </a:lnTo>
                  <a:close/>
                </a:path>
              </a:pathLst>
            </a:custGeom>
            <a:solidFill>
              <a:srgbClr val="E6EACE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3" name="object 21"/>
            <p:cNvSpPr/>
            <p:nvPr/>
          </p:nvSpPr>
          <p:spPr>
            <a:xfrm>
              <a:off x="4594902" y="1341637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0" y="0"/>
                  </a:moveTo>
                  <a:lnTo>
                    <a:pt x="1145108" y="0"/>
                  </a:lnTo>
                  <a:lnTo>
                    <a:pt x="1145108" y="1005840"/>
                  </a:lnTo>
                  <a:lnTo>
                    <a:pt x="0" y="1005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4" name="object 22"/>
            <p:cNvSpPr/>
            <p:nvPr/>
          </p:nvSpPr>
          <p:spPr>
            <a:xfrm>
              <a:off x="4594902" y="1341637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0" y="0"/>
                  </a:moveTo>
                  <a:lnTo>
                    <a:pt x="1145108" y="0"/>
                  </a:lnTo>
                  <a:lnTo>
                    <a:pt x="1145108" y="1005840"/>
                  </a:lnTo>
                  <a:lnTo>
                    <a:pt x="0" y="1005840"/>
                  </a:lnTo>
                  <a:lnTo>
                    <a:pt x="0" y="0"/>
                  </a:lnTo>
                  <a:close/>
                </a:path>
              </a:pathLst>
            </a:custGeom>
            <a:ln w="7200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5" name="object 23"/>
            <p:cNvSpPr/>
            <p:nvPr/>
          </p:nvSpPr>
          <p:spPr>
            <a:xfrm>
              <a:off x="4594897" y="1341634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1145108" y="0"/>
                  </a:moveTo>
                  <a:lnTo>
                    <a:pt x="0" y="0"/>
                  </a:lnTo>
                  <a:lnTo>
                    <a:pt x="0" y="1005840"/>
                  </a:lnTo>
                  <a:lnTo>
                    <a:pt x="1145108" y="1005840"/>
                  </a:lnTo>
                  <a:lnTo>
                    <a:pt x="1145108" y="884887"/>
                  </a:lnTo>
                  <a:lnTo>
                    <a:pt x="817545" y="884887"/>
                  </a:lnTo>
                  <a:lnTo>
                    <a:pt x="750291" y="883293"/>
                  </a:lnTo>
                  <a:lnTo>
                    <a:pt x="578933" y="883293"/>
                  </a:lnTo>
                  <a:lnTo>
                    <a:pt x="566680" y="883234"/>
                  </a:lnTo>
                  <a:lnTo>
                    <a:pt x="527693" y="878578"/>
                  </a:lnTo>
                  <a:lnTo>
                    <a:pt x="486267" y="855187"/>
                  </a:lnTo>
                  <a:lnTo>
                    <a:pt x="455549" y="826901"/>
                  </a:lnTo>
                  <a:lnTo>
                    <a:pt x="321136" y="824598"/>
                  </a:lnTo>
                  <a:lnTo>
                    <a:pt x="278115" y="821632"/>
                  </a:lnTo>
                  <a:lnTo>
                    <a:pt x="237434" y="809054"/>
                  </a:lnTo>
                  <a:lnTo>
                    <a:pt x="215800" y="766175"/>
                  </a:lnTo>
                  <a:lnTo>
                    <a:pt x="213852" y="728859"/>
                  </a:lnTo>
                  <a:lnTo>
                    <a:pt x="214103" y="705321"/>
                  </a:lnTo>
                  <a:lnTo>
                    <a:pt x="214791" y="678181"/>
                  </a:lnTo>
                  <a:lnTo>
                    <a:pt x="215634" y="647181"/>
                  </a:lnTo>
                  <a:lnTo>
                    <a:pt x="216348" y="612058"/>
                  </a:lnTo>
                  <a:lnTo>
                    <a:pt x="216649" y="572554"/>
                  </a:lnTo>
                  <a:lnTo>
                    <a:pt x="216459" y="533052"/>
                  </a:lnTo>
                  <a:lnTo>
                    <a:pt x="215709" y="466954"/>
                  </a:lnTo>
                  <a:lnTo>
                    <a:pt x="215700" y="437914"/>
                  </a:lnTo>
                  <a:lnTo>
                    <a:pt x="217484" y="396240"/>
                  </a:lnTo>
                  <a:lnTo>
                    <a:pt x="228869" y="353520"/>
                  </a:lnTo>
                  <a:lnTo>
                    <a:pt x="270912" y="328189"/>
                  </a:lnTo>
                  <a:lnTo>
                    <a:pt x="331528" y="323977"/>
                  </a:lnTo>
                  <a:lnTo>
                    <a:pt x="464233" y="323977"/>
                  </a:lnTo>
                  <a:lnTo>
                    <a:pt x="464067" y="265002"/>
                  </a:lnTo>
                  <a:lnTo>
                    <a:pt x="464606" y="207357"/>
                  </a:lnTo>
                  <a:lnTo>
                    <a:pt x="467577" y="168980"/>
                  </a:lnTo>
                  <a:lnTo>
                    <a:pt x="480214" y="131724"/>
                  </a:lnTo>
                  <a:lnTo>
                    <a:pt x="521113" y="110213"/>
                  </a:lnTo>
                  <a:lnTo>
                    <a:pt x="577135" y="107080"/>
                  </a:lnTo>
                  <a:lnTo>
                    <a:pt x="1145108" y="107080"/>
                  </a:lnTo>
                  <a:lnTo>
                    <a:pt x="1145108" y="0"/>
                  </a:lnTo>
                  <a:close/>
                </a:path>
                <a:path w="1145539" h="1005839">
                  <a:moveTo>
                    <a:pt x="1145108" y="108287"/>
                  </a:moveTo>
                  <a:lnTo>
                    <a:pt x="778058" y="108287"/>
                  </a:lnTo>
                  <a:lnTo>
                    <a:pt x="811076" y="108736"/>
                  </a:lnTo>
                  <a:lnTo>
                    <a:pt x="839336" y="109928"/>
                  </a:lnTo>
                  <a:lnTo>
                    <a:pt x="882974" y="115840"/>
                  </a:lnTo>
                  <a:lnTo>
                    <a:pt x="921448" y="138403"/>
                  </a:lnTo>
                  <a:lnTo>
                    <a:pt x="935898" y="185199"/>
                  </a:lnTo>
                  <a:lnTo>
                    <a:pt x="937000" y="207699"/>
                  </a:lnTo>
                  <a:lnTo>
                    <a:pt x="936827" y="234192"/>
                  </a:lnTo>
                  <a:lnTo>
                    <a:pt x="935724" y="265002"/>
                  </a:lnTo>
                  <a:lnTo>
                    <a:pt x="932127" y="340874"/>
                  </a:lnTo>
                  <a:lnTo>
                    <a:pt x="930328" y="386585"/>
                  </a:lnTo>
                  <a:lnTo>
                    <a:pt x="928993" y="437914"/>
                  </a:lnTo>
                  <a:lnTo>
                    <a:pt x="928471" y="495185"/>
                  </a:lnTo>
                  <a:lnTo>
                    <a:pt x="928879" y="558740"/>
                  </a:lnTo>
                  <a:lnTo>
                    <a:pt x="929879" y="615064"/>
                  </a:lnTo>
                  <a:lnTo>
                    <a:pt x="931134" y="664588"/>
                  </a:lnTo>
                  <a:lnTo>
                    <a:pt x="932308" y="707740"/>
                  </a:lnTo>
                  <a:lnTo>
                    <a:pt x="933064" y="744950"/>
                  </a:lnTo>
                  <a:lnTo>
                    <a:pt x="931975" y="803260"/>
                  </a:lnTo>
                  <a:lnTo>
                    <a:pt x="925177" y="842955"/>
                  </a:lnTo>
                  <a:lnTo>
                    <a:pt x="898384" y="875108"/>
                  </a:lnTo>
                  <a:lnTo>
                    <a:pt x="843598" y="884700"/>
                  </a:lnTo>
                  <a:lnTo>
                    <a:pt x="817545" y="884887"/>
                  </a:lnTo>
                  <a:lnTo>
                    <a:pt x="1145108" y="884887"/>
                  </a:lnTo>
                  <a:lnTo>
                    <a:pt x="1145108" y="108287"/>
                  </a:lnTo>
                  <a:close/>
                </a:path>
                <a:path w="1145539" h="1005839">
                  <a:moveTo>
                    <a:pt x="665403" y="882040"/>
                  </a:moveTo>
                  <a:lnTo>
                    <a:pt x="644071" y="882158"/>
                  </a:lnTo>
                  <a:lnTo>
                    <a:pt x="578933" y="883293"/>
                  </a:lnTo>
                  <a:lnTo>
                    <a:pt x="750291" y="883293"/>
                  </a:lnTo>
                  <a:lnTo>
                    <a:pt x="711301" y="882433"/>
                  </a:lnTo>
                  <a:lnTo>
                    <a:pt x="665403" y="882040"/>
                  </a:lnTo>
                  <a:close/>
                </a:path>
                <a:path w="1145539" h="1005839">
                  <a:moveTo>
                    <a:pt x="464233" y="323977"/>
                  </a:moveTo>
                  <a:lnTo>
                    <a:pt x="331528" y="323977"/>
                  </a:lnTo>
                  <a:lnTo>
                    <a:pt x="464235" y="324967"/>
                  </a:lnTo>
                  <a:lnTo>
                    <a:pt x="464233" y="323977"/>
                  </a:lnTo>
                  <a:close/>
                </a:path>
                <a:path w="1145539" h="1005839">
                  <a:moveTo>
                    <a:pt x="1145108" y="107080"/>
                  </a:moveTo>
                  <a:lnTo>
                    <a:pt x="577135" y="107080"/>
                  </a:lnTo>
                  <a:lnTo>
                    <a:pt x="696353" y="108318"/>
                  </a:lnTo>
                  <a:lnTo>
                    <a:pt x="1145108" y="108287"/>
                  </a:lnTo>
                  <a:lnTo>
                    <a:pt x="1145108" y="107080"/>
                  </a:lnTo>
                  <a:close/>
                </a:path>
              </a:pathLst>
            </a:custGeom>
            <a:solidFill>
              <a:srgbClr val="D3BC47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6" name="object 24"/>
            <p:cNvSpPr/>
            <p:nvPr/>
          </p:nvSpPr>
          <p:spPr>
            <a:xfrm>
              <a:off x="5121026" y="2138484"/>
              <a:ext cx="108585" cy="0"/>
            </a:xfrm>
            <a:custGeom>
              <a:avLst/>
              <a:gdLst/>
              <a:ahLst/>
              <a:cxnLst/>
              <a:rect l="l" t="t" r="r" b="b"/>
              <a:pathLst>
                <a:path w="108585">
                  <a:moveTo>
                    <a:pt x="0" y="0"/>
                  </a:moveTo>
                  <a:lnTo>
                    <a:pt x="108330" y="0"/>
                  </a:lnTo>
                </a:path>
              </a:pathLst>
            </a:custGeom>
            <a:ln w="4825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7" name="object 25"/>
            <p:cNvSpPr/>
            <p:nvPr/>
          </p:nvSpPr>
          <p:spPr>
            <a:xfrm>
              <a:off x="5136501" y="2007039"/>
              <a:ext cx="0" cy="107950"/>
            </a:xfrm>
            <a:custGeom>
              <a:avLst/>
              <a:gdLst/>
              <a:ahLst/>
              <a:cxnLst/>
              <a:rect l="l" t="t" r="r" b="b"/>
              <a:pathLst>
                <a:path h="107950">
                  <a:moveTo>
                    <a:pt x="0" y="0"/>
                  </a:moveTo>
                  <a:lnTo>
                    <a:pt x="0" y="10795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8" name="object 26"/>
            <p:cNvSpPr/>
            <p:nvPr/>
          </p:nvSpPr>
          <p:spPr>
            <a:xfrm>
              <a:off x="5121026" y="1983544"/>
              <a:ext cx="340995" cy="0"/>
            </a:xfrm>
            <a:custGeom>
              <a:avLst/>
              <a:gdLst/>
              <a:ahLst/>
              <a:cxnLst/>
              <a:rect l="l" t="t" r="r" b="b"/>
              <a:pathLst>
                <a:path w="340995">
                  <a:moveTo>
                    <a:pt x="0" y="0"/>
                  </a:moveTo>
                  <a:lnTo>
                    <a:pt x="340436" y="0"/>
                  </a:lnTo>
                </a:path>
              </a:pathLst>
            </a:custGeom>
            <a:ln w="4825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9" name="object 27"/>
            <p:cNvSpPr/>
            <p:nvPr/>
          </p:nvSpPr>
          <p:spPr>
            <a:xfrm>
              <a:off x="5136501" y="1852099"/>
              <a:ext cx="0" cy="107950"/>
            </a:xfrm>
            <a:custGeom>
              <a:avLst/>
              <a:gdLst/>
              <a:ahLst/>
              <a:cxnLst/>
              <a:rect l="l" t="t" r="r" b="b"/>
              <a:pathLst>
                <a:path h="107950">
                  <a:moveTo>
                    <a:pt x="0" y="0"/>
                  </a:moveTo>
                  <a:lnTo>
                    <a:pt x="0" y="10795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0" name="object 28"/>
            <p:cNvSpPr/>
            <p:nvPr/>
          </p:nvSpPr>
          <p:spPr>
            <a:xfrm>
              <a:off x="5121026" y="1829239"/>
              <a:ext cx="340995" cy="0"/>
            </a:xfrm>
            <a:custGeom>
              <a:avLst/>
              <a:gdLst/>
              <a:ahLst/>
              <a:cxnLst/>
              <a:rect l="l" t="t" r="r" b="b"/>
              <a:pathLst>
                <a:path w="340995">
                  <a:moveTo>
                    <a:pt x="0" y="0"/>
                  </a:moveTo>
                  <a:lnTo>
                    <a:pt x="340436" y="0"/>
                  </a:lnTo>
                </a:path>
              </a:pathLst>
            </a:custGeom>
            <a:ln w="46990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1" name="object 29"/>
            <p:cNvSpPr/>
            <p:nvPr/>
          </p:nvSpPr>
          <p:spPr>
            <a:xfrm>
              <a:off x="5136501" y="1697159"/>
              <a:ext cx="0" cy="109220"/>
            </a:xfrm>
            <a:custGeom>
              <a:avLst/>
              <a:gdLst/>
              <a:ahLst/>
              <a:cxnLst/>
              <a:rect l="l" t="t" r="r" b="b"/>
              <a:pathLst>
                <a:path h="109219">
                  <a:moveTo>
                    <a:pt x="0" y="0"/>
                  </a:moveTo>
                  <a:lnTo>
                    <a:pt x="0" y="109219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2" name="object 30"/>
            <p:cNvSpPr/>
            <p:nvPr/>
          </p:nvSpPr>
          <p:spPr>
            <a:xfrm>
              <a:off x="5121026" y="1674299"/>
              <a:ext cx="340995" cy="0"/>
            </a:xfrm>
            <a:custGeom>
              <a:avLst/>
              <a:gdLst/>
              <a:ahLst/>
              <a:cxnLst/>
              <a:rect l="l" t="t" r="r" b="b"/>
              <a:pathLst>
                <a:path w="340995">
                  <a:moveTo>
                    <a:pt x="0" y="0"/>
                  </a:moveTo>
                  <a:lnTo>
                    <a:pt x="340436" y="0"/>
                  </a:lnTo>
                </a:path>
              </a:pathLst>
            </a:custGeom>
            <a:ln w="46990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" name="object 31"/>
            <p:cNvSpPr/>
            <p:nvPr/>
          </p:nvSpPr>
          <p:spPr>
            <a:xfrm>
              <a:off x="5136501" y="1542219"/>
              <a:ext cx="0" cy="109220"/>
            </a:xfrm>
            <a:custGeom>
              <a:avLst/>
              <a:gdLst/>
              <a:ahLst/>
              <a:cxnLst/>
              <a:rect l="l" t="t" r="r" b="b"/>
              <a:pathLst>
                <a:path h="109219">
                  <a:moveTo>
                    <a:pt x="0" y="0"/>
                  </a:moveTo>
                  <a:lnTo>
                    <a:pt x="0" y="10922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4" name="object 33"/>
            <p:cNvSpPr/>
            <p:nvPr/>
          </p:nvSpPr>
          <p:spPr>
            <a:xfrm>
              <a:off x="5353144" y="2138484"/>
              <a:ext cx="108585" cy="0"/>
            </a:xfrm>
            <a:custGeom>
              <a:avLst/>
              <a:gdLst/>
              <a:ahLst/>
              <a:cxnLst/>
              <a:rect l="l" t="t" r="r" b="b"/>
              <a:pathLst>
                <a:path w="108585">
                  <a:moveTo>
                    <a:pt x="0" y="0"/>
                  </a:moveTo>
                  <a:lnTo>
                    <a:pt x="108318" y="0"/>
                  </a:lnTo>
                </a:path>
              </a:pathLst>
            </a:custGeom>
            <a:ln w="4825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5" name="object 34"/>
            <p:cNvSpPr/>
            <p:nvPr/>
          </p:nvSpPr>
          <p:spPr>
            <a:xfrm>
              <a:off x="5368619" y="2007039"/>
              <a:ext cx="0" cy="107950"/>
            </a:xfrm>
            <a:custGeom>
              <a:avLst/>
              <a:gdLst/>
              <a:ahLst/>
              <a:cxnLst/>
              <a:rect l="l" t="t" r="r" b="b"/>
              <a:pathLst>
                <a:path h="107950">
                  <a:moveTo>
                    <a:pt x="0" y="0"/>
                  </a:moveTo>
                  <a:lnTo>
                    <a:pt x="0" y="10795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6" name="object 35"/>
            <p:cNvSpPr/>
            <p:nvPr/>
          </p:nvSpPr>
          <p:spPr>
            <a:xfrm>
              <a:off x="5213882" y="2007039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7" name="object 36"/>
            <p:cNvSpPr/>
            <p:nvPr/>
          </p:nvSpPr>
          <p:spPr>
            <a:xfrm>
              <a:off x="5445993" y="2007039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8" name="object 37"/>
            <p:cNvSpPr/>
            <p:nvPr/>
          </p:nvSpPr>
          <p:spPr>
            <a:xfrm>
              <a:off x="5213882" y="1852290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9" name="object 38"/>
            <p:cNvSpPr/>
            <p:nvPr/>
          </p:nvSpPr>
          <p:spPr>
            <a:xfrm>
              <a:off x="5291251" y="1852290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0" name="object 39"/>
            <p:cNvSpPr/>
            <p:nvPr/>
          </p:nvSpPr>
          <p:spPr>
            <a:xfrm>
              <a:off x="5368619" y="1852290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1" name="object 40"/>
            <p:cNvSpPr/>
            <p:nvPr/>
          </p:nvSpPr>
          <p:spPr>
            <a:xfrm>
              <a:off x="5445993" y="1852290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2" name="object 41"/>
            <p:cNvSpPr/>
            <p:nvPr/>
          </p:nvSpPr>
          <p:spPr>
            <a:xfrm>
              <a:off x="5213882" y="169755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" name="object 42"/>
            <p:cNvSpPr/>
            <p:nvPr/>
          </p:nvSpPr>
          <p:spPr>
            <a:xfrm>
              <a:off x="5291251" y="169755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" name="object 43"/>
            <p:cNvSpPr/>
            <p:nvPr/>
          </p:nvSpPr>
          <p:spPr>
            <a:xfrm>
              <a:off x="5368619" y="169755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5" name="object 44"/>
            <p:cNvSpPr/>
            <p:nvPr/>
          </p:nvSpPr>
          <p:spPr>
            <a:xfrm>
              <a:off x="5445993" y="169755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6" name="object 45"/>
            <p:cNvSpPr/>
            <p:nvPr/>
          </p:nvSpPr>
          <p:spPr>
            <a:xfrm>
              <a:off x="5213882" y="154280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7" name="object 46"/>
            <p:cNvSpPr/>
            <p:nvPr/>
          </p:nvSpPr>
          <p:spPr>
            <a:xfrm>
              <a:off x="5291251" y="154280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8" name="object 47"/>
            <p:cNvSpPr/>
            <p:nvPr/>
          </p:nvSpPr>
          <p:spPr>
            <a:xfrm>
              <a:off x="5368619" y="154280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9" name="object 48"/>
            <p:cNvSpPr/>
            <p:nvPr/>
          </p:nvSpPr>
          <p:spPr>
            <a:xfrm>
              <a:off x="5445993" y="154280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0" name="object 49"/>
            <p:cNvSpPr/>
            <p:nvPr/>
          </p:nvSpPr>
          <p:spPr>
            <a:xfrm>
              <a:off x="4873439" y="2076586"/>
              <a:ext cx="186055" cy="0"/>
            </a:xfrm>
            <a:custGeom>
              <a:avLst/>
              <a:gdLst/>
              <a:ahLst/>
              <a:cxnLst/>
              <a:rect l="l" t="t" r="r" b="b"/>
              <a:pathLst>
                <a:path w="186054">
                  <a:moveTo>
                    <a:pt x="0" y="0"/>
                  </a:moveTo>
                  <a:lnTo>
                    <a:pt x="185686" y="0"/>
                  </a:lnTo>
                </a:path>
              </a:pathLst>
            </a:custGeom>
            <a:ln w="4825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1" name="object 50"/>
            <p:cNvSpPr/>
            <p:nvPr/>
          </p:nvSpPr>
          <p:spPr>
            <a:xfrm>
              <a:off x="4888914" y="1945141"/>
              <a:ext cx="0" cy="107950"/>
            </a:xfrm>
            <a:custGeom>
              <a:avLst/>
              <a:gdLst/>
              <a:ahLst/>
              <a:cxnLst/>
              <a:rect l="l" t="t" r="r" b="b"/>
              <a:pathLst>
                <a:path h="107950">
                  <a:moveTo>
                    <a:pt x="0" y="0"/>
                  </a:moveTo>
                  <a:lnTo>
                    <a:pt x="0" y="10795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2" name="object 51"/>
            <p:cNvSpPr/>
            <p:nvPr/>
          </p:nvSpPr>
          <p:spPr>
            <a:xfrm>
              <a:off x="4873439" y="1921646"/>
              <a:ext cx="186055" cy="0"/>
            </a:xfrm>
            <a:custGeom>
              <a:avLst/>
              <a:gdLst/>
              <a:ahLst/>
              <a:cxnLst/>
              <a:rect l="l" t="t" r="r" b="b"/>
              <a:pathLst>
                <a:path w="186054">
                  <a:moveTo>
                    <a:pt x="0" y="0"/>
                  </a:moveTo>
                  <a:lnTo>
                    <a:pt x="185686" y="0"/>
                  </a:lnTo>
                </a:path>
              </a:pathLst>
            </a:custGeom>
            <a:ln w="4825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3" name="object 52"/>
            <p:cNvSpPr/>
            <p:nvPr/>
          </p:nvSpPr>
          <p:spPr>
            <a:xfrm>
              <a:off x="4888914" y="1790201"/>
              <a:ext cx="0" cy="107950"/>
            </a:xfrm>
            <a:custGeom>
              <a:avLst/>
              <a:gdLst/>
              <a:ahLst/>
              <a:cxnLst/>
              <a:rect l="l" t="t" r="r" b="b"/>
              <a:pathLst>
                <a:path h="107950">
                  <a:moveTo>
                    <a:pt x="0" y="0"/>
                  </a:moveTo>
                  <a:lnTo>
                    <a:pt x="0" y="10795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4" name="object 53"/>
            <p:cNvSpPr/>
            <p:nvPr/>
          </p:nvSpPr>
          <p:spPr>
            <a:xfrm>
              <a:off x="4873439" y="1727971"/>
              <a:ext cx="186055" cy="62230"/>
            </a:xfrm>
            <a:custGeom>
              <a:avLst/>
              <a:gdLst/>
              <a:ahLst/>
              <a:cxnLst/>
              <a:rect l="l" t="t" r="r" b="b"/>
              <a:pathLst>
                <a:path w="186054" h="62230">
                  <a:moveTo>
                    <a:pt x="0" y="62230"/>
                  </a:moveTo>
                  <a:lnTo>
                    <a:pt x="185686" y="62230"/>
                  </a:lnTo>
                  <a:lnTo>
                    <a:pt x="185686" y="0"/>
                  </a:lnTo>
                  <a:lnTo>
                    <a:pt x="0" y="0"/>
                  </a:lnTo>
                  <a:lnTo>
                    <a:pt x="0" y="62230"/>
                  </a:lnTo>
                  <a:close/>
                </a:path>
              </a:pathLst>
            </a:custGeom>
            <a:solidFill>
              <a:srgbClr val="D3BC47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5" name="object 54"/>
            <p:cNvSpPr/>
            <p:nvPr/>
          </p:nvSpPr>
          <p:spPr>
            <a:xfrm>
              <a:off x="4966283" y="1945141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6" name="object 55"/>
            <p:cNvSpPr/>
            <p:nvPr/>
          </p:nvSpPr>
          <p:spPr>
            <a:xfrm>
              <a:off x="5043658" y="1945141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7" name="object 56"/>
            <p:cNvSpPr/>
            <p:nvPr/>
          </p:nvSpPr>
          <p:spPr>
            <a:xfrm>
              <a:off x="4966283" y="1790391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8" name="object 57"/>
            <p:cNvSpPr/>
            <p:nvPr/>
          </p:nvSpPr>
          <p:spPr>
            <a:xfrm>
              <a:off x="5043658" y="1790391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9" name="object 76"/>
            <p:cNvSpPr txBox="1"/>
            <p:nvPr/>
          </p:nvSpPr>
          <p:spPr>
            <a:xfrm>
              <a:off x="5726911" y="1526348"/>
              <a:ext cx="893444" cy="66484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ts val="114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Жилищно- коммунальное хозяйство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R="21590" algn="ctr">
                <a:lnSpc>
                  <a:spcPct val="100000"/>
                </a:lnSpc>
                <a:spcBef>
                  <a:spcPts val="295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3 200,1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0" name="Группа 149"/>
          <p:cNvGrpSpPr/>
          <p:nvPr/>
        </p:nvGrpSpPr>
        <p:grpSpPr>
          <a:xfrm>
            <a:off x="2606218" y="5364416"/>
            <a:ext cx="2056815" cy="1005840"/>
            <a:chOff x="6911246" y="1365434"/>
            <a:chExt cx="2056815" cy="1005840"/>
          </a:xfrm>
        </p:grpSpPr>
        <p:sp>
          <p:nvSpPr>
            <p:cNvPr id="151" name="object 59"/>
            <p:cNvSpPr/>
            <p:nvPr/>
          </p:nvSpPr>
          <p:spPr>
            <a:xfrm>
              <a:off x="6911246" y="1365434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40" h="1005839">
                  <a:moveTo>
                    <a:pt x="1145095" y="0"/>
                  </a:moveTo>
                  <a:lnTo>
                    <a:pt x="0" y="0"/>
                  </a:lnTo>
                  <a:lnTo>
                    <a:pt x="0" y="1005839"/>
                  </a:lnTo>
                  <a:lnTo>
                    <a:pt x="1145095" y="1005839"/>
                  </a:lnTo>
                  <a:lnTo>
                    <a:pt x="1145095" y="773609"/>
                  </a:lnTo>
                  <a:lnTo>
                    <a:pt x="380627" y="773609"/>
                  </a:lnTo>
                  <a:lnTo>
                    <a:pt x="363187" y="772521"/>
                  </a:lnTo>
                  <a:lnTo>
                    <a:pt x="324564" y="758978"/>
                  </a:lnTo>
                  <a:lnTo>
                    <a:pt x="301587" y="742538"/>
                  </a:lnTo>
                  <a:lnTo>
                    <a:pt x="134197" y="742538"/>
                  </a:lnTo>
                  <a:lnTo>
                    <a:pt x="123786" y="649922"/>
                  </a:lnTo>
                  <a:lnTo>
                    <a:pt x="138159" y="646628"/>
                  </a:lnTo>
                  <a:lnTo>
                    <a:pt x="152783" y="643708"/>
                  </a:lnTo>
                  <a:lnTo>
                    <a:pt x="181635" y="638335"/>
                  </a:lnTo>
                  <a:lnTo>
                    <a:pt x="195287" y="635554"/>
                  </a:lnTo>
                  <a:lnTo>
                    <a:pt x="238034" y="619955"/>
                  </a:lnTo>
                  <a:lnTo>
                    <a:pt x="249585" y="598959"/>
                  </a:lnTo>
                  <a:lnTo>
                    <a:pt x="247996" y="589313"/>
                  </a:lnTo>
                  <a:lnTo>
                    <a:pt x="216636" y="479704"/>
                  </a:lnTo>
                  <a:lnTo>
                    <a:pt x="340423" y="448754"/>
                  </a:lnTo>
                  <a:lnTo>
                    <a:pt x="357671" y="448754"/>
                  </a:lnTo>
                  <a:lnTo>
                    <a:pt x="351052" y="437919"/>
                  </a:lnTo>
                  <a:lnTo>
                    <a:pt x="343267" y="425626"/>
                  </a:lnTo>
                  <a:lnTo>
                    <a:pt x="327711" y="401388"/>
                  </a:lnTo>
                  <a:lnTo>
                    <a:pt x="320333" y="389575"/>
                  </a:lnTo>
                  <a:lnTo>
                    <a:pt x="298078" y="345895"/>
                  </a:lnTo>
                  <a:lnTo>
                    <a:pt x="294059" y="327123"/>
                  </a:lnTo>
                  <a:lnTo>
                    <a:pt x="290314" y="311937"/>
                  </a:lnTo>
                  <a:lnTo>
                    <a:pt x="288287" y="299428"/>
                  </a:lnTo>
                  <a:lnTo>
                    <a:pt x="287840" y="289455"/>
                  </a:lnTo>
                  <a:lnTo>
                    <a:pt x="288833" y="281877"/>
                  </a:lnTo>
                  <a:lnTo>
                    <a:pt x="291126" y="276553"/>
                  </a:lnTo>
                  <a:lnTo>
                    <a:pt x="294580" y="273342"/>
                  </a:lnTo>
                  <a:lnTo>
                    <a:pt x="299056" y="272104"/>
                  </a:lnTo>
                  <a:lnTo>
                    <a:pt x="1145095" y="272104"/>
                  </a:lnTo>
                  <a:lnTo>
                    <a:pt x="1145095" y="0"/>
                  </a:lnTo>
                  <a:close/>
                </a:path>
                <a:path w="1145540" h="1005839">
                  <a:moveTo>
                    <a:pt x="1145095" y="336637"/>
                  </a:moveTo>
                  <a:lnTo>
                    <a:pt x="1037517" y="336637"/>
                  </a:lnTo>
                  <a:lnTo>
                    <a:pt x="1038667" y="336640"/>
                  </a:lnTo>
                  <a:lnTo>
                    <a:pt x="1039199" y="337272"/>
                  </a:lnTo>
                  <a:lnTo>
                    <a:pt x="1052106" y="355777"/>
                  </a:lnTo>
                  <a:lnTo>
                    <a:pt x="1048078" y="368609"/>
                  </a:lnTo>
                  <a:lnTo>
                    <a:pt x="1021226" y="398838"/>
                  </a:lnTo>
                  <a:lnTo>
                    <a:pt x="977208" y="408968"/>
                  </a:lnTo>
                  <a:lnTo>
                    <a:pt x="948771" y="412184"/>
                  </a:lnTo>
                  <a:lnTo>
                    <a:pt x="932947" y="414326"/>
                  </a:lnTo>
                  <a:lnTo>
                    <a:pt x="916053" y="417202"/>
                  </a:lnTo>
                  <a:lnTo>
                    <a:pt x="903028" y="417515"/>
                  </a:lnTo>
                  <a:lnTo>
                    <a:pt x="890081" y="418173"/>
                  </a:lnTo>
                  <a:lnTo>
                    <a:pt x="877205" y="419124"/>
                  </a:lnTo>
                  <a:lnTo>
                    <a:pt x="864395" y="420311"/>
                  </a:lnTo>
                  <a:lnTo>
                    <a:pt x="851646" y="421679"/>
                  </a:lnTo>
                  <a:lnTo>
                    <a:pt x="788611" y="429326"/>
                  </a:lnTo>
                  <a:lnTo>
                    <a:pt x="776108" y="430633"/>
                  </a:lnTo>
                  <a:lnTo>
                    <a:pt x="763627" y="431736"/>
                  </a:lnTo>
                  <a:lnTo>
                    <a:pt x="751162" y="432583"/>
                  </a:lnTo>
                  <a:lnTo>
                    <a:pt x="738707" y="433117"/>
                  </a:lnTo>
                  <a:lnTo>
                    <a:pt x="739355" y="445222"/>
                  </a:lnTo>
                  <a:lnTo>
                    <a:pt x="729338" y="479704"/>
                  </a:lnTo>
                  <a:lnTo>
                    <a:pt x="725611" y="486738"/>
                  </a:lnTo>
                  <a:lnTo>
                    <a:pt x="721429" y="495957"/>
                  </a:lnTo>
                  <a:lnTo>
                    <a:pt x="717006" y="507973"/>
                  </a:lnTo>
                  <a:lnTo>
                    <a:pt x="712455" y="523586"/>
                  </a:lnTo>
                  <a:lnTo>
                    <a:pt x="526122" y="541604"/>
                  </a:lnTo>
                  <a:lnTo>
                    <a:pt x="541591" y="680872"/>
                  </a:lnTo>
                  <a:lnTo>
                    <a:pt x="526127" y="690066"/>
                  </a:lnTo>
                  <a:lnTo>
                    <a:pt x="512612" y="698781"/>
                  </a:lnTo>
                  <a:lnTo>
                    <a:pt x="481697" y="722049"/>
                  </a:lnTo>
                  <a:lnTo>
                    <a:pt x="455215" y="746365"/>
                  </a:lnTo>
                  <a:lnTo>
                    <a:pt x="449847" y="751246"/>
                  </a:lnTo>
                  <a:lnTo>
                    <a:pt x="412228" y="770468"/>
                  </a:lnTo>
                  <a:lnTo>
                    <a:pt x="380627" y="773609"/>
                  </a:lnTo>
                  <a:lnTo>
                    <a:pt x="1145095" y="773609"/>
                  </a:lnTo>
                  <a:lnTo>
                    <a:pt x="1145095" y="336637"/>
                  </a:lnTo>
                  <a:close/>
                </a:path>
                <a:path w="1145540" h="1005839">
                  <a:moveTo>
                    <a:pt x="261103" y="731164"/>
                  </a:moveTo>
                  <a:lnTo>
                    <a:pt x="221542" y="733536"/>
                  </a:lnTo>
                  <a:lnTo>
                    <a:pt x="169908" y="739469"/>
                  </a:lnTo>
                  <a:lnTo>
                    <a:pt x="157614" y="740788"/>
                  </a:lnTo>
                  <a:lnTo>
                    <a:pt x="145689" y="741844"/>
                  </a:lnTo>
                  <a:lnTo>
                    <a:pt x="134197" y="742538"/>
                  </a:lnTo>
                  <a:lnTo>
                    <a:pt x="301587" y="742538"/>
                  </a:lnTo>
                  <a:lnTo>
                    <a:pt x="296314" y="738520"/>
                  </a:lnTo>
                  <a:lnTo>
                    <a:pt x="286941" y="732053"/>
                  </a:lnTo>
                  <a:lnTo>
                    <a:pt x="274117" y="731295"/>
                  </a:lnTo>
                  <a:lnTo>
                    <a:pt x="261103" y="731164"/>
                  </a:lnTo>
                  <a:close/>
                </a:path>
                <a:path w="1145540" h="1005839">
                  <a:moveTo>
                    <a:pt x="357671" y="448754"/>
                  </a:moveTo>
                  <a:lnTo>
                    <a:pt x="340423" y="448754"/>
                  </a:lnTo>
                  <a:lnTo>
                    <a:pt x="347000" y="468132"/>
                  </a:lnTo>
                  <a:lnTo>
                    <a:pt x="372920" y="503461"/>
                  </a:lnTo>
                  <a:lnTo>
                    <a:pt x="385461" y="509957"/>
                  </a:lnTo>
                  <a:lnTo>
                    <a:pt x="382174" y="498485"/>
                  </a:lnTo>
                  <a:lnTo>
                    <a:pt x="365651" y="462522"/>
                  </a:lnTo>
                  <a:lnTo>
                    <a:pt x="357671" y="448754"/>
                  </a:lnTo>
                  <a:close/>
                </a:path>
                <a:path w="1145540" h="1005839">
                  <a:moveTo>
                    <a:pt x="1145095" y="324967"/>
                  </a:moveTo>
                  <a:lnTo>
                    <a:pt x="649922" y="324967"/>
                  </a:lnTo>
                  <a:lnTo>
                    <a:pt x="660102" y="333898"/>
                  </a:lnTo>
                  <a:lnTo>
                    <a:pt x="667763" y="342110"/>
                  </a:lnTo>
                  <a:lnTo>
                    <a:pt x="673405" y="349579"/>
                  </a:lnTo>
                  <a:lnTo>
                    <a:pt x="677526" y="356283"/>
                  </a:lnTo>
                  <a:lnTo>
                    <a:pt x="680626" y="362197"/>
                  </a:lnTo>
                  <a:lnTo>
                    <a:pt x="683204" y="367300"/>
                  </a:lnTo>
                  <a:lnTo>
                    <a:pt x="685759" y="371566"/>
                  </a:lnTo>
                  <a:lnTo>
                    <a:pt x="688789" y="374974"/>
                  </a:lnTo>
                  <a:lnTo>
                    <a:pt x="692795" y="377501"/>
                  </a:lnTo>
                  <a:lnTo>
                    <a:pt x="698274" y="379121"/>
                  </a:lnTo>
                  <a:lnTo>
                    <a:pt x="705726" y="379814"/>
                  </a:lnTo>
                  <a:lnTo>
                    <a:pt x="715651" y="379555"/>
                  </a:lnTo>
                  <a:lnTo>
                    <a:pt x="728546" y="378321"/>
                  </a:lnTo>
                  <a:lnTo>
                    <a:pt x="744912" y="376089"/>
                  </a:lnTo>
                  <a:lnTo>
                    <a:pt x="765247" y="372836"/>
                  </a:lnTo>
                  <a:lnTo>
                    <a:pt x="943927" y="340436"/>
                  </a:lnTo>
                  <a:lnTo>
                    <a:pt x="986408" y="340436"/>
                  </a:lnTo>
                  <a:lnTo>
                    <a:pt x="1024782" y="338729"/>
                  </a:lnTo>
                  <a:lnTo>
                    <a:pt x="1037517" y="336637"/>
                  </a:lnTo>
                  <a:lnTo>
                    <a:pt x="1145095" y="336637"/>
                  </a:lnTo>
                  <a:lnTo>
                    <a:pt x="1145095" y="324967"/>
                  </a:lnTo>
                  <a:close/>
                </a:path>
                <a:path w="1145540" h="1005839">
                  <a:moveTo>
                    <a:pt x="1145095" y="272104"/>
                  </a:moveTo>
                  <a:lnTo>
                    <a:pt x="299056" y="272104"/>
                  </a:lnTo>
                  <a:lnTo>
                    <a:pt x="304415" y="272696"/>
                  </a:lnTo>
                  <a:lnTo>
                    <a:pt x="310518" y="274980"/>
                  </a:lnTo>
                  <a:lnTo>
                    <a:pt x="347302" y="306826"/>
                  </a:lnTo>
                  <a:lnTo>
                    <a:pt x="375898" y="348363"/>
                  </a:lnTo>
                  <a:lnTo>
                    <a:pt x="386854" y="371386"/>
                  </a:lnTo>
                  <a:lnTo>
                    <a:pt x="649922" y="324967"/>
                  </a:lnTo>
                  <a:lnTo>
                    <a:pt x="1145095" y="324967"/>
                  </a:lnTo>
                  <a:lnTo>
                    <a:pt x="1145095" y="272104"/>
                  </a:lnTo>
                  <a:close/>
                </a:path>
              </a:pathLst>
            </a:custGeom>
            <a:solidFill>
              <a:srgbClr val="C5C5C5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2" name="object 60"/>
            <p:cNvSpPr/>
            <p:nvPr/>
          </p:nvSpPr>
          <p:spPr>
            <a:xfrm>
              <a:off x="7206166" y="1933949"/>
              <a:ext cx="154940" cy="148590"/>
            </a:xfrm>
            <a:custGeom>
              <a:avLst/>
              <a:gdLst/>
              <a:ahLst/>
              <a:cxnLst/>
              <a:rect l="l" t="t" r="r" b="b"/>
              <a:pathLst>
                <a:path w="154940" h="148589">
                  <a:moveTo>
                    <a:pt x="87340" y="0"/>
                  </a:moveTo>
                  <a:lnTo>
                    <a:pt x="44010" y="11553"/>
                  </a:lnTo>
                  <a:lnTo>
                    <a:pt x="10724" y="39319"/>
                  </a:lnTo>
                  <a:lnTo>
                    <a:pt x="0" y="71263"/>
                  </a:lnTo>
                  <a:lnTo>
                    <a:pt x="572" y="82028"/>
                  </a:lnTo>
                  <a:lnTo>
                    <a:pt x="18647" y="121023"/>
                  </a:lnTo>
                  <a:lnTo>
                    <a:pt x="53063" y="145164"/>
                  </a:lnTo>
                  <a:lnTo>
                    <a:pt x="72685" y="148182"/>
                  </a:lnTo>
                  <a:lnTo>
                    <a:pt x="82450" y="146818"/>
                  </a:lnTo>
                  <a:lnTo>
                    <a:pt x="91936" y="143307"/>
                  </a:lnTo>
                  <a:lnTo>
                    <a:pt x="107037" y="139981"/>
                  </a:lnTo>
                  <a:lnTo>
                    <a:pt x="145854" y="110663"/>
                  </a:lnTo>
                  <a:lnTo>
                    <a:pt x="154576" y="78683"/>
                  </a:lnTo>
                  <a:lnTo>
                    <a:pt x="154033" y="67420"/>
                  </a:lnTo>
                  <a:lnTo>
                    <a:pt x="136771" y="25849"/>
                  </a:lnTo>
                  <a:lnTo>
                    <a:pt x="99269" y="1549"/>
                  </a:lnTo>
                  <a:lnTo>
                    <a:pt x="87340" y="0"/>
                  </a:lnTo>
                  <a:close/>
                </a:path>
              </a:pathLst>
            </a:custGeom>
            <a:solidFill>
              <a:srgbClr val="C5C5C5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3" name="object 77"/>
            <p:cNvSpPr txBox="1"/>
            <p:nvPr/>
          </p:nvSpPr>
          <p:spPr>
            <a:xfrm>
              <a:off x="8063186" y="1619376"/>
              <a:ext cx="904875" cy="5321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208279" marR="5080" indent="-196215">
                <a:lnSpc>
                  <a:spcPts val="114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Национальная оборона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L="287020">
                <a:lnSpc>
                  <a:spcPct val="100000"/>
                </a:lnSpc>
                <a:spcBef>
                  <a:spcPts val="385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23,0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4" name="Группа 153"/>
          <p:cNvGrpSpPr/>
          <p:nvPr/>
        </p:nvGrpSpPr>
        <p:grpSpPr>
          <a:xfrm>
            <a:off x="4956703" y="5396231"/>
            <a:ext cx="1957352" cy="1004569"/>
            <a:chOff x="71176" y="2511663"/>
            <a:chExt cx="1957352" cy="1004569"/>
          </a:xfrm>
        </p:grpSpPr>
        <p:sp>
          <p:nvSpPr>
            <p:cNvPr id="155" name="object 7"/>
            <p:cNvSpPr/>
            <p:nvPr/>
          </p:nvSpPr>
          <p:spPr>
            <a:xfrm>
              <a:off x="71176" y="2511663"/>
              <a:ext cx="1145540" cy="1004569"/>
            </a:xfrm>
            <a:custGeom>
              <a:avLst/>
              <a:gdLst/>
              <a:ahLst/>
              <a:cxnLst/>
              <a:rect l="l" t="t" r="r" b="b"/>
              <a:pathLst>
                <a:path w="1145540" h="1004570">
                  <a:moveTo>
                    <a:pt x="1145095" y="0"/>
                  </a:moveTo>
                  <a:lnTo>
                    <a:pt x="0" y="0"/>
                  </a:lnTo>
                  <a:lnTo>
                    <a:pt x="0" y="1004569"/>
                  </a:lnTo>
                  <a:lnTo>
                    <a:pt x="1145095" y="1004569"/>
                  </a:lnTo>
                  <a:lnTo>
                    <a:pt x="1145095" y="911859"/>
                  </a:lnTo>
                  <a:lnTo>
                    <a:pt x="313425" y="911859"/>
                  </a:lnTo>
                  <a:lnTo>
                    <a:pt x="303858" y="910589"/>
                  </a:lnTo>
                  <a:lnTo>
                    <a:pt x="279184" y="877569"/>
                  </a:lnTo>
                  <a:lnTo>
                    <a:pt x="279323" y="867409"/>
                  </a:lnTo>
                  <a:lnTo>
                    <a:pt x="287292" y="819149"/>
                  </a:lnTo>
                  <a:lnTo>
                    <a:pt x="290494" y="805179"/>
                  </a:lnTo>
                  <a:lnTo>
                    <a:pt x="293921" y="789939"/>
                  </a:lnTo>
                  <a:lnTo>
                    <a:pt x="297445" y="774699"/>
                  </a:lnTo>
                  <a:lnTo>
                    <a:pt x="300936" y="758189"/>
                  </a:lnTo>
                  <a:lnTo>
                    <a:pt x="304266" y="741679"/>
                  </a:lnTo>
                  <a:lnTo>
                    <a:pt x="307306" y="725169"/>
                  </a:lnTo>
                  <a:lnTo>
                    <a:pt x="301866" y="720089"/>
                  </a:lnTo>
                  <a:lnTo>
                    <a:pt x="294388" y="715009"/>
                  </a:lnTo>
                  <a:lnTo>
                    <a:pt x="285185" y="708659"/>
                  </a:lnTo>
                  <a:lnTo>
                    <a:pt x="274574" y="701039"/>
                  </a:lnTo>
                  <a:lnTo>
                    <a:pt x="262869" y="693419"/>
                  </a:lnTo>
                  <a:lnTo>
                    <a:pt x="250385" y="684529"/>
                  </a:lnTo>
                  <a:lnTo>
                    <a:pt x="211409" y="650239"/>
                  </a:lnTo>
                  <a:lnTo>
                    <a:pt x="176764" y="607059"/>
                  </a:lnTo>
                  <a:lnTo>
                    <a:pt x="154952" y="552449"/>
                  </a:lnTo>
                  <a:lnTo>
                    <a:pt x="151741" y="509269"/>
                  </a:lnTo>
                  <a:lnTo>
                    <a:pt x="154479" y="485139"/>
                  </a:lnTo>
                  <a:lnTo>
                    <a:pt x="170218" y="433069"/>
                  </a:lnTo>
                  <a:lnTo>
                    <a:pt x="192203" y="389889"/>
                  </a:lnTo>
                  <a:lnTo>
                    <a:pt x="216592" y="354329"/>
                  </a:lnTo>
                  <a:lnTo>
                    <a:pt x="225310" y="344169"/>
                  </a:lnTo>
                  <a:lnTo>
                    <a:pt x="234341" y="332739"/>
                  </a:lnTo>
                  <a:lnTo>
                    <a:pt x="243697" y="322579"/>
                  </a:lnTo>
                  <a:lnTo>
                    <a:pt x="284604" y="279399"/>
                  </a:lnTo>
                  <a:lnTo>
                    <a:pt x="295760" y="267969"/>
                  </a:lnTo>
                  <a:lnTo>
                    <a:pt x="307310" y="253999"/>
                  </a:lnTo>
                  <a:lnTo>
                    <a:pt x="319266" y="240029"/>
                  </a:lnTo>
                  <a:lnTo>
                    <a:pt x="331640" y="224789"/>
                  </a:lnTo>
                  <a:lnTo>
                    <a:pt x="344444" y="208279"/>
                  </a:lnTo>
                  <a:lnTo>
                    <a:pt x="357688" y="189229"/>
                  </a:lnTo>
                  <a:lnTo>
                    <a:pt x="371386" y="170179"/>
                  </a:lnTo>
                  <a:lnTo>
                    <a:pt x="1145095" y="170179"/>
                  </a:lnTo>
                  <a:lnTo>
                    <a:pt x="1145095" y="0"/>
                  </a:lnTo>
                  <a:close/>
                </a:path>
                <a:path w="1145540" h="1004570">
                  <a:moveTo>
                    <a:pt x="456269" y="711199"/>
                  </a:moveTo>
                  <a:lnTo>
                    <a:pt x="430820" y="711199"/>
                  </a:lnTo>
                  <a:lnTo>
                    <a:pt x="427262" y="735329"/>
                  </a:lnTo>
                  <a:lnTo>
                    <a:pt x="425693" y="742949"/>
                  </a:lnTo>
                  <a:lnTo>
                    <a:pt x="409863" y="769619"/>
                  </a:lnTo>
                  <a:lnTo>
                    <a:pt x="407540" y="772159"/>
                  </a:lnTo>
                  <a:lnTo>
                    <a:pt x="404950" y="775969"/>
                  </a:lnTo>
                  <a:lnTo>
                    <a:pt x="402062" y="781049"/>
                  </a:lnTo>
                  <a:lnTo>
                    <a:pt x="398841" y="788669"/>
                  </a:lnTo>
                  <a:lnTo>
                    <a:pt x="395255" y="796289"/>
                  </a:lnTo>
                  <a:lnTo>
                    <a:pt x="391270" y="806449"/>
                  </a:lnTo>
                  <a:lnTo>
                    <a:pt x="386854" y="819149"/>
                  </a:lnTo>
                  <a:lnTo>
                    <a:pt x="378867" y="830579"/>
                  </a:lnTo>
                  <a:lnTo>
                    <a:pt x="363510" y="867409"/>
                  </a:lnTo>
                  <a:lnTo>
                    <a:pt x="360675" y="880109"/>
                  </a:lnTo>
                  <a:lnTo>
                    <a:pt x="359189" y="885189"/>
                  </a:lnTo>
                  <a:lnTo>
                    <a:pt x="326308" y="908049"/>
                  </a:lnTo>
                  <a:lnTo>
                    <a:pt x="313425" y="911859"/>
                  </a:lnTo>
                  <a:lnTo>
                    <a:pt x="1145095" y="911859"/>
                  </a:lnTo>
                  <a:lnTo>
                    <a:pt x="1145095" y="789939"/>
                  </a:lnTo>
                  <a:lnTo>
                    <a:pt x="649920" y="789939"/>
                  </a:lnTo>
                  <a:lnTo>
                    <a:pt x="602383" y="787399"/>
                  </a:lnTo>
                  <a:lnTo>
                    <a:pt x="558375" y="778509"/>
                  </a:lnTo>
                  <a:lnTo>
                    <a:pt x="519567" y="765809"/>
                  </a:lnTo>
                  <a:lnTo>
                    <a:pt x="474760" y="737869"/>
                  </a:lnTo>
                  <a:lnTo>
                    <a:pt x="458681" y="717549"/>
                  </a:lnTo>
                  <a:lnTo>
                    <a:pt x="456269" y="711199"/>
                  </a:lnTo>
                  <a:close/>
                </a:path>
                <a:path w="1145540" h="1004570">
                  <a:moveTo>
                    <a:pt x="402336" y="416559"/>
                  </a:moveTo>
                  <a:lnTo>
                    <a:pt x="368544" y="458469"/>
                  </a:lnTo>
                  <a:lnTo>
                    <a:pt x="349272" y="497839"/>
                  </a:lnTo>
                  <a:lnTo>
                    <a:pt x="342433" y="535939"/>
                  </a:lnTo>
                  <a:lnTo>
                    <a:pt x="342361" y="548639"/>
                  </a:lnTo>
                  <a:lnTo>
                    <a:pt x="342478" y="552449"/>
                  </a:lnTo>
                  <a:lnTo>
                    <a:pt x="348444" y="591819"/>
                  </a:lnTo>
                  <a:lnTo>
                    <a:pt x="361726" y="633729"/>
                  </a:lnTo>
                  <a:lnTo>
                    <a:pt x="380021" y="679449"/>
                  </a:lnTo>
                  <a:lnTo>
                    <a:pt x="386854" y="695959"/>
                  </a:lnTo>
                  <a:lnTo>
                    <a:pt x="375886" y="702309"/>
                  </a:lnTo>
                  <a:lnTo>
                    <a:pt x="366154" y="708659"/>
                  </a:lnTo>
                  <a:lnTo>
                    <a:pt x="357603" y="712469"/>
                  </a:lnTo>
                  <a:lnTo>
                    <a:pt x="350181" y="717549"/>
                  </a:lnTo>
                  <a:lnTo>
                    <a:pt x="343833" y="721359"/>
                  </a:lnTo>
                  <a:lnTo>
                    <a:pt x="338506" y="726439"/>
                  </a:lnTo>
                  <a:lnTo>
                    <a:pt x="326329" y="765809"/>
                  </a:lnTo>
                  <a:lnTo>
                    <a:pt x="324967" y="803909"/>
                  </a:lnTo>
                  <a:lnTo>
                    <a:pt x="337787" y="791209"/>
                  </a:lnTo>
                  <a:lnTo>
                    <a:pt x="348340" y="778509"/>
                  </a:lnTo>
                  <a:lnTo>
                    <a:pt x="357032" y="768349"/>
                  </a:lnTo>
                  <a:lnTo>
                    <a:pt x="364268" y="759459"/>
                  </a:lnTo>
                  <a:lnTo>
                    <a:pt x="370454" y="750569"/>
                  </a:lnTo>
                  <a:lnTo>
                    <a:pt x="375995" y="744219"/>
                  </a:lnTo>
                  <a:lnTo>
                    <a:pt x="408236" y="718819"/>
                  </a:lnTo>
                  <a:lnTo>
                    <a:pt x="430820" y="711199"/>
                  </a:lnTo>
                  <a:lnTo>
                    <a:pt x="456269" y="711199"/>
                  </a:lnTo>
                  <a:lnTo>
                    <a:pt x="455787" y="709929"/>
                  </a:lnTo>
                  <a:lnTo>
                    <a:pt x="454977" y="703579"/>
                  </a:lnTo>
                  <a:lnTo>
                    <a:pt x="455676" y="699769"/>
                  </a:lnTo>
                  <a:lnTo>
                    <a:pt x="457309" y="695959"/>
                  </a:lnTo>
                  <a:lnTo>
                    <a:pt x="434982" y="695959"/>
                  </a:lnTo>
                  <a:lnTo>
                    <a:pt x="425727" y="690879"/>
                  </a:lnTo>
                  <a:lnTo>
                    <a:pt x="420699" y="689609"/>
                  </a:lnTo>
                  <a:lnTo>
                    <a:pt x="418579" y="688339"/>
                  </a:lnTo>
                  <a:lnTo>
                    <a:pt x="417782" y="688339"/>
                  </a:lnTo>
                  <a:lnTo>
                    <a:pt x="416466" y="687069"/>
                  </a:lnTo>
                  <a:lnTo>
                    <a:pt x="405401" y="681989"/>
                  </a:lnTo>
                  <a:lnTo>
                    <a:pt x="386463" y="636269"/>
                  </a:lnTo>
                  <a:lnTo>
                    <a:pt x="374143" y="596899"/>
                  </a:lnTo>
                  <a:lnTo>
                    <a:pt x="367905" y="548639"/>
                  </a:lnTo>
                  <a:lnTo>
                    <a:pt x="368149" y="537209"/>
                  </a:lnTo>
                  <a:lnTo>
                    <a:pt x="376273" y="488949"/>
                  </a:lnTo>
                  <a:lnTo>
                    <a:pt x="389806" y="448309"/>
                  </a:lnTo>
                  <a:lnTo>
                    <a:pt x="395721" y="433069"/>
                  </a:lnTo>
                  <a:lnTo>
                    <a:pt x="402336" y="416559"/>
                  </a:lnTo>
                  <a:close/>
                </a:path>
                <a:path w="1145540" h="1004570">
                  <a:moveTo>
                    <a:pt x="1145095" y="205739"/>
                  </a:moveTo>
                  <a:lnTo>
                    <a:pt x="1001184" y="205739"/>
                  </a:lnTo>
                  <a:lnTo>
                    <a:pt x="1008447" y="241299"/>
                  </a:lnTo>
                  <a:lnTo>
                    <a:pt x="1014855" y="275589"/>
                  </a:lnTo>
                  <a:lnTo>
                    <a:pt x="1024746" y="340359"/>
                  </a:lnTo>
                  <a:lnTo>
                    <a:pt x="1030144" y="401319"/>
                  </a:lnTo>
                  <a:lnTo>
                    <a:pt x="1030934" y="430529"/>
                  </a:lnTo>
                  <a:lnTo>
                    <a:pt x="1030332" y="458469"/>
                  </a:lnTo>
                  <a:lnTo>
                    <a:pt x="1024597" y="510539"/>
                  </a:lnTo>
                  <a:lnTo>
                    <a:pt x="1012222" y="560069"/>
                  </a:lnTo>
                  <a:lnTo>
                    <a:pt x="992494" y="605789"/>
                  </a:lnTo>
                  <a:lnTo>
                    <a:pt x="964698" y="647699"/>
                  </a:lnTo>
                  <a:lnTo>
                    <a:pt x="928118" y="688339"/>
                  </a:lnTo>
                  <a:lnTo>
                    <a:pt x="882040" y="726439"/>
                  </a:lnTo>
                  <a:lnTo>
                    <a:pt x="841929" y="751839"/>
                  </a:lnTo>
                  <a:lnTo>
                    <a:pt x="796990" y="769619"/>
                  </a:lnTo>
                  <a:lnTo>
                    <a:pt x="748895" y="782319"/>
                  </a:lnTo>
                  <a:lnTo>
                    <a:pt x="699315" y="788669"/>
                  </a:lnTo>
                  <a:lnTo>
                    <a:pt x="674490" y="789939"/>
                  </a:lnTo>
                  <a:lnTo>
                    <a:pt x="1145095" y="789939"/>
                  </a:lnTo>
                  <a:lnTo>
                    <a:pt x="1145095" y="205739"/>
                  </a:lnTo>
                  <a:close/>
                </a:path>
                <a:path w="1145540" h="1004570">
                  <a:moveTo>
                    <a:pt x="459302" y="694689"/>
                  </a:moveTo>
                  <a:lnTo>
                    <a:pt x="454516" y="694689"/>
                  </a:lnTo>
                  <a:lnTo>
                    <a:pt x="446582" y="695959"/>
                  </a:lnTo>
                  <a:lnTo>
                    <a:pt x="457309" y="695959"/>
                  </a:lnTo>
                  <a:lnTo>
                    <a:pt x="459302" y="694689"/>
                  </a:lnTo>
                  <a:close/>
                </a:path>
                <a:path w="1145540" h="1004570">
                  <a:moveTo>
                    <a:pt x="461680" y="693419"/>
                  </a:moveTo>
                  <a:lnTo>
                    <a:pt x="461078" y="693419"/>
                  </a:lnTo>
                  <a:lnTo>
                    <a:pt x="459302" y="694689"/>
                  </a:lnTo>
                  <a:lnTo>
                    <a:pt x="461680" y="693419"/>
                  </a:lnTo>
                  <a:close/>
                </a:path>
                <a:path w="1145540" h="1004570">
                  <a:moveTo>
                    <a:pt x="974877" y="170179"/>
                  </a:moveTo>
                  <a:lnTo>
                    <a:pt x="371386" y="170179"/>
                  </a:lnTo>
                  <a:lnTo>
                    <a:pt x="386344" y="175259"/>
                  </a:lnTo>
                  <a:lnTo>
                    <a:pt x="400484" y="181609"/>
                  </a:lnTo>
                  <a:lnTo>
                    <a:pt x="438312" y="204469"/>
                  </a:lnTo>
                  <a:lnTo>
                    <a:pt x="469904" y="231139"/>
                  </a:lnTo>
                  <a:lnTo>
                    <a:pt x="496105" y="260349"/>
                  </a:lnTo>
                  <a:lnTo>
                    <a:pt x="503787" y="269239"/>
                  </a:lnTo>
                  <a:lnTo>
                    <a:pt x="510995" y="279399"/>
                  </a:lnTo>
                  <a:lnTo>
                    <a:pt x="517760" y="288289"/>
                  </a:lnTo>
                  <a:lnTo>
                    <a:pt x="524113" y="298449"/>
                  </a:lnTo>
                  <a:lnTo>
                    <a:pt x="530087" y="307339"/>
                  </a:lnTo>
                  <a:lnTo>
                    <a:pt x="541018" y="323849"/>
                  </a:lnTo>
                  <a:lnTo>
                    <a:pt x="560339" y="314959"/>
                  </a:lnTo>
                  <a:lnTo>
                    <a:pt x="602485" y="300989"/>
                  </a:lnTo>
                  <a:lnTo>
                    <a:pt x="648223" y="288289"/>
                  </a:lnTo>
                  <a:lnTo>
                    <a:pt x="696256" y="279399"/>
                  </a:lnTo>
                  <a:lnTo>
                    <a:pt x="794022" y="259079"/>
                  </a:lnTo>
                  <a:lnTo>
                    <a:pt x="841162" y="246379"/>
                  </a:lnTo>
                  <a:lnTo>
                    <a:pt x="885411" y="231139"/>
                  </a:lnTo>
                  <a:lnTo>
                    <a:pt x="925472" y="210819"/>
                  </a:lnTo>
                  <a:lnTo>
                    <a:pt x="960050" y="185419"/>
                  </a:lnTo>
                  <a:lnTo>
                    <a:pt x="974877" y="170179"/>
                  </a:lnTo>
                  <a:close/>
                </a:path>
                <a:path w="1145540" h="1004570">
                  <a:moveTo>
                    <a:pt x="1145095" y="170179"/>
                  </a:moveTo>
                  <a:lnTo>
                    <a:pt x="974877" y="170179"/>
                  </a:lnTo>
                  <a:lnTo>
                    <a:pt x="974756" y="195579"/>
                  </a:lnTo>
                  <a:lnTo>
                    <a:pt x="974649" y="200659"/>
                  </a:lnTo>
                  <a:lnTo>
                    <a:pt x="970564" y="223519"/>
                  </a:lnTo>
                  <a:lnTo>
                    <a:pt x="968736" y="229869"/>
                  </a:lnTo>
                  <a:lnTo>
                    <a:pt x="966453" y="236219"/>
                  </a:lnTo>
                  <a:lnTo>
                    <a:pt x="963665" y="246379"/>
                  </a:lnTo>
                  <a:lnTo>
                    <a:pt x="960321" y="259079"/>
                  </a:lnTo>
                  <a:lnTo>
                    <a:pt x="959408" y="262889"/>
                  </a:lnTo>
                  <a:lnTo>
                    <a:pt x="967735" y="250189"/>
                  </a:lnTo>
                  <a:lnTo>
                    <a:pt x="973632" y="240029"/>
                  </a:lnTo>
                  <a:lnTo>
                    <a:pt x="980722" y="228599"/>
                  </a:lnTo>
                  <a:lnTo>
                    <a:pt x="1001184" y="205739"/>
                  </a:lnTo>
                  <a:lnTo>
                    <a:pt x="1145095" y="205739"/>
                  </a:lnTo>
                  <a:lnTo>
                    <a:pt x="1145095" y="170179"/>
                  </a:lnTo>
                  <a:close/>
                </a:path>
              </a:pathLst>
            </a:custGeom>
            <a:solidFill>
              <a:srgbClr val="D38447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6" name="object 78"/>
            <p:cNvSpPr txBox="1"/>
            <p:nvPr/>
          </p:nvSpPr>
          <p:spPr>
            <a:xfrm>
              <a:off x="1216363" y="2743754"/>
              <a:ext cx="812165" cy="60753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065" marR="5080" algn="ctr">
                <a:lnSpc>
                  <a:spcPct val="936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Охрана </a:t>
              </a:r>
              <a:r>
                <a:rPr sz="1000" dirty="0" err="1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окружающей</a:t>
              </a: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sz="1000" dirty="0" err="1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среды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  <a:p>
              <a:pPr marL="12065" marR="5080" algn="ctr">
                <a:lnSpc>
                  <a:spcPct val="93600"/>
                </a:lnSpc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42,6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7" name="Группа 156"/>
          <p:cNvGrpSpPr/>
          <p:nvPr/>
        </p:nvGrpSpPr>
        <p:grpSpPr>
          <a:xfrm>
            <a:off x="4963991" y="4001838"/>
            <a:ext cx="2111595" cy="1007115"/>
            <a:chOff x="6911026" y="2537732"/>
            <a:chExt cx="2111595" cy="1007115"/>
          </a:xfrm>
        </p:grpSpPr>
        <p:sp>
          <p:nvSpPr>
            <p:cNvPr id="158" name="object 62"/>
            <p:cNvSpPr/>
            <p:nvPr/>
          </p:nvSpPr>
          <p:spPr>
            <a:xfrm>
              <a:off x="6911028" y="2537732"/>
              <a:ext cx="1146175" cy="1007110"/>
            </a:xfrm>
            <a:custGeom>
              <a:avLst/>
              <a:gdLst/>
              <a:ahLst/>
              <a:cxnLst/>
              <a:rect l="l" t="t" r="r" b="b"/>
              <a:pathLst>
                <a:path w="1146175" h="1007110">
                  <a:moveTo>
                    <a:pt x="0" y="0"/>
                  </a:moveTo>
                  <a:lnTo>
                    <a:pt x="1146048" y="0"/>
                  </a:lnTo>
                  <a:lnTo>
                    <a:pt x="1146048" y="1006665"/>
                  </a:lnTo>
                  <a:lnTo>
                    <a:pt x="0" y="1006665"/>
                  </a:lnTo>
                  <a:lnTo>
                    <a:pt x="0" y="0"/>
                  </a:lnTo>
                  <a:close/>
                </a:path>
              </a:pathLst>
            </a:custGeom>
            <a:ln w="7200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9" name="object 63"/>
            <p:cNvSpPr/>
            <p:nvPr/>
          </p:nvSpPr>
          <p:spPr>
            <a:xfrm>
              <a:off x="6911026" y="2537737"/>
              <a:ext cx="1146175" cy="1007110"/>
            </a:xfrm>
            <a:custGeom>
              <a:avLst/>
              <a:gdLst/>
              <a:ahLst/>
              <a:cxnLst/>
              <a:rect l="l" t="t" r="r" b="b"/>
              <a:pathLst>
                <a:path w="1146175" h="1007110">
                  <a:moveTo>
                    <a:pt x="1146048" y="0"/>
                  </a:moveTo>
                  <a:lnTo>
                    <a:pt x="0" y="0"/>
                  </a:lnTo>
                  <a:lnTo>
                    <a:pt x="0" y="1006652"/>
                  </a:lnTo>
                  <a:lnTo>
                    <a:pt x="1146048" y="1006652"/>
                  </a:lnTo>
                  <a:lnTo>
                    <a:pt x="1146048" y="860920"/>
                  </a:lnTo>
                  <a:lnTo>
                    <a:pt x="573647" y="860920"/>
                  </a:lnTo>
                  <a:lnTo>
                    <a:pt x="534498" y="856616"/>
                  </a:lnTo>
                  <a:lnTo>
                    <a:pt x="496092" y="843763"/>
                  </a:lnTo>
                  <a:lnTo>
                    <a:pt x="458812" y="822745"/>
                  </a:lnTo>
                  <a:lnTo>
                    <a:pt x="423043" y="793945"/>
                  </a:lnTo>
                  <a:lnTo>
                    <a:pt x="389167" y="757746"/>
                  </a:lnTo>
                  <a:lnTo>
                    <a:pt x="357567" y="714531"/>
                  </a:lnTo>
                  <a:lnTo>
                    <a:pt x="328627" y="664684"/>
                  </a:lnTo>
                  <a:lnTo>
                    <a:pt x="302730" y="608588"/>
                  </a:lnTo>
                  <a:lnTo>
                    <a:pt x="280259" y="546626"/>
                  </a:lnTo>
                  <a:lnTo>
                    <a:pt x="261599" y="479182"/>
                  </a:lnTo>
                  <a:lnTo>
                    <a:pt x="247131" y="406639"/>
                  </a:lnTo>
                  <a:lnTo>
                    <a:pt x="237240" y="329380"/>
                  </a:lnTo>
                  <a:lnTo>
                    <a:pt x="232308" y="247789"/>
                  </a:lnTo>
                  <a:lnTo>
                    <a:pt x="236707" y="242984"/>
                  </a:lnTo>
                  <a:lnTo>
                    <a:pt x="239636" y="238980"/>
                  </a:lnTo>
                  <a:lnTo>
                    <a:pt x="241395" y="235694"/>
                  </a:lnTo>
                  <a:lnTo>
                    <a:pt x="242281" y="233043"/>
                  </a:lnTo>
                  <a:lnTo>
                    <a:pt x="242594" y="230944"/>
                  </a:lnTo>
                  <a:lnTo>
                    <a:pt x="242696" y="228072"/>
                  </a:lnTo>
                  <a:lnTo>
                    <a:pt x="243082" y="227132"/>
                  </a:lnTo>
                  <a:lnTo>
                    <a:pt x="293658" y="220573"/>
                  </a:lnTo>
                  <a:lnTo>
                    <a:pt x="310398" y="218629"/>
                  </a:lnTo>
                  <a:lnTo>
                    <a:pt x="348538" y="213446"/>
                  </a:lnTo>
                  <a:lnTo>
                    <a:pt x="394718" y="205240"/>
                  </a:lnTo>
                  <a:lnTo>
                    <a:pt x="442515" y="191976"/>
                  </a:lnTo>
                  <a:lnTo>
                    <a:pt x="484077" y="173932"/>
                  </a:lnTo>
                  <a:lnTo>
                    <a:pt x="573024" y="123888"/>
                  </a:lnTo>
                  <a:lnTo>
                    <a:pt x="1146048" y="123888"/>
                  </a:lnTo>
                  <a:lnTo>
                    <a:pt x="1146048" y="0"/>
                  </a:lnTo>
                  <a:close/>
                </a:path>
                <a:path w="1146175" h="1007110">
                  <a:moveTo>
                    <a:pt x="1146048" y="216814"/>
                  </a:moveTo>
                  <a:lnTo>
                    <a:pt x="913739" y="216814"/>
                  </a:lnTo>
                  <a:lnTo>
                    <a:pt x="913646" y="233043"/>
                  </a:lnTo>
                  <a:lnTo>
                    <a:pt x="913525" y="242984"/>
                  </a:lnTo>
                  <a:lnTo>
                    <a:pt x="911633" y="300320"/>
                  </a:lnTo>
                  <a:lnTo>
                    <a:pt x="908722" y="341840"/>
                  </a:lnTo>
                  <a:lnTo>
                    <a:pt x="904325" y="383082"/>
                  </a:lnTo>
                  <a:lnTo>
                    <a:pt x="898255" y="423952"/>
                  </a:lnTo>
                  <a:lnTo>
                    <a:pt x="890326" y="464358"/>
                  </a:lnTo>
                  <a:lnTo>
                    <a:pt x="880353" y="504207"/>
                  </a:lnTo>
                  <a:lnTo>
                    <a:pt x="868149" y="543405"/>
                  </a:lnTo>
                  <a:lnTo>
                    <a:pt x="853529" y="581861"/>
                  </a:lnTo>
                  <a:lnTo>
                    <a:pt x="836307" y="619480"/>
                  </a:lnTo>
                  <a:lnTo>
                    <a:pt x="802687" y="685751"/>
                  </a:lnTo>
                  <a:lnTo>
                    <a:pt x="767128" y="740790"/>
                  </a:lnTo>
                  <a:lnTo>
                    <a:pt x="730011" y="784980"/>
                  </a:lnTo>
                  <a:lnTo>
                    <a:pt x="691722" y="818705"/>
                  </a:lnTo>
                  <a:lnTo>
                    <a:pt x="652643" y="842347"/>
                  </a:lnTo>
                  <a:lnTo>
                    <a:pt x="613157" y="856291"/>
                  </a:lnTo>
                  <a:lnTo>
                    <a:pt x="573647" y="860920"/>
                  </a:lnTo>
                  <a:lnTo>
                    <a:pt x="1146048" y="860920"/>
                  </a:lnTo>
                  <a:lnTo>
                    <a:pt x="1146048" y="216814"/>
                  </a:lnTo>
                  <a:close/>
                </a:path>
                <a:path w="1146175" h="1007110">
                  <a:moveTo>
                    <a:pt x="1146048" y="123888"/>
                  </a:moveTo>
                  <a:lnTo>
                    <a:pt x="573024" y="123888"/>
                  </a:lnTo>
                  <a:lnTo>
                    <a:pt x="590943" y="131073"/>
                  </a:lnTo>
                  <a:lnTo>
                    <a:pt x="607654" y="138618"/>
                  </a:lnTo>
                  <a:lnTo>
                    <a:pt x="623343" y="146419"/>
                  </a:lnTo>
                  <a:lnTo>
                    <a:pt x="638195" y="154370"/>
                  </a:lnTo>
                  <a:lnTo>
                    <a:pt x="652443" y="162394"/>
                  </a:lnTo>
                  <a:lnTo>
                    <a:pt x="679593" y="178084"/>
                  </a:lnTo>
                  <a:lnTo>
                    <a:pt x="692959" y="185594"/>
                  </a:lnTo>
                  <a:lnTo>
                    <a:pt x="734356" y="205473"/>
                  </a:lnTo>
                  <a:lnTo>
                    <a:pt x="781607" y="219185"/>
                  </a:lnTo>
                  <a:lnTo>
                    <a:pt x="839729" y="223906"/>
                  </a:lnTo>
                  <a:lnTo>
                    <a:pt x="862385" y="222994"/>
                  </a:lnTo>
                  <a:lnTo>
                    <a:pt x="886994" y="220665"/>
                  </a:lnTo>
                  <a:lnTo>
                    <a:pt x="913739" y="216814"/>
                  </a:lnTo>
                  <a:lnTo>
                    <a:pt x="1146048" y="216814"/>
                  </a:lnTo>
                  <a:lnTo>
                    <a:pt x="1146048" y="123888"/>
                  </a:lnTo>
                  <a:close/>
                </a:path>
              </a:pathLst>
            </a:custGeom>
            <a:solidFill>
              <a:srgbClr val="70C9A4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0" name="object 79"/>
            <p:cNvSpPr txBox="1"/>
            <p:nvPr/>
          </p:nvSpPr>
          <p:spPr>
            <a:xfrm>
              <a:off x="8056786" y="2553367"/>
              <a:ext cx="965835" cy="96075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ct val="947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Национальная безопасность и правоохраните- льная деятельность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R="85090" algn="ctr">
                <a:lnSpc>
                  <a:spcPct val="100000"/>
                </a:lnSpc>
                <a:spcBef>
                  <a:spcPts val="375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330,1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1" name="Группа 160"/>
          <p:cNvGrpSpPr/>
          <p:nvPr/>
        </p:nvGrpSpPr>
        <p:grpSpPr>
          <a:xfrm>
            <a:off x="134521" y="1225823"/>
            <a:ext cx="1927368" cy="1005840"/>
            <a:chOff x="4591434" y="2527636"/>
            <a:chExt cx="1927368" cy="1005840"/>
          </a:xfrm>
        </p:grpSpPr>
        <p:sp>
          <p:nvSpPr>
            <p:cNvPr id="162" name="object 61"/>
            <p:cNvSpPr/>
            <p:nvPr/>
          </p:nvSpPr>
          <p:spPr>
            <a:xfrm>
              <a:off x="4591434" y="2527636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1145120" y="0"/>
                  </a:moveTo>
                  <a:lnTo>
                    <a:pt x="0" y="0"/>
                  </a:lnTo>
                  <a:lnTo>
                    <a:pt x="0" y="1005840"/>
                  </a:lnTo>
                  <a:lnTo>
                    <a:pt x="1145120" y="1005840"/>
                  </a:lnTo>
                  <a:lnTo>
                    <a:pt x="1145120" y="935046"/>
                  </a:lnTo>
                  <a:lnTo>
                    <a:pt x="582524" y="935046"/>
                  </a:lnTo>
                  <a:lnTo>
                    <a:pt x="562420" y="932908"/>
                  </a:lnTo>
                  <a:lnTo>
                    <a:pt x="521930" y="905488"/>
                  </a:lnTo>
                  <a:lnTo>
                    <a:pt x="504835" y="847777"/>
                  </a:lnTo>
                  <a:lnTo>
                    <a:pt x="502413" y="793249"/>
                  </a:lnTo>
                  <a:lnTo>
                    <a:pt x="502989" y="761343"/>
                  </a:lnTo>
                  <a:lnTo>
                    <a:pt x="504355" y="726419"/>
                  </a:lnTo>
                  <a:lnTo>
                    <a:pt x="506208" y="688535"/>
                  </a:lnTo>
                  <a:lnTo>
                    <a:pt x="508247" y="647750"/>
                  </a:lnTo>
                  <a:lnTo>
                    <a:pt x="510169" y="604122"/>
                  </a:lnTo>
                  <a:lnTo>
                    <a:pt x="511674" y="557708"/>
                  </a:lnTo>
                  <a:lnTo>
                    <a:pt x="512460" y="508567"/>
                  </a:lnTo>
                  <a:lnTo>
                    <a:pt x="512225" y="456757"/>
                  </a:lnTo>
                  <a:lnTo>
                    <a:pt x="510667" y="402336"/>
                  </a:lnTo>
                  <a:lnTo>
                    <a:pt x="461130" y="402079"/>
                  </a:lnTo>
                  <a:lnTo>
                    <a:pt x="447200" y="401727"/>
                  </a:lnTo>
                  <a:lnTo>
                    <a:pt x="399831" y="397471"/>
                  </a:lnTo>
                  <a:lnTo>
                    <a:pt x="357613" y="385917"/>
                  </a:lnTo>
                  <a:lnTo>
                    <a:pt x="309499" y="247586"/>
                  </a:lnTo>
                  <a:lnTo>
                    <a:pt x="92849" y="232117"/>
                  </a:lnTo>
                  <a:lnTo>
                    <a:pt x="235638" y="158844"/>
                  </a:lnTo>
                  <a:lnTo>
                    <a:pt x="275028" y="139156"/>
                  </a:lnTo>
                  <a:lnTo>
                    <a:pt x="313583" y="120443"/>
                  </a:lnTo>
                  <a:lnTo>
                    <a:pt x="349631" y="103726"/>
                  </a:lnTo>
                  <a:lnTo>
                    <a:pt x="395347" y="84627"/>
                  </a:lnTo>
                  <a:lnTo>
                    <a:pt x="417817" y="77368"/>
                  </a:lnTo>
                  <a:lnTo>
                    <a:pt x="1145120" y="77368"/>
                  </a:lnTo>
                  <a:lnTo>
                    <a:pt x="1145120" y="0"/>
                  </a:lnTo>
                  <a:close/>
                </a:path>
                <a:path w="1145539" h="1005839">
                  <a:moveTo>
                    <a:pt x="1145120" y="309486"/>
                  </a:moveTo>
                  <a:lnTo>
                    <a:pt x="974902" y="309486"/>
                  </a:lnTo>
                  <a:lnTo>
                    <a:pt x="974902" y="835621"/>
                  </a:lnTo>
                  <a:lnTo>
                    <a:pt x="634453" y="928471"/>
                  </a:lnTo>
                  <a:lnTo>
                    <a:pt x="606435" y="933587"/>
                  </a:lnTo>
                  <a:lnTo>
                    <a:pt x="582524" y="935046"/>
                  </a:lnTo>
                  <a:lnTo>
                    <a:pt x="1145120" y="935046"/>
                  </a:lnTo>
                  <a:lnTo>
                    <a:pt x="1145120" y="309486"/>
                  </a:lnTo>
                  <a:close/>
                </a:path>
                <a:path w="1145539" h="1005839">
                  <a:moveTo>
                    <a:pt x="1145120" y="77368"/>
                  </a:moveTo>
                  <a:lnTo>
                    <a:pt x="417817" y="77368"/>
                  </a:lnTo>
                  <a:lnTo>
                    <a:pt x="431101" y="77596"/>
                  </a:lnTo>
                  <a:lnTo>
                    <a:pt x="447496" y="78265"/>
                  </a:lnTo>
                  <a:lnTo>
                    <a:pt x="511628" y="82687"/>
                  </a:lnTo>
                  <a:lnTo>
                    <a:pt x="563126" y="87415"/>
                  </a:lnTo>
                  <a:lnTo>
                    <a:pt x="618153" y="93350"/>
                  </a:lnTo>
                  <a:lnTo>
                    <a:pt x="673737" y="100306"/>
                  </a:lnTo>
                  <a:lnTo>
                    <a:pt x="726908" y="108097"/>
                  </a:lnTo>
                  <a:lnTo>
                    <a:pt x="774694" y="116539"/>
                  </a:lnTo>
                  <a:lnTo>
                    <a:pt x="814124" y="125445"/>
                  </a:lnTo>
                  <a:lnTo>
                    <a:pt x="851103" y="139268"/>
                  </a:lnTo>
                  <a:lnTo>
                    <a:pt x="839743" y="142443"/>
                  </a:lnTo>
                  <a:lnTo>
                    <a:pt x="828384" y="146250"/>
                  </a:lnTo>
                  <a:lnTo>
                    <a:pt x="782947" y="166516"/>
                  </a:lnTo>
                  <a:lnTo>
                    <a:pt x="748870" y="185219"/>
                  </a:lnTo>
                  <a:lnTo>
                    <a:pt x="703433" y="211554"/>
                  </a:lnTo>
                  <a:lnTo>
                    <a:pt x="692074" y="217962"/>
                  </a:lnTo>
                  <a:lnTo>
                    <a:pt x="680714" y="224172"/>
                  </a:lnTo>
                  <a:lnTo>
                    <a:pt x="669355" y="230121"/>
                  </a:lnTo>
                  <a:lnTo>
                    <a:pt x="654114" y="239468"/>
                  </a:lnTo>
                  <a:lnTo>
                    <a:pt x="624966" y="265140"/>
                  </a:lnTo>
                  <a:lnTo>
                    <a:pt x="611956" y="303598"/>
                  </a:lnTo>
                  <a:lnTo>
                    <a:pt x="611550" y="318855"/>
                  </a:lnTo>
                  <a:lnTo>
                    <a:pt x="611064" y="326695"/>
                  </a:lnTo>
                  <a:lnTo>
                    <a:pt x="592681" y="370385"/>
                  </a:lnTo>
                  <a:lnTo>
                    <a:pt x="557085" y="402336"/>
                  </a:lnTo>
                  <a:lnTo>
                    <a:pt x="574006" y="399567"/>
                  </a:lnTo>
                  <a:lnTo>
                    <a:pt x="611469" y="391662"/>
                  </a:lnTo>
                  <a:lnTo>
                    <a:pt x="652832" y="381297"/>
                  </a:lnTo>
                  <a:lnTo>
                    <a:pt x="789178" y="343797"/>
                  </a:lnTo>
                  <a:lnTo>
                    <a:pt x="812227" y="337710"/>
                  </a:lnTo>
                  <a:lnTo>
                    <a:pt x="857352" y="326615"/>
                  </a:lnTo>
                  <a:lnTo>
                    <a:pt x="900249" y="317656"/>
                  </a:lnTo>
                  <a:lnTo>
                    <a:pt x="939804" y="311668"/>
                  </a:lnTo>
                  <a:lnTo>
                    <a:pt x="974902" y="309486"/>
                  </a:lnTo>
                  <a:lnTo>
                    <a:pt x="1145120" y="309486"/>
                  </a:lnTo>
                  <a:lnTo>
                    <a:pt x="1145120" y="77368"/>
                  </a:lnTo>
                  <a:close/>
                </a:path>
              </a:pathLst>
            </a:custGeom>
            <a:solidFill>
              <a:srgbClr val="B03C41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3" name="object 80"/>
            <p:cNvSpPr txBox="1"/>
            <p:nvPr/>
          </p:nvSpPr>
          <p:spPr>
            <a:xfrm>
              <a:off x="5718702" y="2839955"/>
              <a:ext cx="800100" cy="40267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Образование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L="12700" algn="ctr">
                <a:lnSpc>
                  <a:spcPct val="100000"/>
                </a:lnSpc>
                <a:spcBef>
                  <a:spcPts val="459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10 406,3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4" name="Группа 163"/>
          <p:cNvGrpSpPr/>
          <p:nvPr/>
        </p:nvGrpSpPr>
        <p:grpSpPr>
          <a:xfrm>
            <a:off x="2605412" y="3995095"/>
            <a:ext cx="2206219" cy="1004569"/>
            <a:chOff x="2399999" y="2510320"/>
            <a:chExt cx="2206219" cy="1004569"/>
          </a:xfrm>
        </p:grpSpPr>
        <p:sp>
          <p:nvSpPr>
            <p:cNvPr id="165" name="object 13"/>
            <p:cNvSpPr/>
            <p:nvPr/>
          </p:nvSpPr>
          <p:spPr>
            <a:xfrm>
              <a:off x="2399999" y="2510320"/>
              <a:ext cx="1145540" cy="1004569"/>
            </a:xfrm>
            <a:custGeom>
              <a:avLst/>
              <a:gdLst/>
              <a:ahLst/>
              <a:cxnLst/>
              <a:rect l="l" t="t" r="r" b="b"/>
              <a:pathLst>
                <a:path w="1145539" h="1004570">
                  <a:moveTo>
                    <a:pt x="1145095" y="0"/>
                  </a:moveTo>
                  <a:lnTo>
                    <a:pt x="0" y="0"/>
                  </a:lnTo>
                  <a:lnTo>
                    <a:pt x="0" y="1004570"/>
                  </a:lnTo>
                  <a:lnTo>
                    <a:pt x="1145095" y="1004570"/>
                  </a:lnTo>
                  <a:lnTo>
                    <a:pt x="1145095" y="943610"/>
                  </a:lnTo>
                  <a:lnTo>
                    <a:pt x="742759" y="943610"/>
                  </a:lnTo>
                  <a:lnTo>
                    <a:pt x="741017" y="939800"/>
                  </a:lnTo>
                  <a:lnTo>
                    <a:pt x="620409" y="939800"/>
                  </a:lnTo>
                  <a:lnTo>
                    <a:pt x="618257" y="935990"/>
                  </a:lnTo>
                  <a:lnTo>
                    <a:pt x="499056" y="935990"/>
                  </a:lnTo>
                  <a:lnTo>
                    <a:pt x="479704" y="896620"/>
                  </a:lnTo>
                  <a:lnTo>
                    <a:pt x="480778" y="887730"/>
                  </a:lnTo>
                  <a:lnTo>
                    <a:pt x="483484" y="873760"/>
                  </a:lnTo>
                  <a:lnTo>
                    <a:pt x="487047" y="859790"/>
                  </a:lnTo>
                  <a:lnTo>
                    <a:pt x="490693" y="844550"/>
                  </a:lnTo>
                  <a:lnTo>
                    <a:pt x="493646" y="831850"/>
                  </a:lnTo>
                  <a:lnTo>
                    <a:pt x="495132" y="821690"/>
                  </a:lnTo>
                  <a:lnTo>
                    <a:pt x="498940" y="805180"/>
                  </a:lnTo>
                  <a:lnTo>
                    <a:pt x="506551" y="767080"/>
                  </a:lnTo>
                  <a:lnTo>
                    <a:pt x="510199" y="726440"/>
                  </a:lnTo>
                  <a:lnTo>
                    <a:pt x="510602" y="695960"/>
                  </a:lnTo>
                  <a:lnTo>
                    <a:pt x="185699" y="695960"/>
                  </a:lnTo>
                  <a:lnTo>
                    <a:pt x="185699" y="386080"/>
                  </a:lnTo>
                  <a:lnTo>
                    <a:pt x="210795" y="383540"/>
                  </a:lnTo>
                  <a:lnTo>
                    <a:pt x="230298" y="382270"/>
                  </a:lnTo>
                  <a:lnTo>
                    <a:pt x="365873" y="382270"/>
                  </a:lnTo>
                  <a:lnTo>
                    <a:pt x="349700" y="368300"/>
                  </a:lnTo>
                  <a:lnTo>
                    <a:pt x="321541" y="328930"/>
                  </a:lnTo>
                  <a:lnTo>
                    <a:pt x="304199" y="284480"/>
                  </a:lnTo>
                  <a:lnTo>
                    <a:pt x="299252" y="236220"/>
                  </a:lnTo>
                  <a:lnTo>
                    <a:pt x="301920" y="213360"/>
                  </a:lnTo>
                  <a:lnTo>
                    <a:pt x="318525" y="168910"/>
                  </a:lnTo>
                  <a:lnTo>
                    <a:pt x="351471" y="133350"/>
                  </a:lnTo>
                  <a:lnTo>
                    <a:pt x="402336" y="107950"/>
                  </a:lnTo>
                  <a:lnTo>
                    <a:pt x="459266" y="95250"/>
                  </a:lnTo>
                  <a:lnTo>
                    <a:pt x="763535" y="95250"/>
                  </a:lnTo>
                  <a:lnTo>
                    <a:pt x="784237" y="91440"/>
                  </a:lnTo>
                  <a:lnTo>
                    <a:pt x="1145095" y="91440"/>
                  </a:lnTo>
                  <a:lnTo>
                    <a:pt x="1145095" y="0"/>
                  </a:lnTo>
                  <a:close/>
                </a:path>
                <a:path w="1145539" h="1004570">
                  <a:moveTo>
                    <a:pt x="1145095" y="416560"/>
                  </a:moveTo>
                  <a:lnTo>
                    <a:pt x="851090" y="416560"/>
                  </a:lnTo>
                  <a:lnTo>
                    <a:pt x="851200" y="426720"/>
                  </a:lnTo>
                  <a:lnTo>
                    <a:pt x="853265" y="476250"/>
                  </a:lnTo>
                  <a:lnTo>
                    <a:pt x="855545" y="518160"/>
                  </a:lnTo>
                  <a:lnTo>
                    <a:pt x="856258" y="533400"/>
                  </a:lnTo>
                  <a:lnTo>
                    <a:pt x="856891" y="548640"/>
                  </a:lnTo>
                  <a:lnTo>
                    <a:pt x="857407" y="563880"/>
                  </a:lnTo>
                  <a:lnTo>
                    <a:pt x="857772" y="579120"/>
                  </a:lnTo>
                  <a:lnTo>
                    <a:pt x="857831" y="612140"/>
                  </a:lnTo>
                  <a:lnTo>
                    <a:pt x="857616" y="622300"/>
                  </a:lnTo>
                  <a:lnTo>
                    <a:pt x="853184" y="670560"/>
                  </a:lnTo>
                  <a:lnTo>
                    <a:pt x="851090" y="680720"/>
                  </a:lnTo>
                  <a:lnTo>
                    <a:pt x="727290" y="680720"/>
                  </a:lnTo>
                  <a:lnTo>
                    <a:pt x="727404" y="711200"/>
                  </a:lnTo>
                  <a:lnTo>
                    <a:pt x="729778" y="754380"/>
                  </a:lnTo>
                  <a:lnTo>
                    <a:pt x="738807" y="802640"/>
                  </a:lnTo>
                  <a:lnTo>
                    <a:pt x="742619" y="819150"/>
                  </a:lnTo>
                  <a:lnTo>
                    <a:pt x="752599" y="863600"/>
                  </a:lnTo>
                  <a:lnTo>
                    <a:pt x="758232" y="881380"/>
                  </a:lnTo>
                  <a:lnTo>
                    <a:pt x="742759" y="943610"/>
                  </a:lnTo>
                  <a:lnTo>
                    <a:pt x="1145095" y="943610"/>
                  </a:lnTo>
                  <a:lnTo>
                    <a:pt x="1145095" y="416560"/>
                  </a:lnTo>
                  <a:close/>
                </a:path>
                <a:path w="1145539" h="1004570">
                  <a:moveTo>
                    <a:pt x="621646" y="730409"/>
                  </a:moveTo>
                  <a:lnTo>
                    <a:pt x="639135" y="773430"/>
                  </a:lnTo>
                  <a:lnTo>
                    <a:pt x="643462" y="815340"/>
                  </a:lnTo>
                  <a:lnTo>
                    <a:pt x="643312" y="829310"/>
                  </a:lnTo>
                  <a:lnTo>
                    <a:pt x="639309" y="869950"/>
                  </a:lnTo>
                  <a:lnTo>
                    <a:pt x="628928" y="916940"/>
                  </a:lnTo>
                  <a:lnTo>
                    <a:pt x="620409" y="939800"/>
                  </a:lnTo>
                  <a:lnTo>
                    <a:pt x="741017" y="939800"/>
                  </a:lnTo>
                  <a:lnTo>
                    <a:pt x="722185" y="897890"/>
                  </a:lnTo>
                  <a:lnTo>
                    <a:pt x="708034" y="859790"/>
                  </a:lnTo>
                  <a:lnTo>
                    <a:pt x="703737" y="845820"/>
                  </a:lnTo>
                  <a:lnTo>
                    <a:pt x="699707" y="833120"/>
                  </a:lnTo>
                  <a:lnTo>
                    <a:pt x="695976" y="820420"/>
                  </a:lnTo>
                  <a:lnTo>
                    <a:pt x="692577" y="807720"/>
                  </a:lnTo>
                  <a:lnTo>
                    <a:pt x="689544" y="793750"/>
                  </a:lnTo>
                  <a:lnTo>
                    <a:pt x="686911" y="782320"/>
                  </a:lnTo>
                  <a:lnTo>
                    <a:pt x="684709" y="769620"/>
                  </a:lnTo>
                  <a:lnTo>
                    <a:pt x="682973" y="756920"/>
                  </a:lnTo>
                  <a:lnTo>
                    <a:pt x="681736" y="745490"/>
                  </a:lnTo>
                  <a:lnTo>
                    <a:pt x="681031" y="734060"/>
                  </a:lnTo>
                  <a:lnTo>
                    <a:pt x="621646" y="730409"/>
                  </a:lnTo>
                  <a:close/>
                </a:path>
                <a:path w="1145539" h="1004570">
                  <a:moveTo>
                    <a:pt x="557072" y="726440"/>
                  </a:moveTo>
                  <a:lnTo>
                    <a:pt x="552707" y="772160"/>
                  </a:lnTo>
                  <a:lnTo>
                    <a:pt x="544518" y="810260"/>
                  </a:lnTo>
                  <a:lnTo>
                    <a:pt x="533116" y="849630"/>
                  </a:lnTo>
                  <a:lnTo>
                    <a:pt x="519397" y="887730"/>
                  </a:lnTo>
                  <a:lnTo>
                    <a:pt x="504261" y="924560"/>
                  </a:lnTo>
                  <a:lnTo>
                    <a:pt x="499056" y="935990"/>
                  </a:lnTo>
                  <a:lnTo>
                    <a:pt x="618257" y="935990"/>
                  </a:lnTo>
                  <a:lnTo>
                    <a:pt x="605338" y="899160"/>
                  </a:lnTo>
                  <a:lnTo>
                    <a:pt x="596208" y="848360"/>
                  </a:lnTo>
                  <a:lnTo>
                    <a:pt x="594607" y="821690"/>
                  </a:lnTo>
                  <a:lnTo>
                    <a:pt x="594717" y="810260"/>
                  </a:lnTo>
                  <a:lnTo>
                    <a:pt x="600634" y="765810"/>
                  </a:lnTo>
                  <a:lnTo>
                    <a:pt x="616165" y="730250"/>
                  </a:lnTo>
                  <a:lnTo>
                    <a:pt x="616290" y="730080"/>
                  </a:lnTo>
                  <a:lnTo>
                    <a:pt x="557072" y="726440"/>
                  </a:lnTo>
                  <a:close/>
                </a:path>
                <a:path w="1145539" h="1004570">
                  <a:moveTo>
                    <a:pt x="618972" y="726440"/>
                  </a:moveTo>
                  <a:lnTo>
                    <a:pt x="616290" y="730080"/>
                  </a:lnTo>
                  <a:lnTo>
                    <a:pt x="621646" y="730409"/>
                  </a:lnTo>
                  <a:lnTo>
                    <a:pt x="618972" y="726440"/>
                  </a:lnTo>
                  <a:close/>
                </a:path>
                <a:path w="1145539" h="1004570">
                  <a:moveTo>
                    <a:pt x="365873" y="382270"/>
                  </a:moveTo>
                  <a:lnTo>
                    <a:pt x="244869" y="382270"/>
                  </a:lnTo>
                  <a:lnTo>
                    <a:pt x="255171" y="383540"/>
                  </a:lnTo>
                  <a:lnTo>
                    <a:pt x="261863" y="386080"/>
                  </a:lnTo>
                  <a:lnTo>
                    <a:pt x="265609" y="388620"/>
                  </a:lnTo>
                  <a:lnTo>
                    <a:pt x="267067" y="392430"/>
                  </a:lnTo>
                  <a:lnTo>
                    <a:pt x="266901" y="394970"/>
                  </a:lnTo>
                  <a:lnTo>
                    <a:pt x="265771" y="397510"/>
                  </a:lnTo>
                  <a:lnTo>
                    <a:pt x="264339" y="400050"/>
                  </a:lnTo>
                  <a:lnTo>
                    <a:pt x="263265" y="401320"/>
                  </a:lnTo>
                  <a:lnTo>
                    <a:pt x="279670" y="420370"/>
                  </a:lnTo>
                  <a:lnTo>
                    <a:pt x="292085" y="435610"/>
                  </a:lnTo>
                  <a:lnTo>
                    <a:pt x="295469" y="439498"/>
                  </a:lnTo>
                  <a:lnTo>
                    <a:pt x="297462" y="440690"/>
                  </a:lnTo>
                  <a:lnTo>
                    <a:pt x="309486" y="448310"/>
                  </a:lnTo>
                  <a:lnTo>
                    <a:pt x="318713" y="455930"/>
                  </a:lnTo>
                  <a:lnTo>
                    <a:pt x="328463" y="463550"/>
                  </a:lnTo>
                  <a:lnTo>
                    <a:pt x="348239" y="476250"/>
                  </a:lnTo>
                  <a:lnTo>
                    <a:pt x="357621" y="482600"/>
                  </a:lnTo>
                  <a:lnTo>
                    <a:pt x="384248" y="528320"/>
                  </a:lnTo>
                  <a:lnTo>
                    <a:pt x="386567" y="546100"/>
                  </a:lnTo>
                  <a:lnTo>
                    <a:pt x="381141" y="561340"/>
                  </a:lnTo>
                  <a:lnTo>
                    <a:pt x="356463" y="593090"/>
                  </a:lnTo>
                  <a:lnTo>
                    <a:pt x="314328" y="618490"/>
                  </a:lnTo>
                  <a:lnTo>
                    <a:pt x="303999" y="624840"/>
                  </a:lnTo>
                  <a:lnTo>
                    <a:pt x="273288" y="659130"/>
                  </a:lnTo>
                  <a:lnTo>
                    <a:pt x="265163" y="671830"/>
                  </a:lnTo>
                  <a:lnTo>
                    <a:pt x="261624" y="676910"/>
                  </a:lnTo>
                  <a:lnTo>
                    <a:pt x="221632" y="694690"/>
                  </a:lnTo>
                  <a:lnTo>
                    <a:pt x="207974" y="695960"/>
                  </a:lnTo>
                  <a:lnTo>
                    <a:pt x="510602" y="695960"/>
                  </a:lnTo>
                  <a:lnTo>
                    <a:pt x="510654" y="683260"/>
                  </a:lnTo>
                  <a:lnTo>
                    <a:pt x="480737" y="680720"/>
                  </a:lnTo>
                  <a:lnTo>
                    <a:pt x="434026" y="680720"/>
                  </a:lnTo>
                  <a:lnTo>
                    <a:pt x="419049" y="676910"/>
                  </a:lnTo>
                  <a:lnTo>
                    <a:pt x="408015" y="674370"/>
                  </a:lnTo>
                  <a:lnTo>
                    <a:pt x="400377" y="671830"/>
                  </a:lnTo>
                  <a:lnTo>
                    <a:pt x="395592" y="669290"/>
                  </a:lnTo>
                  <a:lnTo>
                    <a:pt x="393112" y="668020"/>
                  </a:lnTo>
                  <a:lnTo>
                    <a:pt x="392393" y="666750"/>
                  </a:lnTo>
                  <a:lnTo>
                    <a:pt x="392889" y="664210"/>
                  </a:lnTo>
                  <a:lnTo>
                    <a:pt x="394053" y="662940"/>
                  </a:lnTo>
                  <a:lnTo>
                    <a:pt x="395341" y="660400"/>
                  </a:lnTo>
                  <a:lnTo>
                    <a:pt x="396207" y="659130"/>
                  </a:lnTo>
                  <a:lnTo>
                    <a:pt x="396105" y="656590"/>
                  </a:lnTo>
                  <a:lnTo>
                    <a:pt x="394490" y="654050"/>
                  </a:lnTo>
                  <a:lnTo>
                    <a:pt x="390815" y="651510"/>
                  </a:lnTo>
                  <a:lnTo>
                    <a:pt x="386854" y="648970"/>
                  </a:lnTo>
                  <a:lnTo>
                    <a:pt x="386854" y="416560"/>
                  </a:lnTo>
                  <a:lnTo>
                    <a:pt x="1145095" y="416560"/>
                  </a:lnTo>
                  <a:lnTo>
                    <a:pt x="1145095" y="414020"/>
                  </a:lnTo>
                  <a:lnTo>
                    <a:pt x="457064" y="414020"/>
                  </a:lnTo>
                  <a:lnTo>
                    <a:pt x="432156" y="412750"/>
                  </a:lnTo>
                  <a:lnTo>
                    <a:pt x="408768" y="406400"/>
                  </a:lnTo>
                  <a:lnTo>
                    <a:pt x="387098" y="397510"/>
                  </a:lnTo>
                  <a:lnTo>
                    <a:pt x="367343" y="383540"/>
                  </a:lnTo>
                  <a:lnTo>
                    <a:pt x="365873" y="382270"/>
                  </a:lnTo>
                  <a:close/>
                </a:path>
                <a:path w="1145539" h="1004570">
                  <a:moveTo>
                    <a:pt x="283581" y="433070"/>
                  </a:moveTo>
                  <a:lnTo>
                    <a:pt x="280889" y="433070"/>
                  </a:lnTo>
                  <a:lnTo>
                    <a:pt x="280473" y="434340"/>
                  </a:lnTo>
                  <a:lnTo>
                    <a:pt x="297903" y="453390"/>
                  </a:lnTo>
                  <a:lnTo>
                    <a:pt x="302368" y="457200"/>
                  </a:lnTo>
                  <a:lnTo>
                    <a:pt x="306185" y="459740"/>
                  </a:lnTo>
                  <a:lnTo>
                    <a:pt x="308936" y="462280"/>
                  </a:lnTo>
                  <a:lnTo>
                    <a:pt x="310203" y="461010"/>
                  </a:lnTo>
                  <a:lnTo>
                    <a:pt x="288966" y="435610"/>
                  </a:lnTo>
                  <a:lnTo>
                    <a:pt x="283581" y="433070"/>
                  </a:lnTo>
                  <a:close/>
                </a:path>
                <a:path w="1145539" h="1004570">
                  <a:moveTo>
                    <a:pt x="763535" y="95250"/>
                  </a:moveTo>
                  <a:lnTo>
                    <a:pt x="459266" y="95250"/>
                  </a:lnTo>
                  <a:lnTo>
                    <a:pt x="484974" y="96520"/>
                  </a:lnTo>
                  <a:lnTo>
                    <a:pt x="508675" y="101600"/>
                  </a:lnTo>
                  <a:lnTo>
                    <a:pt x="549542" y="121920"/>
                  </a:lnTo>
                  <a:lnTo>
                    <a:pt x="580846" y="154940"/>
                  </a:lnTo>
                  <a:lnTo>
                    <a:pt x="601565" y="196850"/>
                  </a:lnTo>
                  <a:lnTo>
                    <a:pt x="610679" y="242570"/>
                  </a:lnTo>
                  <a:lnTo>
                    <a:pt x="610564" y="266700"/>
                  </a:lnTo>
                  <a:lnTo>
                    <a:pt x="600355" y="312420"/>
                  </a:lnTo>
                  <a:lnTo>
                    <a:pt x="575987" y="354330"/>
                  </a:lnTo>
                  <a:lnTo>
                    <a:pt x="536439" y="388620"/>
                  </a:lnTo>
                  <a:lnTo>
                    <a:pt x="483296" y="410210"/>
                  </a:lnTo>
                  <a:lnTo>
                    <a:pt x="457064" y="414020"/>
                  </a:lnTo>
                  <a:lnTo>
                    <a:pt x="1145095" y="414020"/>
                  </a:lnTo>
                  <a:lnTo>
                    <a:pt x="1145095" y="403860"/>
                  </a:lnTo>
                  <a:lnTo>
                    <a:pt x="766622" y="403860"/>
                  </a:lnTo>
                  <a:lnTo>
                    <a:pt x="741654" y="400050"/>
                  </a:lnTo>
                  <a:lnTo>
                    <a:pt x="697613" y="382270"/>
                  </a:lnTo>
                  <a:lnTo>
                    <a:pt x="662672" y="350520"/>
                  </a:lnTo>
                  <a:lnTo>
                    <a:pt x="638314" y="311150"/>
                  </a:lnTo>
                  <a:lnTo>
                    <a:pt x="626027" y="265430"/>
                  </a:lnTo>
                  <a:lnTo>
                    <a:pt x="624874" y="242570"/>
                  </a:lnTo>
                  <a:lnTo>
                    <a:pt x="627295" y="219710"/>
                  </a:lnTo>
                  <a:lnTo>
                    <a:pt x="643605" y="175260"/>
                  </a:lnTo>
                  <a:lnTo>
                    <a:pt x="676441" y="137160"/>
                  </a:lnTo>
                  <a:lnTo>
                    <a:pt x="727290" y="107950"/>
                  </a:lnTo>
                  <a:lnTo>
                    <a:pt x="756634" y="96520"/>
                  </a:lnTo>
                  <a:lnTo>
                    <a:pt x="763535" y="95250"/>
                  </a:lnTo>
                  <a:close/>
                </a:path>
                <a:path w="1145539" h="1004570">
                  <a:moveTo>
                    <a:pt x="1145095" y="91440"/>
                  </a:moveTo>
                  <a:lnTo>
                    <a:pt x="809982" y="91440"/>
                  </a:lnTo>
                  <a:lnTo>
                    <a:pt x="833755" y="95250"/>
                  </a:lnTo>
                  <a:lnTo>
                    <a:pt x="855439" y="102870"/>
                  </a:lnTo>
                  <a:lnTo>
                    <a:pt x="892075" y="130810"/>
                  </a:lnTo>
                  <a:lnTo>
                    <a:pt x="918962" y="167640"/>
                  </a:lnTo>
                  <a:lnTo>
                    <a:pt x="935172" y="212090"/>
                  </a:lnTo>
                  <a:lnTo>
                    <a:pt x="939776" y="257810"/>
                  </a:lnTo>
                  <a:lnTo>
                    <a:pt x="937436" y="280670"/>
                  </a:lnTo>
                  <a:lnTo>
                    <a:pt x="922891" y="325120"/>
                  </a:lnTo>
                  <a:lnTo>
                    <a:pt x="894418" y="360680"/>
                  </a:lnTo>
                  <a:lnTo>
                    <a:pt x="851090" y="386080"/>
                  </a:lnTo>
                  <a:lnTo>
                    <a:pt x="793308" y="402590"/>
                  </a:lnTo>
                  <a:lnTo>
                    <a:pt x="766622" y="403860"/>
                  </a:lnTo>
                  <a:lnTo>
                    <a:pt x="1145095" y="403860"/>
                  </a:lnTo>
                  <a:lnTo>
                    <a:pt x="1145095" y="91440"/>
                  </a:lnTo>
                  <a:close/>
                </a:path>
              </a:pathLst>
            </a:custGeom>
            <a:solidFill>
              <a:srgbClr val="7E3C41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6" name="object 81"/>
            <p:cNvSpPr txBox="1"/>
            <p:nvPr/>
          </p:nvSpPr>
          <p:spPr>
            <a:xfrm>
              <a:off x="3575613" y="2743754"/>
              <a:ext cx="1030605" cy="5403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indent="212090">
                <a:lnSpc>
                  <a:spcPct val="1000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Культура, кинематография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L="220345">
                <a:lnSpc>
                  <a:spcPct val="100000"/>
                </a:lnSpc>
                <a:spcBef>
                  <a:spcPts val="409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587,3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7" name="Группа 166"/>
          <p:cNvGrpSpPr/>
          <p:nvPr/>
        </p:nvGrpSpPr>
        <p:grpSpPr>
          <a:xfrm>
            <a:off x="2605405" y="1221968"/>
            <a:ext cx="2351298" cy="1103244"/>
            <a:chOff x="5666409" y="5299937"/>
            <a:chExt cx="2351298" cy="1103244"/>
          </a:xfrm>
        </p:grpSpPr>
        <p:sp>
          <p:nvSpPr>
            <p:cNvPr id="168" name="object 68"/>
            <p:cNvSpPr/>
            <p:nvPr/>
          </p:nvSpPr>
          <p:spPr>
            <a:xfrm>
              <a:off x="5666416" y="5299937"/>
              <a:ext cx="1146175" cy="1007110"/>
            </a:xfrm>
            <a:custGeom>
              <a:avLst/>
              <a:gdLst/>
              <a:ahLst/>
              <a:cxnLst/>
              <a:rect l="l" t="t" r="r" b="b"/>
              <a:pathLst>
                <a:path w="1146175" h="1007110">
                  <a:moveTo>
                    <a:pt x="0" y="0"/>
                  </a:moveTo>
                  <a:lnTo>
                    <a:pt x="1146048" y="0"/>
                  </a:lnTo>
                  <a:lnTo>
                    <a:pt x="1146048" y="1006551"/>
                  </a:lnTo>
                  <a:lnTo>
                    <a:pt x="0" y="1006551"/>
                  </a:lnTo>
                  <a:lnTo>
                    <a:pt x="0" y="0"/>
                  </a:lnTo>
                  <a:close/>
                </a:path>
              </a:pathLst>
            </a:custGeom>
            <a:ln w="7200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9" name="object 69"/>
            <p:cNvSpPr/>
            <p:nvPr/>
          </p:nvSpPr>
          <p:spPr>
            <a:xfrm>
              <a:off x="5666409" y="5299938"/>
              <a:ext cx="1146175" cy="1007110"/>
            </a:xfrm>
            <a:custGeom>
              <a:avLst/>
              <a:gdLst/>
              <a:ahLst/>
              <a:cxnLst/>
              <a:rect l="l" t="t" r="r" b="b"/>
              <a:pathLst>
                <a:path w="1146175" h="1007110">
                  <a:moveTo>
                    <a:pt x="1146047" y="0"/>
                  </a:moveTo>
                  <a:lnTo>
                    <a:pt x="0" y="0"/>
                  </a:lnTo>
                  <a:lnTo>
                    <a:pt x="0" y="1006551"/>
                  </a:lnTo>
                  <a:lnTo>
                    <a:pt x="1146047" y="1006551"/>
                  </a:lnTo>
                  <a:lnTo>
                    <a:pt x="1146047" y="836218"/>
                  </a:lnTo>
                  <a:lnTo>
                    <a:pt x="61950" y="836218"/>
                  </a:lnTo>
                  <a:lnTo>
                    <a:pt x="61950" y="727811"/>
                  </a:lnTo>
                  <a:lnTo>
                    <a:pt x="65111" y="710846"/>
                  </a:lnTo>
                  <a:lnTo>
                    <a:pt x="67215" y="696954"/>
                  </a:lnTo>
                  <a:lnTo>
                    <a:pt x="68406" y="685605"/>
                  </a:lnTo>
                  <a:lnTo>
                    <a:pt x="68830" y="676266"/>
                  </a:lnTo>
                  <a:lnTo>
                    <a:pt x="68631" y="668406"/>
                  </a:lnTo>
                  <a:lnTo>
                    <a:pt x="67956" y="661494"/>
                  </a:lnTo>
                  <a:lnTo>
                    <a:pt x="66948" y="654997"/>
                  </a:lnTo>
                  <a:lnTo>
                    <a:pt x="65753" y="648384"/>
                  </a:lnTo>
                  <a:lnTo>
                    <a:pt x="64516" y="641124"/>
                  </a:lnTo>
                  <a:lnTo>
                    <a:pt x="63382" y="632685"/>
                  </a:lnTo>
                  <a:lnTo>
                    <a:pt x="62497" y="622535"/>
                  </a:lnTo>
                  <a:lnTo>
                    <a:pt x="62005" y="610142"/>
                  </a:lnTo>
                  <a:lnTo>
                    <a:pt x="247802" y="603935"/>
                  </a:lnTo>
                  <a:lnTo>
                    <a:pt x="296839" y="603935"/>
                  </a:lnTo>
                  <a:lnTo>
                    <a:pt x="296934" y="603373"/>
                  </a:lnTo>
                  <a:lnTo>
                    <a:pt x="308834" y="574354"/>
                  </a:lnTo>
                  <a:lnTo>
                    <a:pt x="299727" y="569080"/>
                  </a:lnTo>
                  <a:lnTo>
                    <a:pt x="259245" y="539974"/>
                  </a:lnTo>
                  <a:lnTo>
                    <a:pt x="231757" y="509528"/>
                  </a:lnTo>
                  <a:lnTo>
                    <a:pt x="218621" y="485015"/>
                  </a:lnTo>
                  <a:lnTo>
                    <a:pt x="588517" y="480047"/>
                  </a:lnTo>
                  <a:lnTo>
                    <a:pt x="1146047" y="480047"/>
                  </a:lnTo>
                  <a:lnTo>
                    <a:pt x="1146047" y="464566"/>
                  </a:lnTo>
                  <a:lnTo>
                    <a:pt x="216827" y="464566"/>
                  </a:lnTo>
                  <a:lnTo>
                    <a:pt x="309752" y="278739"/>
                  </a:lnTo>
                  <a:lnTo>
                    <a:pt x="652904" y="278739"/>
                  </a:lnTo>
                  <a:lnTo>
                    <a:pt x="681431" y="170345"/>
                  </a:lnTo>
                  <a:lnTo>
                    <a:pt x="1146047" y="170345"/>
                  </a:lnTo>
                  <a:lnTo>
                    <a:pt x="1146047" y="0"/>
                  </a:lnTo>
                  <a:close/>
                </a:path>
                <a:path w="1146175" h="1007110">
                  <a:moveTo>
                    <a:pt x="1146047" y="603936"/>
                  </a:moveTo>
                  <a:lnTo>
                    <a:pt x="1090976" y="603936"/>
                  </a:lnTo>
                  <a:lnTo>
                    <a:pt x="1099591" y="836218"/>
                  </a:lnTo>
                  <a:lnTo>
                    <a:pt x="1146047" y="836218"/>
                  </a:lnTo>
                  <a:lnTo>
                    <a:pt x="1146047" y="603936"/>
                  </a:lnTo>
                  <a:close/>
                </a:path>
                <a:path w="1146175" h="1007110">
                  <a:moveTo>
                    <a:pt x="643644" y="593459"/>
                  </a:moveTo>
                  <a:lnTo>
                    <a:pt x="637784" y="598516"/>
                  </a:lnTo>
                  <a:lnTo>
                    <a:pt x="633865" y="603373"/>
                  </a:lnTo>
                  <a:lnTo>
                    <a:pt x="632709" y="606395"/>
                  </a:lnTo>
                  <a:lnTo>
                    <a:pt x="632620" y="607421"/>
                  </a:lnTo>
                  <a:lnTo>
                    <a:pt x="633085" y="609184"/>
                  </a:lnTo>
                  <a:lnTo>
                    <a:pt x="635019" y="610024"/>
                  </a:lnTo>
                  <a:lnTo>
                    <a:pt x="637689" y="609424"/>
                  </a:lnTo>
                  <a:lnTo>
                    <a:pt x="640484" y="607337"/>
                  </a:lnTo>
                  <a:lnTo>
                    <a:pt x="642794" y="603717"/>
                  </a:lnTo>
                  <a:lnTo>
                    <a:pt x="644008" y="598516"/>
                  </a:lnTo>
                  <a:lnTo>
                    <a:pt x="643644" y="593459"/>
                  </a:lnTo>
                  <a:close/>
                </a:path>
                <a:path w="1146175" h="1007110">
                  <a:moveTo>
                    <a:pt x="1146047" y="480047"/>
                  </a:moveTo>
                  <a:lnTo>
                    <a:pt x="882764" y="480047"/>
                  </a:lnTo>
                  <a:lnTo>
                    <a:pt x="882639" y="498352"/>
                  </a:lnTo>
                  <a:lnTo>
                    <a:pt x="882265" y="509528"/>
                  </a:lnTo>
                  <a:lnTo>
                    <a:pt x="868176" y="554115"/>
                  </a:lnTo>
                  <a:lnTo>
                    <a:pt x="859599" y="564742"/>
                  </a:lnTo>
                  <a:lnTo>
                    <a:pt x="860727" y="572808"/>
                  </a:lnTo>
                  <a:lnTo>
                    <a:pt x="861090" y="580125"/>
                  </a:lnTo>
                  <a:lnTo>
                    <a:pt x="861236" y="592452"/>
                  </a:lnTo>
                  <a:lnTo>
                    <a:pt x="861876" y="597429"/>
                  </a:lnTo>
                  <a:lnTo>
                    <a:pt x="887891" y="609805"/>
                  </a:lnTo>
                  <a:lnTo>
                    <a:pt x="900657" y="609667"/>
                  </a:lnTo>
                  <a:lnTo>
                    <a:pt x="916944" y="608620"/>
                  </a:lnTo>
                  <a:lnTo>
                    <a:pt x="937182" y="606648"/>
                  </a:lnTo>
                  <a:lnTo>
                    <a:pt x="953175" y="606056"/>
                  </a:lnTo>
                  <a:lnTo>
                    <a:pt x="1009491" y="604548"/>
                  </a:lnTo>
                  <a:lnTo>
                    <a:pt x="1146047" y="603936"/>
                  </a:lnTo>
                  <a:lnTo>
                    <a:pt x="1146047" y="480047"/>
                  </a:lnTo>
                  <a:close/>
                </a:path>
                <a:path w="1146175" h="1007110">
                  <a:moveTo>
                    <a:pt x="296839" y="603935"/>
                  </a:moveTo>
                  <a:lnTo>
                    <a:pt x="247802" y="603935"/>
                  </a:lnTo>
                  <a:lnTo>
                    <a:pt x="263424" y="604170"/>
                  </a:lnTo>
                  <a:lnTo>
                    <a:pt x="275269" y="604739"/>
                  </a:lnTo>
                  <a:lnTo>
                    <a:pt x="283871" y="605436"/>
                  </a:lnTo>
                  <a:lnTo>
                    <a:pt x="289802" y="606060"/>
                  </a:lnTo>
                  <a:lnTo>
                    <a:pt x="293479" y="606395"/>
                  </a:lnTo>
                  <a:lnTo>
                    <a:pt x="295551" y="606247"/>
                  </a:lnTo>
                  <a:lnTo>
                    <a:pt x="296480" y="605436"/>
                  </a:lnTo>
                  <a:lnTo>
                    <a:pt x="296570" y="605152"/>
                  </a:lnTo>
                  <a:lnTo>
                    <a:pt x="296839" y="603935"/>
                  </a:lnTo>
                  <a:close/>
                </a:path>
                <a:path w="1146175" h="1007110">
                  <a:moveTo>
                    <a:pt x="882764" y="480047"/>
                  </a:moveTo>
                  <a:lnTo>
                    <a:pt x="588517" y="480047"/>
                  </a:lnTo>
                  <a:lnTo>
                    <a:pt x="593586" y="491407"/>
                  </a:lnTo>
                  <a:lnTo>
                    <a:pt x="597776" y="502766"/>
                  </a:lnTo>
                  <a:lnTo>
                    <a:pt x="615932" y="548201"/>
                  </a:lnTo>
                  <a:lnTo>
                    <a:pt x="634974" y="572960"/>
                  </a:lnTo>
                  <a:lnTo>
                    <a:pt x="640709" y="583185"/>
                  </a:lnTo>
                  <a:lnTo>
                    <a:pt x="643517" y="591688"/>
                  </a:lnTo>
                  <a:lnTo>
                    <a:pt x="643644" y="593459"/>
                  </a:lnTo>
                  <a:lnTo>
                    <a:pt x="644914" y="592365"/>
                  </a:lnTo>
                  <a:lnTo>
                    <a:pt x="650455" y="588441"/>
                  </a:lnTo>
                  <a:lnTo>
                    <a:pt x="665949" y="588441"/>
                  </a:lnTo>
                  <a:lnTo>
                    <a:pt x="665949" y="572960"/>
                  </a:lnTo>
                  <a:lnTo>
                    <a:pt x="638119" y="542838"/>
                  </a:lnTo>
                  <a:lnTo>
                    <a:pt x="620459" y="498352"/>
                  </a:lnTo>
                  <a:lnTo>
                    <a:pt x="619515" y="483062"/>
                  </a:lnTo>
                  <a:lnTo>
                    <a:pt x="882764" y="480047"/>
                  </a:lnTo>
                  <a:close/>
                </a:path>
                <a:path w="1146175" h="1007110">
                  <a:moveTo>
                    <a:pt x="652904" y="278739"/>
                  </a:moveTo>
                  <a:lnTo>
                    <a:pt x="634974" y="278739"/>
                  </a:lnTo>
                  <a:lnTo>
                    <a:pt x="588517" y="464566"/>
                  </a:lnTo>
                  <a:lnTo>
                    <a:pt x="603999" y="464566"/>
                  </a:lnTo>
                  <a:lnTo>
                    <a:pt x="652904" y="278739"/>
                  </a:lnTo>
                  <a:close/>
                </a:path>
                <a:path w="1146175" h="1007110">
                  <a:moveTo>
                    <a:pt x="1146047" y="170345"/>
                  </a:moveTo>
                  <a:lnTo>
                    <a:pt x="882764" y="170345"/>
                  </a:lnTo>
                  <a:lnTo>
                    <a:pt x="876477" y="182296"/>
                  </a:lnTo>
                  <a:lnTo>
                    <a:pt x="865048" y="221753"/>
                  </a:lnTo>
                  <a:lnTo>
                    <a:pt x="862744" y="256441"/>
                  </a:lnTo>
                  <a:lnTo>
                    <a:pt x="862859" y="266092"/>
                  </a:lnTo>
                  <a:lnTo>
                    <a:pt x="867279" y="311645"/>
                  </a:lnTo>
                  <a:lnTo>
                    <a:pt x="875922" y="358944"/>
                  </a:lnTo>
                  <a:lnTo>
                    <a:pt x="886237" y="405720"/>
                  </a:lnTo>
                  <a:lnTo>
                    <a:pt x="889614" y="420925"/>
                  </a:lnTo>
                  <a:lnTo>
                    <a:pt x="892805" y="435840"/>
                  </a:lnTo>
                  <a:lnTo>
                    <a:pt x="895717" y="450406"/>
                  </a:lnTo>
                  <a:lnTo>
                    <a:pt x="898258" y="464566"/>
                  </a:lnTo>
                  <a:lnTo>
                    <a:pt x="1146047" y="464566"/>
                  </a:lnTo>
                  <a:lnTo>
                    <a:pt x="1146047" y="327464"/>
                  </a:lnTo>
                  <a:lnTo>
                    <a:pt x="928189" y="327464"/>
                  </a:lnTo>
                  <a:lnTo>
                    <a:pt x="927195" y="327020"/>
                  </a:lnTo>
                  <a:lnTo>
                    <a:pt x="925711" y="325225"/>
                  </a:lnTo>
                  <a:lnTo>
                    <a:pt x="923640" y="323154"/>
                  </a:lnTo>
                  <a:lnTo>
                    <a:pt x="922201" y="322492"/>
                  </a:lnTo>
                  <a:lnTo>
                    <a:pt x="917345" y="322492"/>
                  </a:lnTo>
                  <a:lnTo>
                    <a:pt x="903341" y="314051"/>
                  </a:lnTo>
                  <a:lnTo>
                    <a:pt x="892564" y="306250"/>
                  </a:lnTo>
                  <a:lnTo>
                    <a:pt x="884990" y="298897"/>
                  </a:lnTo>
                  <a:lnTo>
                    <a:pt x="880594" y="291802"/>
                  </a:lnTo>
                  <a:lnTo>
                    <a:pt x="879352" y="284773"/>
                  </a:lnTo>
                  <a:lnTo>
                    <a:pt x="881240" y="277619"/>
                  </a:lnTo>
                  <a:lnTo>
                    <a:pt x="886232" y="270148"/>
                  </a:lnTo>
                  <a:lnTo>
                    <a:pt x="894306" y="262171"/>
                  </a:lnTo>
                  <a:lnTo>
                    <a:pt x="905437" y="253495"/>
                  </a:lnTo>
                  <a:lnTo>
                    <a:pt x="918048" y="253495"/>
                  </a:lnTo>
                  <a:lnTo>
                    <a:pt x="920376" y="252403"/>
                  </a:lnTo>
                  <a:lnTo>
                    <a:pt x="923402" y="250265"/>
                  </a:lnTo>
                  <a:lnTo>
                    <a:pt x="925646" y="248715"/>
                  </a:lnTo>
                  <a:lnTo>
                    <a:pt x="927225" y="248637"/>
                  </a:lnTo>
                  <a:lnTo>
                    <a:pt x="1146047" y="248637"/>
                  </a:lnTo>
                  <a:lnTo>
                    <a:pt x="1146047" y="170345"/>
                  </a:lnTo>
                  <a:close/>
                </a:path>
                <a:path w="1146175" h="1007110">
                  <a:moveTo>
                    <a:pt x="1146047" y="248637"/>
                  </a:moveTo>
                  <a:lnTo>
                    <a:pt x="927225" y="248637"/>
                  </a:lnTo>
                  <a:lnTo>
                    <a:pt x="928255" y="250918"/>
                  </a:lnTo>
                  <a:lnTo>
                    <a:pt x="928854" y="256441"/>
                  </a:lnTo>
                  <a:lnTo>
                    <a:pt x="929119" y="265392"/>
                  </a:lnTo>
                  <a:lnTo>
                    <a:pt x="929224" y="296033"/>
                  </a:lnTo>
                  <a:lnTo>
                    <a:pt x="929103" y="319998"/>
                  </a:lnTo>
                  <a:lnTo>
                    <a:pt x="928793" y="325482"/>
                  </a:lnTo>
                  <a:lnTo>
                    <a:pt x="928189" y="327464"/>
                  </a:lnTo>
                  <a:lnTo>
                    <a:pt x="1146047" y="327464"/>
                  </a:lnTo>
                  <a:lnTo>
                    <a:pt x="1146047" y="248637"/>
                  </a:lnTo>
                  <a:close/>
                </a:path>
                <a:path w="1146175" h="1007110">
                  <a:moveTo>
                    <a:pt x="920884" y="321885"/>
                  </a:moveTo>
                  <a:lnTo>
                    <a:pt x="917345" y="322492"/>
                  </a:lnTo>
                  <a:lnTo>
                    <a:pt x="922201" y="322492"/>
                  </a:lnTo>
                  <a:lnTo>
                    <a:pt x="920884" y="321885"/>
                  </a:lnTo>
                  <a:close/>
                </a:path>
                <a:path w="1146175" h="1007110">
                  <a:moveTo>
                    <a:pt x="918048" y="253495"/>
                  </a:moveTo>
                  <a:lnTo>
                    <a:pt x="905437" y="253495"/>
                  </a:lnTo>
                  <a:lnTo>
                    <a:pt x="911510" y="254903"/>
                  </a:lnTo>
                  <a:lnTo>
                    <a:pt x="916451" y="254244"/>
                  </a:lnTo>
                  <a:lnTo>
                    <a:pt x="918048" y="253495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0" name="object 70"/>
            <p:cNvSpPr/>
            <p:nvPr/>
          </p:nvSpPr>
          <p:spPr>
            <a:xfrm>
              <a:off x="6316872" y="5516737"/>
              <a:ext cx="201930" cy="201295"/>
            </a:xfrm>
            <a:custGeom>
              <a:avLst/>
              <a:gdLst/>
              <a:ahLst/>
              <a:cxnLst/>
              <a:rect l="l" t="t" r="r" b="b"/>
              <a:pathLst>
                <a:path w="201929" h="201295">
                  <a:moveTo>
                    <a:pt x="154876" y="0"/>
                  </a:moveTo>
                  <a:lnTo>
                    <a:pt x="46456" y="0"/>
                  </a:lnTo>
                  <a:lnTo>
                    <a:pt x="0" y="201307"/>
                  </a:lnTo>
                  <a:lnTo>
                    <a:pt x="201333" y="201307"/>
                  </a:lnTo>
                  <a:lnTo>
                    <a:pt x="154876" y="0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1" name="object 71"/>
            <p:cNvSpPr/>
            <p:nvPr/>
          </p:nvSpPr>
          <p:spPr>
            <a:xfrm>
              <a:off x="6409800" y="5961859"/>
              <a:ext cx="309880" cy="66040"/>
            </a:xfrm>
            <a:custGeom>
              <a:avLst/>
              <a:gdLst/>
              <a:ahLst/>
              <a:cxnLst/>
              <a:rect l="l" t="t" r="r" b="b"/>
              <a:pathLst>
                <a:path w="309879" h="66039">
                  <a:moveTo>
                    <a:pt x="0" y="3955"/>
                  </a:moveTo>
                  <a:lnTo>
                    <a:pt x="15481" y="65893"/>
                  </a:lnTo>
                  <a:lnTo>
                    <a:pt x="309740" y="65893"/>
                  </a:lnTo>
                  <a:lnTo>
                    <a:pt x="309740" y="59919"/>
                  </a:lnTo>
                  <a:lnTo>
                    <a:pt x="49996" y="59919"/>
                  </a:lnTo>
                  <a:lnTo>
                    <a:pt x="31892" y="54432"/>
                  </a:lnTo>
                  <a:lnTo>
                    <a:pt x="20772" y="46855"/>
                  </a:lnTo>
                  <a:lnTo>
                    <a:pt x="15078" y="37901"/>
                  </a:lnTo>
                  <a:lnTo>
                    <a:pt x="13254" y="28278"/>
                  </a:lnTo>
                  <a:lnTo>
                    <a:pt x="13743" y="18699"/>
                  </a:lnTo>
                  <a:lnTo>
                    <a:pt x="14987" y="9874"/>
                  </a:lnTo>
                  <a:lnTo>
                    <a:pt x="0" y="3955"/>
                  </a:lnTo>
                  <a:close/>
                </a:path>
                <a:path w="309879" h="66039">
                  <a:moveTo>
                    <a:pt x="93893" y="0"/>
                  </a:moveTo>
                  <a:lnTo>
                    <a:pt x="58757" y="15706"/>
                  </a:lnTo>
                  <a:lnTo>
                    <a:pt x="57222" y="29595"/>
                  </a:lnTo>
                  <a:lnTo>
                    <a:pt x="56848" y="35006"/>
                  </a:lnTo>
                  <a:lnTo>
                    <a:pt x="56166" y="40767"/>
                  </a:lnTo>
                  <a:lnTo>
                    <a:pt x="54948" y="46856"/>
                  </a:lnTo>
                  <a:lnTo>
                    <a:pt x="52967" y="53247"/>
                  </a:lnTo>
                  <a:lnTo>
                    <a:pt x="49996" y="59919"/>
                  </a:lnTo>
                  <a:lnTo>
                    <a:pt x="309740" y="59919"/>
                  </a:lnTo>
                  <a:lnTo>
                    <a:pt x="309740" y="3955"/>
                  </a:lnTo>
                  <a:lnTo>
                    <a:pt x="157104" y="3955"/>
                  </a:lnTo>
                  <a:lnTo>
                    <a:pt x="137226" y="1966"/>
                  </a:lnTo>
                  <a:lnTo>
                    <a:pt x="120215" y="659"/>
                  </a:lnTo>
                  <a:lnTo>
                    <a:pt x="105847" y="12"/>
                  </a:lnTo>
                  <a:lnTo>
                    <a:pt x="93893" y="0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2" name="object 72"/>
            <p:cNvSpPr/>
            <p:nvPr/>
          </p:nvSpPr>
          <p:spPr>
            <a:xfrm>
              <a:off x="6545437" y="5548064"/>
              <a:ext cx="50165" cy="79375"/>
            </a:xfrm>
            <a:custGeom>
              <a:avLst/>
              <a:gdLst/>
              <a:ahLst/>
              <a:cxnLst/>
              <a:rect l="l" t="t" r="r" b="b"/>
              <a:pathLst>
                <a:path w="50165" h="79375">
                  <a:moveTo>
                    <a:pt x="49964" y="73875"/>
                  </a:moveTo>
                  <a:lnTo>
                    <a:pt x="42379" y="73875"/>
                  </a:lnTo>
                  <a:lnTo>
                    <a:pt x="45013" y="75357"/>
                  </a:lnTo>
                  <a:lnTo>
                    <a:pt x="46977" y="77458"/>
                  </a:lnTo>
                  <a:lnTo>
                    <a:pt x="48372" y="79100"/>
                  </a:lnTo>
                  <a:lnTo>
                    <a:pt x="49293" y="79210"/>
                  </a:lnTo>
                  <a:lnTo>
                    <a:pt x="49840" y="76710"/>
                  </a:lnTo>
                  <a:lnTo>
                    <a:pt x="49964" y="73875"/>
                  </a:lnTo>
                  <a:close/>
                </a:path>
                <a:path w="50165" h="79375">
                  <a:moveTo>
                    <a:pt x="35089" y="0"/>
                  </a:moveTo>
                  <a:lnTo>
                    <a:pt x="4771" y="25371"/>
                  </a:lnTo>
                  <a:lnTo>
                    <a:pt x="0" y="40118"/>
                  </a:lnTo>
                  <a:lnTo>
                    <a:pt x="2239" y="47478"/>
                  </a:lnTo>
                  <a:lnTo>
                    <a:pt x="7557" y="55113"/>
                  </a:lnTo>
                  <a:lnTo>
                    <a:pt x="15953" y="63235"/>
                  </a:lnTo>
                  <a:lnTo>
                    <a:pt x="27423" y="72057"/>
                  </a:lnTo>
                  <a:lnTo>
                    <a:pt x="34716" y="77067"/>
                  </a:lnTo>
                  <a:lnTo>
                    <a:pt x="38980" y="74087"/>
                  </a:lnTo>
                  <a:lnTo>
                    <a:pt x="42379" y="73875"/>
                  </a:lnTo>
                  <a:lnTo>
                    <a:pt x="49964" y="73875"/>
                  </a:lnTo>
                  <a:lnTo>
                    <a:pt x="50043" y="72057"/>
                  </a:lnTo>
                  <a:lnTo>
                    <a:pt x="49970" y="14253"/>
                  </a:lnTo>
                  <a:lnTo>
                    <a:pt x="49648" y="7254"/>
                  </a:lnTo>
                  <a:lnTo>
                    <a:pt x="49098" y="3147"/>
                  </a:lnTo>
                  <a:lnTo>
                    <a:pt x="41460" y="3147"/>
                  </a:lnTo>
                  <a:lnTo>
                    <a:pt x="38563" y="2472"/>
                  </a:lnTo>
                  <a:lnTo>
                    <a:pt x="35089" y="0"/>
                  </a:lnTo>
                  <a:close/>
                </a:path>
                <a:path w="50165" h="79375">
                  <a:moveTo>
                    <a:pt x="47208" y="1135"/>
                  </a:moveTo>
                  <a:lnTo>
                    <a:pt x="45730" y="1803"/>
                  </a:lnTo>
                  <a:lnTo>
                    <a:pt x="43831" y="2698"/>
                  </a:lnTo>
                  <a:lnTo>
                    <a:pt x="41460" y="3147"/>
                  </a:lnTo>
                  <a:lnTo>
                    <a:pt x="49098" y="3147"/>
                  </a:lnTo>
                  <a:lnTo>
                    <a:pt x="48319" y="1371"/>
                  </a:lnTo>
                  <a:lnTo>
                    <a:pt x="47208" y="1135"/>
                  </a:lnTo>
                  <a:close/>
                </a:path>
              </a:pathLst>
            </a:custGeom>
            <a:solidFill>
              <a:srgbClr val="F7F7F2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3" name="object 73"/>
            <p:cNvSpPr/>
            <p:nvPr/>
          </p:nvSpPr>
          <p:spPr>
            <a:xfrm>
              <a:off x="5774819" y="5965814"/>
              <a:ext cx="278765" cy="62230"/>
            </a:xfrm>
            <a:custGeom>
              <a:avLst/>
              <a:gdLst/>
              <a:ahLst/>
              <a:cxnLst/>
              <a:rect l="l" t="t" r="r" b="b"/>
              <a:pathLst>
                <a:path w="278764" h="62229">
                  <a:moveTo>
                    <a:pt x="0" y="0"/>
                  </a:moveTo>
                  <a:lnTo>
                    <a:pt x="278765" y="0"/>
                  </a:lnTo>
                  <a:lnTo>
                    <a:pt x="278765" y="61937"/>
                  </a:lnTo>
                  <a:lnTo>
                    <a:pt x="0" y="619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4" name="object 74"/>
            <p:cNvSpPr/>
            <p:nvPr/>
          </p:nvSpPr>
          <p:spPr>
            <a:xfrm>
              <a:off x="6100055" y="5965814"/>
              <a:ext cx="290195" cy="66675"/>
            </a:xfrm>
            <a:custGeom>
              <a:avLst/>
              <a:gdLst/>
              <a:ahLst/>
              <a:cxnLst/>
              <a:rect l="l" t="t" r="r" b="b"/>
              <a:pathLst>
                <a:path w="290195" h="66675">
                  <a:moveTo>
                    <a:pt x="0" y="0"/>
                  </a:moveTo>
                  <a:lnTo>
                    <a:pt x="290004" y="0"/>
                  </a:lnTo>
                  <a:lnTo>
                    <a:pt x="290004" y="66205"/>
                  </a:lnTo>
                  <a:lnTo>
                    <a:pt x="0" y="66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5" name="object 75"/>
            <p:cNvSpPr/>
            <p:nvPr/>
          </p:nvSpPr>
          <p:spPr>
            <a:xfrm>
              <a:off x="6425285" y="5965814"/>
              <a:ext cx="294640" cy="62230"/>
            </a:xfrm>
            <a:custGeom>
              <a:avLst/>
              <a:gdLst/>
              <a:ahLst/>
              <a:cxnLst/>
              <a:rect l="l" t="t" r="r" b="b"/>
              <a:pathLst>
                <a:path w="294640" h="62229">
                  <a:moveTo>
                    <a:pt x="0" y="0"/>
                  </a:moveTo>
                  <a:lnTo>
                    <a:pt x="294259" y="0"/>
                  </a:lnTo>
                  <a:lnTo>
                    <a:pt x="294259" y="61937"/>
                  </a:lnTo>
                  <a:lnTo>
                    <a:pt x="0" y="619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6" name="object 82"/>
            <p:cNvSpPr txBox="1"/>
            <p:nvPr/>
          </p:nvSpPr>
          <p:spPr>
            <a:xfrm>
              <a:off x="6824103" y="5308009"/>
              <a:ext cx="1193604" cy="109517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ts val="114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Национальная экономика (сельское хозяйство, дорожное хозяйство, транспорт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ts val="111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лесное </a:t>
              </a:r>
              <a:r>
                <a:rPr sz="1000" dirty="0" err="1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хозяйство</a:t>
              </a: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1000" dirty="0" smtClean="0">
                <a:solidFill>
                  <a:srgbClr val="2B2A29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ts val="1110"/>
                </a:lnSpc>
              </a:pPr>
              <a:r>
                <a:rPr sz="1000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и </a:t>
              </a: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т.д.)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L="35560" algn="ctr">
                <a:lnSpc>
                  <a:spcPct val="100000"/>
                </a:lnSpc>
                <a:spcBef>
                  <a:spcPts val="509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16 135,4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7" name="Группа 176"/>
          <p:cNvGrpSpPr/>
          <p:nvPr/>
        </p:nvGrpSpPr>
        <p:grpSpPr>
          <a:xfrm>
            <a:off x="134521" y="4051603"/>
            <a:ext cx="2177605" cy="1004569"/>
            <a:chOff x="6899444" y="3794635"/>
            <a:chExt cx="2177605" cy="1004569"/>
          </a:xfrm>
        </p:grpSpPr>
        <p:sp>
          <p:nvSpPr>
            <p:cNvPr id="178" name="object 66"/>
            <p:cNvSpPr/>
            <p:nvPr/>
          </p:nvSpPr>
          <p:spPr>
            <a:xfrm>
              <a:off x="6899444" y="3794635"/>
              <a:ext cx="1145095" cy="100456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9" name="object 84"/>
            <p:cNvSpPr txBox="1"/>
            <p:nvPr/>
          </p:nvSpPr>
          <p:spPr>
            <a:xfrm>
              <a:off x="8044539" y="3914966"/>
              <a:ext cx="1032510" cy="76390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ts val="1019"/>
                </a:lnSpc>
              </a:pPr>
              <a:r>
                <a:rPr sz="9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Обслуживание государственного и муниципального долга</a:t>
              </a:r>
              <a:endParaRPr sz="900" dirty="0">
                <a:latin typeface="Times New Roman" pitchFamily="18" charset="0"/>
                <a:cs typeface="Times New Roman" pitchFamily="18" charset="0"/>
              </a:endParaRPr>
            </a:p>
            <a:p>
              <a:pPr marL="38735" algn="ctr">
                <a:lnSpc>
                  <a:spcPct val="100000"/>
                </a:lnSpc>
                <a:spcBef>
                  <a:spcPts val="380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49,3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0" name="Группа 179"/>
          <p:cNvGrpSpPr/>
          <p:nvPr/>
        </p:nvGrpSpPr>
        <p:grpSpPr>
          <a:xfrm>
            <a:off x="4956703" y="1220697"/>
            <a:ext cx="1890495" cy="1005840"/>
            <a:chOff x="4599097" y="3779697"/>
            <a:chExt cx="1890495" cy="1005840"/>
          </a:xfrm>
        </p:grpSpPr>
        <p:sp>
          <p:nvSpPr>
            <p:cNvPr id="181" name="object 64"/>
            <p:cNvSpPr/>
            <p:nvPr/>
          </p:nvSpPr>
          <p:spPr>
            <a:xfrm>
              <a:off x="4599097" y="3779697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0" y="0"/>
                  </a:moveTo>
                  <a:lnTo>
                    <a:pt x="1145108" y="0"/>
                  </a:lnTo>
                  <a:lnTo>
                    <a:pt x="1145108" y="1005827"/>
                  </a:lnTo>
                  <a:lnTo>
                    <a:pt x="0" y="1005827"/>
                  </a:lnTo>
                  <a:lnTo>
                    <a:pt x="0" y="0"/>
                  </a:lnTo>
                  <a:close/>
                </a:path>
              </a:pathLst>
            </a:custGeom>
            <a:ln w="7200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2" name="object 65"/>
            <p:cNvSpPr/>
            <p:nvPr/>
          </p:nvSpPr>
          <p:spPr>
            <a:xfrm>
              <a:off x="4599097" y="3780962"/>
              <a:ext cx="1145540" cy="1004569"/>
            </a:xfrm>
            <a:custGeom>
              <a:avLst/>
              <a:gdLst/>
              <a:ahLst/>
              <a:cxnLst/>
              <a:rect l="l" t="t" r="r" b="b"/>
              <a:pathLst>
                <a:path w="1145539" h="1004570">
                  <a:moveTo>
                    <a:pt x="1145108" y="0"/>
                  </a:moveTo>
                  <a:lnTo>
                    <a:pt x="0" y="0"/>
                  </a:lnTo>
                  <a:lnTo>
                    <a:pt x="0" y="1004569"/>
                  </a:lnTo>
                  <a:lnTo>
                    <a:pt x="1145108" y="1004569"/>
                  </a:lnTo>
                  <a:lnTo>
                    <a:pt x="1145108" y="900429"/>
                  </a:lnTo>
                  <a:lnTo>
                    <a:pt x="656727" y="900429"/>
                  </a:lnTo>
                  <a:lnTo>
                    <a:pt x="637661" y="899159"/>
                  </a:lnTo>
                  <a:lnTo>
                    <a:pt x="618972" y="896619"/>
                  </a:lnTo>
                  <a:lnTo>
                    <a:pt x="620093" y="885189"/>
                  </a:lnTo>
                  <a:lnTo>
                    <a:pt x="623306" y="873759"/>
                  </a:lnTo>
                  <a:lnTo>
                    <a:pt x="623870" y="872489"/>
                  </a:lnTo>
                  <a:lnTo>
                    <a:pt x="516331" y="872489"/>
                  </a:lnTo>
                  <a:lnTo>
                    <a:pt x="454063" y="866139"/>
                  </a:lnTo>
                  <a:lnTo>
                    <a:pt x="429156" y="861059"/>
                  </a:lnTo>
                  <a:lnTo>
                    <a:pt x="416703" y="859789"/>
                  </a:lnTo>
                  <a:lnTo>
                    <a:pt x="360559" y="848359"/>
                  </a:lnTo>
                  <a:lnTo>
                    <a:pt x="343811" y="845819"/>
                  </a:lnTo>
                  <a:lnTo>
                    <a:pt x="328928" y="842009"/>
                  </a:lnTo>
                  <a:lnTo>
                    <a:pt x="315740" y="836929"/>
                  </a:lnTo>
                  <a:lnTo>
                    <a:pt x="304075" y="833119"/>
                  </a:lnTo>
                  <a:lnTo>
                    <a:pt x="293761" y="828039"/>
                  </a:lnTo>
                  <a:lnTo>
                    <a:pt x="262597" y="797559"/>
                  </a:lnTo>
                  <a:lnTo>
                    <a:pt x="245020" y="763269"/>
                  </a:lnTo>
                  <a:lnTo>
                    <a:pt x="233493" y="730249"/>
                  </a:lnTo>
                  <a:lnTo>
                    <a:pt x="784674" y="730249"/>
                  </a:lnTo>
                  <a:lnTo>
                    <a:pt x="787081" y="727709"/>
                  </a:lnTo>
                  <a:lnTo>
                    <a:pt x="797629" y="717549"/>
                  </a:lnTo>
                  <a:lnTo>
                    <a:pt x="804988" y="711199"/>
                  </a:lnTo>
                  <a:lnTo>
                    <a:pt x="510654" y="711199"/>
                  </a:lnTo>
                  <a:lnTo>
                    <a:pt x="510654" y="695959"/>
                  </a:lnTo>
                  <a:lnTo>
                    <a:pt x="247586" y="695959"/>
                  </a:lnTo>
                  <a:lnTo>
                    <a:pt x="225513" y="687069"/>
                  </a:lnTo>
                  <a:lnTo>
                    <a:pt x="202501" y="655319"/>
                  </a:lnTo>
                  <a:lnTo>
                    <a:pt x="197380" y="643889"/>
                  </a:lnTo>
                  <a:lnTo>
                    <a:pt x="180135" y="598169"/>
                  </a:lnTo>
                  <a:lnTo>
                    <a:pt x="167661" y="553719"/>
                  </a:lnTo>
                  <a:lnTo>
                    <a:pt x="161628" y="532129"/>
                  </a:lnTo>
                  <a:lnTo>
                    <a:pt x="157843" y="519429"/>
                  </a:lnTo>
                  <a:lnTo>
                    <a:pt x="152715" y="509269"/>
                  </a:lnTo>
                  <a:lnTo>
                    <a:pt x="147729" y="497839"/>
                  </a:lnTo>
                  <a:lnTo>
                    <a:pt x="142978" y="486409"/>
                  </a:lnTo>
                  <a:lnTo>
                    <a:pt x="138555" y="476249"/>
                  </a:lnTo>
                  <a:lnTo>
                    <a:pt x="134556" y="464819"/>
                  </a:lnTo>
                  <a:lnTo>
                    <a:pt x="124658" y="421639"/>
                  </a:lnTo>
                  <a:lnTo>
                    <a:pt x="124177" y="411479"/>
                  </a:lnTo>
                  <a:lnTo>
                    <a:pt x="124682" y="401319"/>
                  </a:lnTo>
                  <a:lnTo>
                    <a:pt x="138429" y="363219"/>
                  </a:lnTo>
                  <a:lnTo>
                    <a:pt x="175440" y="330199"/>
                  </a:lnTo>
                  <a:lnTo>
                    <a:pt x="523416" y="330199"/>
                  </a:lnTo>
                  <a:lnTo>
                    <a:pt x="521946" y="323849"/>
                  </a:lnTo>
                  <a:lnTo>
                    <a:pt x="216636" y="323849"/>
                  </a:lnTo>
                  <a:lnTo>
                    <a:pt x="217665" y="314959"/>
                  </a:lnTo>
                  <a:lnTo>
                    <a:pt x="232359" y="270509"/>
                  </a:lnTo>
                  <a:lnTo>
                    <a:pt x="250899" y="229869"/>
                  </a:lnTo>
                  <a:lnTo>
                    <a:pt x="275566" y="185419"/>
                  </a:lnTo>
                  <a:lnTo>
                    <a:pt x="305619" y="142239"/>
                  </a:lnTo>
                  <a:lnTo>
                    <a:pt x="340313" y="104139"/>
                  </a:lnTo>
                  <a:lnTo>
                    <a:pt x="378907" y="73659"/>
                  </a:lnTo>
                  <a:lnTo>
                    <a:pt x="420657" y="55879"/>
                  </a:lnTo>
                  <a:lnTo>
                    <a:pt x="442483" y="53339"/>
                  </a:lnTo>
                  <a:lnTo>
                    <a:pt x="1145108" y="53339"/>
                  </a:lnTo>
                  <a:lnTo>
                    <a:pt x="1145108" y="0"/>
                  </a:lnTo>
                  <a:close/>
                </a:path>
                <a:path w="1145539" h="1004570">
                  <a:moveTo>
                    <a:pt x="1145108" y="633729"/>
                  </a:moveTo>
                  <a:lnTo>
                    <a:pt x="928288" y="633729"/>
                  </a:lnTo>
                  <a:lnTo>
                    <a:pt x="925255" y="650239"/>
                  </a:lnTo>
                  <a:lnTo>
                    <a:pt x="921609" y="664209"/>
                  </a:lnTo>
                  <a:lnTo>
                    <a:pt x="907372" y="702309"/>
                  </a:lnTo>
                  <a:lnTo>
                    <a:pt x="882135" y="742949"/>
                  </a:lnTo>
                  <a:lnTo>
                    <a:pt x="874965" y="753109"/>
                  </a:lnTo>
                  <a:lnTo>
                    <a:pt x="867530" y="761999"/>
                  </a:lnTo>
                  <a:lnTo>
                    <a:pt x="859866" y="770889"/>
                  </a:lnTo>
                  <a:lnTo>
                    <a:pt x="844007" y="789939"/>
                  </a:lnTo>
                  <a:lnTo>
                    <a:pt x="835890" y="800099"/>
                  </a:lnTo>
                  <a:lnTo>
                    <a:pt x="827699" y="810259"/>
                  </a:lnTo>
                  <a:lnTo>
                    <a:pt x="817220" y="820419"/>
                  </a:lnTo>
                  <a:lnTo>
                    <a:pt x="807724" y="830579"/>
                  </a:lnTo>
                  <a:lnTo>
                    <a:pt x="790935" y="849629"/>
                  </a:lnTo>
                  <a:lnTo>
                    <a:pt x="783270" y="858519"/>
                  </a:lnTo>
                  <a:lnTo>
                    <a:pt x="775844" y="866139"/>
                  </a:lnTo>
                  <a:lnTo>
                    <a:pt x="744807" y="888999"/>
                  </a:lnTo>
                  <a:lnTo>
                    <a:pt x="702712" y="899159"/>
                  </a:lnTo>
                  <a:lnTo>
                    <a:pt x="689067" y="900429"/>
                  </a:lnTo>
                  <a:lnTo>
                    <a:pt x="1145108" y="900429"/>
                  </a:lnTo>
                  <a:lnTo>
                    <a:pt x="1145108" y="633729"/>
                  </a:lnTo>
                  <a:close/>
                </a:path>
                <a:path w="1145539" h="1004570">
                  <a:moveTo>
                    <a:pt x="784674" y="730249"/>
                  </a:moveTo>
                  <a:lnTo>
                    <a:pt x="261017" y="730249"/>
                  </a:lnTo>
                  <a:lnTo>
                    <a:pt x="274717" y="731519"/>
                  </a:lnTo>
                  <a:lnTo>
                    <a:pt x="288320" y="734059"/>
                  </a:lnTo>
                  <a:lnTo>
                    <a:pt x="301782" y="735329"/>
                  </a:lnTo>
                  <a:lnTo>
                    <a:pt x="315061" y="737869"/>
                  </a:lnTo>
                  <a:lnTo>
                    <a:pt x="353373" y="749299"/>
                  </a:lnTo>
                  <a:lnTo>
                    <a:pt x="365493" y="754379"/>
                  </a:lnTo>
                  <a:lnTo>
                    <a:pt x="377217" y="758189"/>
                  </a:lnTo>
                  <a:lnTo>
                    <a:pt x="388503" y="763269"/>
                  </a:lnTo>
                  <a:lnTo>
                    <a:pt x="399306" y="768349"/>
                  </a:lnTo>
                  <a:lnTo>
                    <a:pt x="409586" y="774699"/>
                  </a:lnTo>
                  <a:lnTo>
                    <a:pt x="419299" y="779779"/>
                  </a:lnTo>
                  <a:lnTo>
                    <a:pt x="428403" y="784859"/>
                  </a:lnTo>
                  <a:lnTo>
                    <a:pt x="452402" y="791209"/>
                  </a:lnTo>
                  <a:lnTo>
                    <a:pt x="473673" y="797559"/>
                  </a:lnTo>
                  <a:lnTo>
                    <a:pt x="492437" y="802639"/>
                  </a:lnTo>
                  <a:lnTo>
                    <a:pt x="508914" y="806449"/>
                  </a:lnTo>
                  <a:lnTo>
                    <a:pt x="523326" y="810259"/>
                  </a:lnTo>
                  <a:lnTo>
                    <a:pt x="535893" y="815339"/>
                  </a:lnTo>
                  <a:lnTo>
                    <a:pt x="546836" y="819149"/>
                  </a:lnTo>
                  <a:lnTo>
                    <a:pt x="556376" y="822959"/>
                  </a:lnTo>
                  <a:lnTo>
                    <a:pt x="590764" y="848359"/>
                  </a:lnTo>
                  <a:lnTo>
                    <a:pt x="602431" y="864869"/>
                  </a:lnTo>
                  <a:lnTo>
                    <a:pt x="603503" y="866139"/>
                  </a:lnTo>
                  <a:lnTo>
                    <a:pt x="591051" y="868679"/>
                  </a:lnTo>
                  <a:lnTo>
                    <a:pt x="553692" y="872489"/>
                  </a:lnTo>
                  <a:lnTo>
                    <a:pt x="623870" y="872489"/>
                  </a:lnTo>
                  <a:lnTo>
                    <a:pt x="652599" y="831849"/>
                  </a:lnTo>
                  <a:lnTo>
                    <a:pt x="685560" y="805179"/>
                  </a:lnTo>
                  <a:lnTo>
                    <a:pt x="721222" y="781049"/>
                  </a:lnTo>
                  <a:lnTo>
                    <a:pt x="753537" y="760729"/>
                  </a:lnTo>
                  <a:lnTo>
                    <a:pt x="776246" y="739139"/>
                  </a:lnTo>
                  <a:lnTo>
                    <a:pt x="784674" y="730249"/>
                  </a:lnTo>
                  <a:close/>
                </a:path>
                <a:path w="1145539" h="1004570">
                  <a:moveTo>
                    <a:pt x="651857" y="546099"/>
                  </a:moveTo>
                  <a:lnTo>
                    <a:pt x="648562" y="546099"/>
                  </a:lnTo>
                  <a:lnTo>
                    <a:pt x="647001" y="547369"/>
                  </a:lnTo>
                  <a:lnTo>
                    <a:pt x="636663" y="588009"/>
                  </a:lnTo>
                  <a:lnTo>
                    <a:pt x="634453" y="603249"/>
                  </a:lnTo>
                  <a:lnTo>
                    <a:pt x="634453" y="702309"/>
                  </a:lnTo>
                  <a:lnTo>
                    <a:pt x="620514" y="704849"/>
                  </a:lnTo>
                  <a:lnTo>
                    <a:pt x="597277" y="709929"/>
                  </a:lnTo>
                  <a:lnTo>
                    <a:pt x="591771" y="711199"/>
                  </a:lnTo>
                  <a:lnTo>
                    <a:pt x="804988" y="711199"/>
                  </a:lnTo>
                  <a:lnTo>
                    <a:pt x="807931" y="708659"/>
                  </a:lnTo>
                  <a:lnTo>
                    <a:pt x="818033" y="699769"/>
                  </a:lnTo>
                  <a:lnTo>
                    <a:pt x="827976" y="690879"/>
                  </a:lnTo>
                  <a:lnTo>
                    <a:pt x="857294" y="668019"/>
                  </a:lnTo>
                  <a:lnTo>
                    <a:pt x="876847" y="655319"/>
                  </a:lnTo>
                  <a:lnTo>
                    <a:pt x="896811" y="645159"/>
                  </a:lnTo>
                  <a:lnTo>
                    <a:pt x="907056" y="640079"/>
                  </a:lnTo>
                  <a:lnTo>
                    <a:pt x="917534" y="637539"/>
                  </a:lnTo>
                  <a:lnTo>
                    <a:pt x="928288" y="633729"/>
                  </a:lnTo>
                  <a:lnTo>
                    <a:pt x="1145108" y="633729"/>
                  </a:lnTo>
                  <a:lnTo>
                    <a:pt x="1145108" y="632459"/>
                  </a:lnTo>
                  <a:lnTo>
                    <a:pt x="931215" y="632459"/>
                  </a:lnTo>
                  <a:lnTo>
                    <a:pt x="928279" y="619759"/>
                  </a:lnTo>
                  <a:lnTo>
                    <a:pt x="924976" y="605789"/>
                  </a:lnTo>
                  <a:lnTo>
                    <a:pt x="921362" y="589279"/>
                  </a:lnTo>
                  <a:lnTo>
                    <a:pt x="917494" y="572769"/>
                  </a:lnTo>
                  <a:lnTo>
                    <a:pt x="913426" y="553719"/>
                  </a:lnTo>
                  <a:lnTo>
                    <a:pt x="912110" y="547369"/>
                  </a:lnTo>
                  <a:lnTo>
                    <a:pt x="655617" y="547369"/>
                  </a:lnTo>
                  <a:lnTo>
                    <a:pt x="651857" y="546099"/>
                  </a:lnTo>
                  <a:close/>
                </a:path>
                <a:path w="1145539" h="1004570">
                  <a:moveTo>
                    <a:pt x="523416" y="330199"/>
                  </a:moveTo>
                  <a:lnTo>
                    <a:pt x="175440" y="330199"/>
                  </a:lnTo>
                  <a:lnTo>
                    <a:pt x="183638" y="336549"/>
                  </a:lnTo>
                  <a:lnTo>
                    <a:pt x="191249" y="345439"/>
                  </a:lnTo>
                  <a:lnTo>
                    <a:pt x="210866" y="380999"/>
                  </a:lnTo>
                  <a:lnTo>
                    <a:pt x="226311" y="426719"/>
                  </a:lnTo>
                  <a:lnTo>
                    <a:pt x="238419" y="477519"/>
                  </a:lnTo>
                  <a:lnTo>
                    <a:pt x="248025" y="529589"/>
                  </a:lnTo>
                  <a:lnTo>
                    <a:pt x="255962" y="577849"/>
                  </a:lnTo>
                  <a:lnTo>
                    <a:pt x="258382" y="593089"/>
                  </a:lnTo>
                  <a:lnTo>
                    <a:pt x="260740" y="605789"/>
                  </a:lnTo>
                  <a:lnTo>
                    <a:pt x="263067" y="618489"/>
                  </a:lnTo>
                  <a:lnTo>
                    <a:pt x="247586" y="695959"/>
                  </a:lnTo>
                  <a:lnTo>
                    <a:pt x="510654" y="695959"/>
                  </a:lnTo>
                  <a:lnTo>
                    <a:pt x="503125" y="650239"/>
                  </a:lnTo>
                  <a:lnTo>
                    <a:pt x="502892" y="624839"/>
                  </a:lnTo>
                  <a:lnTo>
                    <a:pt x="502602" y="613409"/>
                  </a:lnTo>
                  <a:lnTo>
                    <a:pt x="492104" y="563879"/>
                  </a:lnTo>
                  <a:lnTo>
                    <a:pt x="475584" y="541019"/>
                  </a:lnTo>
                  <a:lnTo>
                    <a:pt x="458311" y="541019"/>
                  </a:lnTo>
                  <a:lnTo>
                    <a:pt x="456292" y="538479"/>
                  </a:lnTo>
                  <a:lnTo>
                    <a:pt x="449805" y="491489"/>
                  </a:lnTo>
                  <a:lnTo>
                    <a:pt x="448962" y="453389"/>
                  </a:lnTo>
                  <a:lnTo>
                    <a:pt x="448754" y="416559"/>
                  </a:lnTo>
                  <a:lnTo>
                    <a:pt x="449428" y="398779"/>
                  </a:lnTo>
                  <a:lnTo>
                    <a:pt x="451643" y="384809"/>
                  </a:lnTo>
                  <a:lnTo>
                    <a:pt x="455690" y="377189"/>
                  </a:lnTo>
                  <a:lnTo>
                    <a:pt x="461859" y="372109"/>
                  </a:lnTo>
                  <a:lnTo>
                    <a:pt x="470440" y="369569"/>
                  </a:lnTo>
                  <a:lnTo>
                    <a:pt x="879055" y="369569"/>
                  </a:lnTo>
                  <a:lnTo>
                    <a:pt x="877090" y="356869"/>
                  </a:lnTo>
                  <a:lnTo>
                    <a:pt x="875512" y="345439"/>
                  </a:lnTo>
                  <a:lnTo>
                    <a:pt x="559203" y="345439"/>
                  </a:lnTo>
                  <a:lnTo>
                    <a:pt x="543672" y="342899"/>
                  </a:lnTo>
                  <a:lnTo>
                    <a:pt x="526135" y="340359"/>
                  </a:lnTo>
                  <a:lnTo>
                    <a:pt x="523710" y="331469"/>
                  </a:lnTo>
                  <a:lnTo>
                    <a:pt x="523416" y="330199"/>
                  </a:lnTo>
                  <a:close/>
                </a:path>
                <a:path w="1145539" h="1004570">
                  <a:moveTo>
                    <a:pt x="1145108" y="246379"/>
                  </a:moveTo>
                  <a:lnTo>
                    <a:pt x="866571" y="246379"/>
                  </a:lnTo>
                  <a:lnTo>
                    <a:pt x="879193" y="252729"/>
                  </a:lnTo>
                  <a:lnTo>
                    <a:pt x="890697" y="259079"/>
                  </a:lnTo>
                  <a:lnTo>
                    <a:pt x="927256" y="293369"/>
                  </a:lnTo>
                  <a:lnTo>
                    <a:pt x="952786" y="336549"/>
                  </a:lnTo>
                  <a:lnTo>
                    <a:pt x="967989" y="373379"/>
                  </a:lnTo>
                  <a:lnTo>
                    <a:pt x="977530" y="398779"/>
                  </a:lnTo>
                  <a:lnTo>
                    <a:pt x="982378" y="411479"/>
                  </a:lnTo>
                  <a:lnTo>
                    <a:pt x="996361" y="455929"/>
                  </a:lnTo>
                  <a:lnTo>
                    <a:pt x="1003617" y="497839"/>
                  </a:lnTo>
                  <a:lnTo>
                    <a:pt x="1004257" y="519429"/>
                  </a:lnTo>
                  <a:lnTo>
                    <a:pt x="1004200" y="524509"/>
                  </a:lnTo>
                  <a:lnTo>
                    <a:pt x="994777" y="570229"/>
                  </a:lnTo>
                  <a:lnTo>
                    <a:pt x="978113" y="598169"/>
                  </a:lnTo>
                  <a:lnTo>
                    <a:pt x="970673" y="607059"/>
                  </a:lnTo>
                  <a:lnTo>
                    <a:pt x="962275" y="614679"/>
                  </a:lnTo>
                  <a:lnTo>
                    <a:pt x="952906" y="621029"/>
                  </a:lnTo>
                  <a:lnTo>
                    <a:pt x="942556" y="627379"/>
                  </a:lnTo>
                  <a:lnTo>
                    <a:pt x="931215" y="632459"/>
                  </a:lnTo>
                  <a:lnTo>
                    <a:pt x="1145108" y="632459"/>
                  </a:lnTo>
                  <a:lnTo>
                    <a:pt x="1145108" y="246379"/>
                  </a:lnTo>
                  <a:close/>
                </a:path>
                <a:path w="1145539" h="1004570">
                  <a:moveTo>
                    <a:pt x="879055" y="369569"/>
                  </a:moveTo>
                  <a:lnTo>
                    <a:pt x="656936" y="369569"/>
                  </a:lnTo>
                  <a:lnTo>
                    <a:pt x="662351" y="370839"/>
                  </a:lnTo>
                  <a:lnTo>
                    <a:pt x="666489" y="373379"/>
                  </a:lnTo>
                  <a:lnTo>
                    <a:pt x="677162" y="400049"/>
                  </a:lnTo>
                  <a:lnTo>
                    <a:pt x="678687" y="407669"/>
                  </a:lnTo>
                  <a:lnTo>
                    <a:pt x="680742" y="416559"/>
                  </a:lnTo>
                  <a:lnTo>
                    <a:pt x="680872" y="519429"/>
                  </a:lnTo>
                  <a:lnTo>
                    <a:pt x="676456" y="528319"/>
                  </a:lnTo>
                  <a:lnTo>
                    <a:pt x="660120" y="547369"/>
                  </a:lnTo>
                  <a:lnTo>
                    <a:pt x="912110" y="547369"/>
                  </a:lnTo>
                  <a:lnTo>
                    <a:pt x="909215" y="533399"/>
                  </a:lnTo>
                  <a:lnTo>
                    <a:pt x="896283" y="468629"/>
                  </a:lnTo>
                  <a:lnTo>
                    <a:pt x="892059" y="445769"/>
                  </a:lnTo>
                  <a:lnTo>
                    <a:pt x="887972" y="422909"/>
                  </a:lnTo>
                  <a:lnTo>
                    <a:pt x="884077" y="401319"/>
                  </a:lnTo>
                  <a:lnTo>
                    <a:pt x="880431" y="378459"/>
                  </a:lnTo>
                  <a:lnTo>
                    <a:pt x="879055" y="369569"/>
                  </a:lnTo>
                  <a:close/>
                </a:path>
                <a:path w="1145539" h="1004570">
                  <a:moveTo>
                    <a:pt x="472085" y="539749"/>
                  </a:moveTo>
                  <a:lnTo>
                    <a:pt x="468836" y="539749"/>
                  </a:lnTo>
                  <a:lnTo>
                    <a:pt x="465835" y="541019"/>
                  </a:lnTo>
                  <a:lnTo>
                    <a:pt x="475584" y="541019"/>
                  </a:lnTo>
                  <a:lnTo>
                    <a:pt x="472085" y="539749"/>
                  </a:lnTo>
                  <a:close/>
                </a:path>
                <a:path w="1145539" h="1004570">
                  <a:moveTo>
                    <a:pt x="564355" y="369569"/>
                  </a:moveTo>
                  <a:lnTo>
                    <a:pt x="481723" y="369569"/>
                  </a:lnTo>
                  <a:lnTo>
                    <a:pt x="513557" y="370839"/>
                  </a:lnTo>
                  <a:lnTo>
                    <a:pt x="540610" y="370839"/>
                  </a:lnTo>
                  <a:lnTo>
                    <a:pt x="564355" y="369569"/>
                  </a:lnTo>
                  <a:close/>
                </a:path>
                <a:path w="1145539" h="1004570">
                  <a:moveTo>
                    <a:pt x="827094" y="219709"/>
                  </a:moveTo>
                  <a:lnTo>
                    <a:pt x="564548" y="219709"/>
                  </a:lnTo>
                  <a:lnTo>
                    <a:pt x="575996" y="220979"/>
                  </a:lnTo>
                  <a:lnTo>
                    <a:pt x="589007" y="224789"/>
                  </a:lnTo>
                  <a:lnTo>
                    <a:pt x="615764" y="262889"/>
                  </a:lnTo>
                  <a:lnTo>
                    <a:pt x="622190" y="299719"/>
                  </a:lnTo>
                  <a:lnTo>
                    <a:pt x="621034" y="308609"/>
                  </a:lnTo>
                  <a:lnTo>
                    <a:pt x="594572" y="340359"/>
                  </a:lnTo>
                  <a:lnTo>
                    <a:pt x="572808" y="345439"/>
                  </a:lnTo>
                  <a:lnTo>
                    <a:pt x="875512" y="345439"/>
                  </a:lnTo>
                  <a:lnTo>
                    <a:pt x="869453" y="295909"/>
                  </a:lnTo>
                  <a:lnTo>
                    <a:pt x="866571" y="246379"/>
                  </a:lnTo>
                  <a:lnTo>
                    <a:pt x="1145108" y="246379"/>
                  </a:lnTo>
                  <a:lnTo>
                    <a:pt x="1145108" y="231139"/>
                  </a:lnTo>
                  <a:lnTo>
                    <a:pt x="897388" y="231139"/>
                  </a:lnTo>
                  <a:lnTo>
                    <a:pt x="859751" y="227329"/>
                  </a:lnTo>
                  <a:lnTo>
                    <a:pt x="846079" y="224789"/>
                  </a:lnTo>
                  <a:lnTo>
                    <a:pt x="827094" y="219709"/>
                  </a:lnTo>
                  <a:close/>
                </a:path>
                <a:path w="1145539" h="1004570">
                  <a:moveTo>
                    <a:pt x="1145108" y="53339"/>
                  </a:moveTo>
                  <a:lnTo>
                    <a:pt x="442483" y="53339"/>
                  </a:lnTo>
                  <a:lnTo>
                    <a:pt x="464820" y="55879"/>
                  </a:lnTo>
                  <a:lnTo>
                    <a:pt x="487575" y="63499"/>
                  </a:lnTo>
                  <a:lnTo>
                    <a:pt x="510654" y="76199"/>
                  </a:lnTo>
                  <a:lnTo>
                    <a:pt x="506914" y="86359"/>
                  </a:lnTo>
                  <a:lnTo>
                    <a:pt x="501779" y="95249"/>
                  </a:lnTo>
                  <a:lnTo>
                    <a:pt x="470276" y="130809"/>
                  </a:lnTo>
                  <a:lnTo>
                    <a:pt x="439321" y="157479"/>
                  </a:lnTo>
                  <a:lnTo>
                    <a:pt x="406566" y="184149"/>
                  </a:lnTo>
                  <a:lnTo>
                    <a:pt x="395945" y="193039"/>
                  </a:lnTo>
                  <a:lnTo>
                    <a:pt x="385722" y="201929"/>
                  </a:lnTo>
                  <a:lnTo>
                    <a:pt x="376046" y="210819"/>
                  </a:lnTo>
                  <a:lnTo>
                    <a:pt x="363497" y="220979"/>
                  </a:lnTo>
                  <a:lnTo>
                    <a:pt x="351741" y="229869"/>
                  </a:lnTo>
                  <a:lnTo>
                    <a:pt x="320135" y="255269"/>
                  </a:lnTo>
                  <a:lnTo>
                    <a:pt x="310456" y="262889"/>
                  </a:lnTo>
                  <a:lnTo>
                    <a:pt x="301020" y="270509"/>
                  </a:lnTo>
                  <a:lnTo>
                    <a:pt x="291720" y="278129"/>
                  </a:lnTo>
                  <a:lnTo>
                    <a:pt x="273085" y="290829"/>
                  </a:lnTo>
                  <a:lnTo>
                    <a:pt x="232603" y="316229"/>
                  </a:lnTo>
                  <a:lnTo>
                    <a:pt x="216636" y="323849"/>
                  </a:lnTo>
                  <a:lnTo>
                    <a:pt x="521946" y="323849"/>
                  </a:lnTo>
                  <a:lnTo>
                    <a:pt x="521652" y="322579"/>
                  </a:lnTo>
                  <a:lnTo>
                    <a:pt x="520040" y="312419"/>
                  </a:lnTo>
                  <a:lnTo>
                    <a:pt x="518955" y="302259"/>
                  </a:lnTo>
                  <a:lnTo>
                    <a:pt x="518582" y="293369"/>
                  </a:lnTo>
                  <a:lnTo>
                    <a:pt x="518682" y="280669"/>
                  </a:lnTo>
                  <a:lnTo>
                    <a:pt x="527958" y="242569"/>
                  </a:lnTo>
                  <a:lnTo>
                    <a:pt x="564548" y="219709"/>
                  </a:lnTo>
                  <a:lnTo>
                    <a:pt x="827094" y="219709"/>
                  </a:lnTo>
                  <a:lnTo>
                    <a:pt x="817397" y="217169"/>
                  </a:lnTo>
                  <a:lnTo>
                    <a:pt x="756301" y="196849"/>
                  </a:lnTo>
                  <a:lnTo>
                    <a:pt x="724818" y="184149"/>
                  </a:lnTo>
                  <a:lnTo>
                    <a:pt x="709046" y="179069"/>
                  </a:lnTo>
                  <a:lnTo>
                    <a:pt x="662307" y="160019"/>
                  </a:lnTo>
                  <a:lnTo>
                    <a:pt x="647113" y="154939"/>
                  </a:lnTo>
                  <a:lnTo>
                    <a:pt x="632209" y="148589"/>
                  </a:lnTo>
                  <a:lnTo>
                    <a:pt x="617653" y="143509"/>
                  </a:lnTo>
                  <a:lnTo>
                    <a:pt x="603503" y="138429"/>
                  </a:lnTo>
                  <a:lnTo>
                    <a:pt x="583784" y="134619"/>
                  </a:lnTo>
                  <a:lnTo>
                    <a:pt x="568491" y="132079"/>
                  </a:lnTo>
                  <a:lnTo>
                    <a:pt x="556980" y="130809"/>
                  </a:lnTo>
                  <a:lnTo>
                    <a:pt x="548604" y="129539"/>
                  </a:lnTo>
                  <a:lnTo>
                    <a:pt x="528077" y="97789"/>
                  </a:lnTo>
                  <a:lnTo>
                    <a:pt x="526135" y="92709"/>
                  </a:lnTo>
                  <a:lnTo>
                    <a:pt x="536328" y="87629"/>
                  </a:lnTo>
                  <a:lnTo>
                    <a:pt x="547217" y="83819"/>
                  </a:lnTo>
                  <a:lnTo>
                    <a:pt x="558719" y="81279"/>
                  </a:lnTo>
                  <a:lnTo>
                    <a:pt x="583236" y="78739"/>
                  </a:lnTo>
                  <a:lnTo>
                    <a:pt x="1145108" y="78739"/>
                  </a:lnTo>
                  <a:lnTo>
                    <a:pt x="1145108" y="53339"/>
                  </a:lnTo>
                  <a:close/>
                </a:path>
                <a:path w="1145539" h="1004570">
                  <a:moveTo>
                    <a:pt x="1145108" y="78739"/>
                  </a:moveTo>
                  <a:lnTo>
                    <a:pt x="622558" y="78739"/>
                  </a:lnTo>
                  <a:lnTo>
                    <a:pt x="676283" y="83819"/>
                  </a:lnTo>
                  <a:lnTo>
                    <a:pt x="702219" y="87629"/>
                  </a:lnTo>
                  <a:lnTo>
                    <a:pt x="738114" y="91439"/>
                  </a:lnTo>
                  <a:lnTo>
                    <a:pt x="748947" y="91439"/>
                  </a:lnTo>
                  <a:lnTo>
                    <a:pt x="769773" y="97789"/>
                  </a:lnTo>
                  <a:lnTo>
                    <a:pt x="788367" y="102869"/>
                  </a:lnTo>
                  <a:lnTo>
                    <a:pt x="804877" y="107949"/>
                  </a:lnTo>
                  <a:lnTo>
                    <a:pt x="819451" y="114299"/>
                  </a:lnTo>
                  <a:lnTo>
                    <a:pt x="832238" y="119379"/>
                  </a:lnTo>
                  <a:lnTo>
                    <a:pt x="868484" y="146049"/>
                  </a:lnTo>
                  <a:lnTo>
                    <a:pt x="888008" y="186689"/>
                  </a:lnTo>
                  <a:lnTo>
                    <a:pt x="897388" y="231139"/>
                  </a:lnTo>
                  <a:lnTo>
                    <a:pt x="1145108" y="231139"/>
                  </a:lnTo>
                  <a:lnTo>
                    <a:pt x="1145108" y="78739"/>
                  </a:lnTo>
                  <a:close/>
                </a:path>
              </a:pathLst>
            </a:custGeom>
            <a:solidFill>
              <a:srgbClr val="354E60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3" name="object 85"/>
            <p:cNvSpPr txBox="1"/>
            <p:nvPr/>
          </p:nvSpPr>
          <p:spPr>
            <a:xfrm>
              <a:off x="5747912" y="4001322"/>
              <a:ext cx="741680" cy="54165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ts val="114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Социальная политика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ct val="100000"/>
                </a:lnSpc>
                <a:spcBef>
                  <a:spcPts val="455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12 080,9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4" name="Группа 183"/>
          <p:cNvGrpSpPr/>
          <p:nvPr/>
        </p:nvGrpSpPr>
        <p:grpSpPr>
          <a:xfrm>
            <a:off x="2605405" y="2612498"/>
            <a:ext cx="2165929" cy="1005840"/>
            <a:chOff x="42506" y="3704731"/>
            <a:chExt cx="2165929" cy="1005840"/>
          </a:xfrm>
        </p:grpSpPr>
        <p:sp>
          <p:nvSpPr>
            <p:cNvPr id="185" name="object 9"/>
            <p:cNvSpPr/>
            <p:nvPr/>
          </p:nvSpPr>
          <p:spPr>
            <a:xfrm>
              <a:off x="42506" y="3704731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40" h="1005839">
                  <a:moveTo>
                    <a:pt x="1145095" y="0"/>
                  </a:moveTo>
                  <a:lnTo>
                    <a:pt x="0" y="0"/>
                  </a:lnTo>
                  <a:lnTo>
                    <a:pt x="0" y="1005827"/>
                  </a:lnTo>
                  <a:lnTo>
                    <a:pt x="1145095" y="1005827"/>
                  </a:lnTo>
                  <a:lnTo>
                    <a:pt x="1145095" y="900148"/>
                  </a:lnTo>
                  <a:lnTo>
                    <a:pt x="683577" y="900148"/>
                  </a:lnTo>
                  <a:lnTo>
                    <a:pt x="652523" y="899348"/>
                  </a:lnTo>
                  <a:lnTo>
                    <a:pt x="618972" y="897509"/>
                  </a:lnTo>
                  <a:lnTo>
                    <a:pt x="589161" y="893733"/>
                  </a:lnTo>
                  <a:lnTo>
                    <a:pt x="560138" y="891442"/>
                  </a:lnTo>
                  <a:lnTo>
                    <a:pt x="531998" y="890266"/>
                  </a:lnTo>
                  <a:lnTo>
                    <a:pt x="504833" y="889833"/>
                  </a:lnTo>
                  <a:lnTo>
                    <a:pt x="453799" y="889709"/>
                  </a:lnTo>
                  <a:lnTo>
                    <a:pt x="430116" y="889276"/>
                  </a:lnTo>
                  <a:lnTo>
                    <a:pt x="386881" y="885811"/>
                  </a:lnTo>
                  <a:lnTo>
                    <a:pt x="349774" y="876403"/>
                  </a:lnTo>
                  <a:lnTo>
                    <a:pt x="307228" y="844650"/>
                  </a:lnTo>
                  <a:lnTo>
                    <a:pt x="288689" y="807389"/>
                  </a:lnTo>
                  <a:lnTo>
                    <a:pt x="278878" y="753786"/>
                  </a:lnTo>
                  <a:lnTo>
                    <a:pt x="277477" y="719929"/>
                  </a:lnTo>
                  <a:lnTo>
                    <a:pt x="278536" y="680872"/>
                  </a:lnTo>
                  <a:lnTo>
                    <a:pt x="278670" y="668291"/>
                  </a:lnTo>
                  <a:lnTo>
                    <a:pt x="280675" y="629376"/>
                  </a:lnTo>
                  <a:lnTo>
                    <a:pt x="285085" y="589606"/>
                  </a:lnTo>
                  <a:lnTo>
                    <a:pt x="291901" y="550142"/>
                  </a:lnTo>
                  <a:lnTo>
                    <a:pt x="301120" y="512144"/>
                  </a:lnTo>
                  <a:lnTo>
                    <a:pt x="317152" y="465768"/>
                  </a:lnTo>
                  <a:lnTo>
                    <a:pt x="321828" y="455226"/>
                  </a:lnTo>
                  <a:lnTo>
                    <a:pt x="327191" y="436713"/>
                  </a:lnTo>
                  <a:lnTo>
                    <a:pt x="345497" y="394103"/>
                  </a:lnTo>
                  <a:lnTo>
                    <a:pt x="373827" y="360601"/>
                  </a:lnTo>
                  <a:lnTo>
                    <a:pt x="420396" y="336416"/>
                  </a:lnTo>
                  <a:lnTo>
                    <a:pt x="428205" y="333068"/>
                  </a:lnTo>
                  <a:lnTo>
                    <a:pt x="435938" y="329426"/>
                  </a:lnTo>
                  <a:lnTo>
                    <a:pt x="443562" y="325306"/>
                  </a:lnTo>
                  <a:lnTo>
                    <a:pt x="451045" y="320523"/>
                  </a:lnTo>
                  <a:lnTo>
                    <a:pt x="458351" y="314895"/>
                  </a:lnTo>
                  <a:lnTo>
                    <a:pt x="386854" y="216636"/>
                  </a:lnTo>
                  <a:lnTo>
                    <a:pt x="400677" y="195130"/>
                  </a:lnTo>
                  <a:lnTo>
                    <a:pt x="427905" y="161679"/>
                  </a:lnTo>
                  <a:lnTo>
                    <a:pt x="468746" y="132103"/>
                  </a:lnTo>
                  <a:lnTo>
                    <a:pt x="511258" y="121954"/>
                  </a:lnTo>
                  <a:lnTo>
                    <a:pt x="1145095" y="121859"/>
                  </a:lnTo>
                  <a:lnTo>
                    <a:pt x="1145095" y="0"/>
                  </a:lnTo>
                  <a:close/>
                </a:path>
                <a:path w="1145540" h="1005839">
                  <a:moveTo>
                    <a:pt x="1145095" y="121859"/>
                  </a:moveTo>
                  <a:lnTo>
                    <a:pt x="526126" y="121859"/>
                  </a:lnTo>
                  <a:lnTo>
                    <a:pt x="541457" y="123041"/>
                  </a:lnTo>
                  <a:lnTo>
                    <a:pt x="557322" y="125278"/>
                  </a:lnTo>
                  <a:lnTo>
                    <a:pt x="573791" y="128352"/>
                  </a:lnTo>
                  <a:lnTo>
                    <a:pt x="590933" y="132040"/>
                  </a:lnTo>
                  <a:lnTo>
                    <a:pt x="627515" y="140379"/>
                  </a:lnTo>
                  <a:lnTo>
                    <a:pt x="647094" y="144589"/>
                  </a:lnTo>
                  <a:lnTo>
                    <a:pt x="667626" y="148533"/>
                  </a:lnTo>
                  <a:lnTo>
                    <a:pt x="689178" y="151989"/>
                  </a:lnTo>
                  <a:lnTo>
                    <a:pt x="711822" y="154736"/>
                  </a:lnTo>
                  <a:lnTo>
                    <a:pt x="649922" y="309486"/>
                  </a:lnTo>
                  <a:lnTo>
                    <a:pt x="738494" y="362554"/>
                  </a:lnTo>
                  <a:lnTo>
                    <a:pt x="748562" y="370338"/>
                  </a:lnTo>
                  <a:lnTo>
                    <a:pt x="757887" y="378865"/>
                  </a:lnTo>
                  <a:lnTo>
                    <a:pt x="775870" y="396582"/>
                  </a:lnTo>
                  <a:lnTo>
                    <a:pt x="785311" y="404991"/>
                  </a:lnTo>
                  <a:lnTo>
                    <a:pt x="808846" y="435264"/>
                  </a:lnTo>
                  <a:lnTo>
                    <a:pt x="827315" y="468933"/>
                  </a:lnTo>
                  <a:lnTo>
                    <a:pt x="848960" y="514105"/>
                  </a:lnTo>
                  <a:lnTo>
                    <a:pt x="866787" y="560931"/>
                  </a:lnTo>
                  <a:lnTo>
                    <a:pt x="877382" y="598008"/>
                  </a:lnTo>
                  <a:lnTo>
                    <a:pt x="884526" y="647665"/>
                  </a:lnTo>
                  <a:lnTo>
                    <a:pt x="888400" y="712297"/>
                  </a:lnTo>
                  <a:lnTo>
                    <a:pt x="887983" y="740346"/>
                  </a:lnTo>
                  <a:lnTo>
                    <a:pt x="882156" y="788465"/>
                  </a:lnTo>
                  <a:lnTo>
                    <a:pt x="869295" y="826681"/>
                  </a:lnTo>
                  <a:lnTo>
                    <a:pt x="835820" y="867369"/>
                  </a:lnTo>
                  <a:lnTo>
                    <a:pt x="783963" y="890747"/>
                  </a:lnTo>
                  <a:lnTo>
                    <a:pt x="738422" y="898189"/>
                  </a:lnTo>
                  <a:lnTo>
                    <a:pt x="683577" y="900148"/>
                  </a:lnTo>
                  <a:lnTo>
                    <a:pt x="1145095" y="900148"/>
                  </a:lnTo>
                  <a:lnTo>
                    <a:pt x="1145095" y="121859"/>
                  </a:lnTo>
                  <a:close/>
                </a:path>
              </a:pathLst>
            </a:custGeom>
            <a:solidFill>
              <a:srgbClr val="867832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6" name="object 10"/>
            <p:cNvSpPr/>
            <p:nvPr/>
          </p:nvSpPr>
          <p:spPr>
            <a:xfrm>
              <a:off x="429362" y="4200855"/>
              <a:ext cx="371475" cy="156210"/>
            </a:xfrm>
            <a:custGeom>
              <a:avLst/>
              <a:gdLst/>
              <a:ahLst/>
              <a:cxnLst/>
              <a:rect l="l" t="t" r="r" b="b"/>
              <a:pathLst>
                <a:path w="371475" h="156210">
                  <a:moveTo>
                    <a:pt x="78332" y="0"/>
                  </a:moveTo>
                  <a:lnTo>
                    <a:pt x="52038" y="32354"/>
                  </a:lnTo>
                  <a:lnTo>
                    <a:pt x="36990" y="47384"/>
                  </a:lnTo>
                  <a:lnTo>
                    <a:pt x="29542" y="54861"/>
                  </a:lnTo>
                  <a:lnTo>
                    <a:pt x="21849" y="63169"/>
                  </a:lnTo>
                  <a:lnTo>
                    <a:pt x="13687" y="72948"/>
                  </a:lnTo>
                  <a:lnTo>
                    <a:pt x="4835" y="84841"/>
                  </a:lnTo>
                  <a:lnTo>
                    <a:pt x="0" y="91900"/>
                  </a:lnTo>
                  <a:lnTo>
                    <a:pt x="13033" y="106900"/>
                  </a:lnTo>
                  <a:lnTo>
                    <a:pt x="43082" y="138322"/>
                  </a:lnTo>
                  <a:lnTo>
                    <a:pt x="75521" y="155874"/>
                  </a:lnTo>
                  <a:lnTo>
                    <a:pt x="81243" y="155729"/>
                  </a:lnTo>
                  <a:lnTo>
                    <a:pt x="87197" y="154771"/>
                  </a:lnTo>
                  <a:lnTo>
                    <a:pt x="93592" y="153175"/>
                  </a:lnTo>
                  <a:lnTo>
                    <a:pt x="108541" y="148765"/>
                  </a:lnTo>
                  <a:lnTo>
                    <a:pt x="117512" y="146298"/>
                  </a:lnTo>
                  <a:lnTo>
                    <a:pt x="168255" y="138754"/>
                  </a:lnTo>
                  <a:lnTo>
                    <a:pt x="185699" y="138319"/>
                  </a:lnTo>
                  <a:lnTo>
                    <a:pt x="323853" y="138319"/>
                  </a:lnTo>
                  <a:lnTo>
                    <a:pt x="332879" y="129937"/>
                  </a:lnTo>
                  <a:lnTo>
                    <a:pt x="343625" y="119521"/>
                  </a:lnTo>
                  <a:lnTo>
                    <a:pt x="371386" y="91900"/>
                  </a:lnTo>
                  <a:lnTo>
                    <a:pt x="366214" y="86407"/>
                  </a:lnTo>
                  <a:lnTo>
                    <a:pt x="350823" y="69211"/>
                  </a:lnTo>
                  <a:lnTo>
                    <a:pt x="341390" y="58817"/>
                  </a:lnTo>
                  <a:lnTo>
                    <a:pt x="331321" y="48101"/>
                  </a:lnTo>
                  <a:lnTo>
                    <a:pt x="321010" y="37715"/>
                  </a:lnTo>
                  <a:lnTo>
                    <a:pt x="313946" y="31181"/>
                  </a:lnTo>
                  <a:lnTo>
                    <a:pt x="172852" y="31181"/>
                  </a:lnTo>
                  <a:lnTo>
                    <a:pt x="157995" y="30612"/>
                  </a:lnTo>
                  <a:lnTo>
                    <a:pt x="114822" y="22069"/>
                  </a:lnTo>
                  <a:lnTo>
                    <a:pt x="89389" y="9119"/>
                  </a:lnTo>
                  <a:lnTo>
                    <a:pt x="78332" y="0"/>
                  </a:lnTo>
                  <a:close/>
                </a:path>
                <a:path w="371475" h="156210">
                  <a:moveTo>
                    <a:pt x="323853" y="138319"/>
                  </a:moveTo>
                  <a:lnTo>
                    <a:pt x="185699" y="138319"/>
                  </a:lnTo>
                  <a:lnTo>
                    <a:pt x="205127" y="138754"/>
                  </a:lnTo>
                  <a:lnTo>
                    <a:pt x="221816" y="139944"/>
                  </a:lnTo>
                  <a:lnTo>
                    <a:pt x="266752" y="148765"/>
                  </a:lnTo>
                  <a:lnTo>
                    <a:pt x="280029" y="153175"/>
                  </a:lnTo>
                  <a:lnTo>
                    <a:pt x="285344" y="154771"/>
                  </a:lnTo>
                  <a:lnTo>
                    <a:pt x="290148" y="155729"/>
                  </a:lnTo>
                  <a:lnTo>
                    <a:pt x="294721" y="155874"/>
                  </a:lnTo>
                  <a:lnTo>
                    <a:pt x="299340" y="155033"/>
                  </a:lnTo>
                  <a:lnTo>
                    <a:pt x="304283" y="153031"/>
                  </a:lnTo>
                  <a:lnTo>
                    <a:pt x="309831" y="149695"/>
                  </a:lnTo>
                  <a:lnTo>
                    <a:pt x="316260" y="144850"/>
                  </a:lnTo>
                  <a:lnTo>
                    <a:pt x="323853" y="138319"/>
                  </a:lnTo>
                  <a:close/>
                </a:path>
                <a:path w="371475" h="156210">
                  <a:moveTo>
                    <a:pt x="285197" y="12587"/>
                  </a:moveTo>
                  <a:lnTo>
                    <a:pt x="279565" y="13683"/>
                  </a:lnTo>
                  <a:lnTo>
                    <a:pt x="278164" y="14215"/>
                  </a:lnTo>
                  <a:lnTo>
                    <a:pt x="274447" y="15427"/>
                  </a:lnTo>
                  <a:lnTo>
                    <a:pt x="228782" y="26219"/>
                  </a:lnTo>
                  <a:lnTo>
                    <a:pt x="187577" y="30870"/>
                  </a:lnTo>
                  <a:lnTo>
                    <a:pt x="172852" y="31181"/>
                  </a:lnTo>
                  <a:lnTo>
                    <a:pt x="313946" y="31181"/>
                  </a:lnTo>
                  <a:lnTo>
                    <a:pt x="310747" y="28233"/>
                  </a:lnTo>
                  <a:lnTo>
                    <a:pt x="301232" y="20558"/>
                  </a:lnTo>
                  <a:lnTo>
                    <a:pt x="292550" y="15097"/>
                  </a:lnTo>
                  <a:lnTo>
                    <a:pt x="285197" y="12587"/>
                  </a:lnTo>
                  <a:close/>
                </a:path>
              </a:pathLst>
            </a:custGeom>
            <a:solidFill>
              <a:srgbClr val="867832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7" name="object 87"/>
            <p:cNvSpPr txBox="1"/>
            <p:nvPr/>
          </p:nvSpPr>
          <p:spPr>
            <a:xfrm>
              <a:off x="1127030" y="3881262"/>
              <a:ext cx="1081405" cy="8140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ct val="940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Межбюджетные трансферты общего характера (дотации)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R="77470" algn="ctr">
                <a:lnSpc>
                  <a:spcPct val="100000"/>
                </a:lnSpc>
                <a:spcBef>
                  <a:spcPts val="380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2 860,8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8" name="Группа 187"/>
          <p:cNvGrpSpPr/>
          <p:nvPr/>
        </p:nvGrpSpPr>
        <p:grpSpPr>
          <a:xfrm>
            <a:off x="134521" y="2607537"/>
            <a:ext cx="2514981" cy="1063066"/>
            <a:chOff x="615085" y="5260863"/>
            <a:chExt cx="2514981" cy="1063066"/>
          </a:xfrm>
        </p:grpSpPr>
        <p:sp>
          <p:nvSpPr>
            <p:cNvPr id="189" name="object 67"/>
            <p:cNvSpPr/>
            <p:nvPr/>
          </p:nvSpPr>
          <p:spPr>
            <a:xfrm>
              <a:off x="615085" y="5260863"/>
              <a:ext cx="1145921" cy="106306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90" name="Группа 189"/>
            <p:cNvGrpSpPr/>
            <p:nvPr/>
          </p:nvGrpSpPr>
          <p:grpSpPr>
            <a:xfrm>
              <a:off x="1761006" y="5593608"/>
              <a:ext cx="1369060" cy="531204"/>
              <a:chOff x="2837721" y="5534692"/>
              <a:chExt cx="1369060" cy="531204"/>
            </a:xfrm>
          </p:grpSpPr>
          <p:sp>
            <p:nvSpPr>
              <p:cNvPr id="191" name="object 83"/>
              <p:cNvSpPr txBox="1"/>
              <p:nvPr/>
            </p:nvSpPr>
            <p:spPr>
              <a:xfrm>
                <a:off x="2837721" y="5534692"/>
                <a:ext cx="1369060" cy="282129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461645" marR="5080" indent="-449580">
                  <a:lnSpc>
                    <a:spcPts val="1130"/>
                  </a:lnSpc>
                </a:pPr>
                <a:r>
                  <a:rPr sz="1000" dirty="0">
                    <a:solidFill>
                      <a:srgbClr val="434242"/>
                    </a:solidFill>
                    <a:latin typeface="Times New Roman" pitchFamily="18" charset="0"/>
                    <a:cs typeface="Times New Roman" pitchFamily="18" charset="0"/>
                  </a:rPr>
                  <a:t>Общегосударственные вопросы</a:t>
                </a:r>
                <a:endParaRPr sz="1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2" name="object 88"/>
              <p:cNvSpPr txBox="1"/>
              <p:nvPr/>
            </p:nvSpPr>
            <p:spPr>
              <a:xfrm>
                <a:off x="3200628" y="5881230"/>
                <a:ext cx="530225" cy="184666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</a:pPr>
                <a:r>
                  <a:rPr lang="ru-RU" sz="1200" b="1" dirty="0" smtClean="0">
                    <a:solidFill>
                      <a:srgbClr val="2B2A29"/>
                    </a:solidFill>
                    <a:latin typeface="Times New Roman" pitchFamily="18" charset="0"/>
                    <a:cs typeface="Times New Roman" pitchFamily="18" charset="0"/>
                  </a:rPr>
                  <a:t>1 850,3</a:t>
                </a:r>
                <a:endParaRPr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193" name="Группа 192"/>
          <p:cNvGrpSpPr/>
          <p:nvPr/>
        </p:nvGrpSpPr>
        <p:grpSpPr>
          <a:xfrm>
            <a:off x="6989444" y="3984753"/>
            <a:ext cx="1964224" cy="1005840"/>
            <a:chOff x="2374563" y="3742668"/>
            <a:chExt cx="1964224" cy="1005840"/>
          </a:xfrm>
        </p:grpSpPr>
        <p:sp>
          <p:nvSpPr>
            <p:cNvPr id="194" name="object 15"/>
            <p:cNvSpPr/>
            <p:nvPr/>
          </p:nvSpPr>
          <p:spPr>
            <a:xfrm>
              <a:off x="2374563" y="3742668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1145108" y="0"/>
                  </a:moveTo>
                  <a:lnTo>
                    <a:pt x="0" y="0"/>
                  </a:lnTo>
                  <a:lnTo>
                    <a:pt x="0" y="1005840"/>
                  </a:lnTo>
                  <a:lnTo>
                    <a:pt x="1145108" y="1005840"/>
                  </a:lnTo>
                  <a:lnTo>
                    <a:pt x="1145108" y="928458"/>
                  </a:lnTo>
                  <a:lnTo>
                    <a:pt x="386843" y="928458"/>
                  </a:lnTo>
                  <a:lnTo>
                    <a:pt x="369213" y="927785"/>
                  </a:lnTo>
                  <a:lnTo>
                    <a:pt x="327430" y="918803"/>
                  </a:lnTo>
                  <a:lnTo>
                    <a:pt x="294933" y="888979"/>
                  </a:lnTo>
                  <a:lnTo>
                    <a:pt x="294005" y="882040"/>
                  </a:lnTo>
                  <a:lnTo>
                    <a:pt x="294933" y="875100"/>
                  </a:lnTo>
                  <a:lnTo>
                    <a:pt x="327430" y="845276"/>
                  </a:lnTo>
                  <a:lnTo>
                    <a:pt x="369213" y="836294"/>
                  </a:lnTo>
                  <a:lnTo>
                    <a:pt x="386854" y="835621"/>
                  </a:lnTo>
                  <a:lnTo>
                    <a:pt x="1145108" y="835621"/>
                  </a:lnTo>
                  <a:lnTo>
                    <a:pt x="1145108" y="816275"/>
                  </a:lnTo>
                  <a:lnTo>
                    <a:pt x="586087" y="816275"/>
                  </a:lnTo>
                  <a:lnTo>
                    <a:pt x="540296" y="815919"/>
                  </a:lnTo>
                  <a:lnTo>
                    <a:pt x="495050" y="814821"/>
                  </a:lnTo>
                  <a:lnTo>
                    <a:pt x="451011" y="812933"/>
                  </a:lnTo>
                  <a:lnTo>
                    <a:pt x="408841" y="810210"/>
                  </a:lnTo>
                  <a:lnTo>
                    <a:pt x="369201" y="806605"/>
                  </a:lnTo>
                  <a:lnTo>
                    <a:pt x="300157" y="796562"/>
                  </a:lnTo>
                  <a:lnTo>
                    <a:pt x="249172" y="782434"/>
                  </a:lnTo>
                  <a:lnTo>
                    <a:pt x="224154" y="732792"/>
                  </a:lnTo>
                  <a:lnTo>
                    <a:pt x="218616" y="693256"/>
                  </a:lnTo>
                  <a:lnTo>
                    <a:pt x="215120" y="654647"/>
                  </a:lnTo>
                  <a:lnTo>
                    <a:pt x="213295" y="616503"/>
                  </a:lnTo>
                  <a:lnTo>
                    <a:pt x="212877" y="559142"/>
                  </a:lnTo>
                  <a:lnTo>
                    <a:pt x="213171" y="539750"/>
                  </a:lnTo>
                  <a:lnTo>
                    <a:pt x="213604" y="520127"/>
                  </a:lnTo>
                  <a:lnTo>
                    <a:pt x="214130" y="500213"/>
                  </a:lnTo>
                  <a:lnTo>
                    <a:pt x="215275" y="459283"/>
                  </a:lnTo>
                  <a:lnTo>
                    <a:pt x="215829" y="436720"/>
                  </a:lnTo>
                  <a:lnTo>
                    <a:pt x="216234" y="416495"/>
                  </a:lnTo>
                  <a:lnTo>
                    <a:pt x="216528" y="394259"/>
                  </a:lnTo>
                  <a:lnTo>
                    <a:pt x="216636" y="371386"/>
                  </a:lnTo>
                  <a:lnTo>
                    <a:pt x="217082" y="350507"/>
                  </a:lnTo>
                  <a:lnTo>
                    <a:pt x="224478" y="301928"/>
                  </a:lnTo>
                  <a:lnTo>
                    <a:pt x="251764" y="264466"/>
                  </a:lnTo>
                  <a:lnTo>
                    <a:pt x="288384" y="251708"/>
                  </a:lnTo>
                  <a:lnTo>
                    <a:pt x="341497" y="247691"/>
                  </a:lnTo>
                  <a:lnTo>
                    <a:pt x="373670" y="247446"/>
                  </a:lnTo>
                  <a:lnTo>
                    <a:pt x="401111" y="246749"/>
                  </a:lnTo>
                  <a:lnTo>
                    <a:pt x="443234" y="244050"/>
                  </a:lnTo>
                  <a:lnTo>
                    <a:pt x="486494" y="233744"/>
                  </a:lnTo>
                  <a:lnTo>
                    <a:pt x="494385" y="222084"/>
                  </a:lnTo>
                  <a:lnTo>
                    <a:pt x="494253" y="217511"/>
                  </a:lnTo>
                  <a:lnTo>
                    <a:pt x="493338" y="212613"/>
                  </a:lnTo>
                  <a:lnTo>
                    <a:pt x="490596" y="201891"/>
                  </a:lnTo>
                  <a:lnTo>
                    <a:pt x="489487" y="196089"/>
                  </a:lnTo>
                  <a:lnTo>
                    <a:pt x="489031" y="190010"/>
                  </a:lnTo>
                  <a:lnTo>
                    <a:pt x="489587" y="183664"/>
                  </a:lnTo>
                  <a:lnTo>
                    <a:pt x="491515" y="177062"/>
                  </a:lnTo>
                  <a:lnTo>
                    <a:pt x="495172" y="170218"/>
                  </a:lnTo>
                  <a:lnTo>
                    <a:pt x="668990" y="170218"/>
                  </a:lnTo>
                  <a:lnTo>
                    <a:pt x="670190" y="168981"/>
                  </a:lnTo>
                  <a:lnTo>
                    <a:pt x="679450" y="159609"/>
                  </a:lnTo>
                  <a:lnTo>
                    <a:pt x="684598" y="154736"/>
                  </a:lnTo>
                  <a:lnTo>
                    <a:pt x="464223" y="154736"/>
                  </a:lnTo>
                  <a:lnTo>
                    <a:pt x="424466" y="153224"/>
                  </a:lnTo>
                  <a:lnTo>
                    <a:pt x="402469" y="113893"/>
                  </a:lnTo>
                  <a:lnTo>
                    <a:pt x="402336" y="92849"/>
                  </a:lnTo>
                  <a:lnTo>
                    <a:pt x="762454" y="92849"/>
                  </a:lnTo>
                  <a:lnTo>
                    <a:pt x="758240" y="46418"/>
                  </a:lnTo>
                  <a:lnTo>
                    <a:pt x="1145108" y="46418"/>
                  </a:lnTo>
                  <a:lnTo>
                    <a:pt x="1145108" y="0"/>
                  </a:lnTo>
                  <a:close/>
                </a:path>
                <a:path w="1145539" h="1005839">
                  <a:moveTo>
                    <a:pt x="1145108" y="835621"/>
                  </a:moveTo>
                  <a:lnTo>
                    <a:pt x="386854" y="835621"/>
                  </a:lnTo>
                  <a:lnTo>
                    <a:pt x="809300" y="835706"/>
                  </a:lnTo>
                  <a:lnTo>
                    <a:pt x="824870" y="836301"/>
                  </a:lnTo>
                  <a:lnTo>
                    <a:pt x="862168" y="853982"/>
                  </a:lnTo>
                  <a:lnTo>
                    <a:pt x="882040" y="882040"/>
                  </a:lnTo>
                  <a:lnTo>
                    <a:pt x="871900" y="897078"/>
                  </a:lnTo>
                  <a:lnTo>
                    <a:pt x="838733" y="925741"/>
                  </a:lnTo>
                  <a:lnTo>
                    <a:pt x="386854" y="928458"/>
                  </a:lnTo>
                  <a:lnTo>
                    <a:pt x="1145108" y="928458"/>
                  </a:lnTo>
                  <a:lnTo>
                    <a:pt x="1145108" y="835621"/>
                  </a:lnTo>
                  <a:close/>
                </a:path>
                <a:path w="1145539" h="1005839">
                  <a:moveTo>
                    <a:pt x="1145108" y="254851"/>
                  </a:moveTo>
                  <a:lnTo>
                    <a:pt x="860616" y="254851"/>
                  </a:lnTo>
                  <a:lnTo>
                    <a:pt x="877048" y="255514"/>
                  </a:lnTo>
                  <a:lnTo>
                    <a:pt x="892486" y="257497"/>
                  </a:lnTo>
                  <a:lnTo>
                    <a:pt x="931101" y="275578"/>
                  </a:lnTo>
                  <a:lnTo>
                    <a:pt x="954533" y="320687"/>
                  </a:lnTo>
                  <a:lnTo>
                    <a:pt x="959408" y="371386"/>
                  </a:lnTo>
                  <a:lnTo>
                    <a:pt x="959536" y="394259"/>
                  </a:lnTo>
                  <a:lnTo>
                    <a:pt x="959832" y="416495"/>
                  </a:lnTo>
                  <a:lnTo>
                    <a:pt x="960220" y="438150"/>
                  </a:lnTo>
                  <a:lnTo>
                    <a:pt x="961100" y="482366"/>
                  </a:lnTo>
                  <a:lnTo>
                    <a:pt x="961496" y="505502"/>
                  </a:lnTo>
                  <a:lnTo>
                    <a:pt x="961673" y="520127"/>
                  </a:lnTo>
                  <a:lnTo>
                    <a:pt x="961756" y="574911"/>
                  </a:lnTo>
                  <a:lnTo>
                    <a:pt x="961340" y="597700"/>
                  </a:lnTo>
                  <a:lnTo>
                    <a:pt x="959406" y="642127"/>
                  </a:lnTo>
                  <a:lnTo>
                    <a:pt x="955614" y="684325"/>
                  </a:lnTo>
                  <a:lnTo>
                    <a:pt x="949502" y="723459"/>
                  </a:lnTo>
                  <a:lnTo>
                    <a:pt x="934967" y="774586"/>
                  </a:lnTo>
                  <a:lnTo>
                    <a:pt x="892667" y="797949"/>
                  </a:lnTo>
                  <a:lnTo>
                    <a:pt x="835242" y="805409"/>
                  </a:lnTo>
                  <a:lnTo>
                    <a:pt x="761475" y="811197"/>
                  </a:lnTo>
                  <a:lnTo>
                    <a:pt x="720118" y="813348"/>
                  </a:lnTo>
                  <a:lnTo>
                    <a:pt x="676659" y="814943"/>
                  </a:lnTo>
                  <a:lnTo>
                    <a:pt x="631762" y="815934"/>
                  </a:lnTo>
                  <a:lnTo>
                    <a:pt x="586087" y="816275"/>
                  </a:lnTo>
                  <a:lnTo>
                    <a:pt x="1145108" y="816275"/>
                  </a:lnTo>
                  <a:lnTo>
                    <a:pt x="1145108" y="254851"/>
                  </a:lnTo>
                  <a:close/>
                </a:path>
                <a:path w="1145539" h="1005839">
                  <a:moveTo>
                    <a:pt x="1145108" y="125077"/>
                  </a:moveTo>
                  <a:lnTo>
                    <a:pt x="724792" y="125077"/>
                  </a:lnTo>
                  <a:lnTo>
                    <a:pt x="720148" y="137458"/>
                  </a:lnTo>
                  <a:lnTo>
                    <a:pt x="714132" y="148490"/>
                  </a:lnTo>
                  <a:lnTo>
                    <a:pt x="707271" y="158508"/>
                  </a:lnTo>
                  <a:lnTo>
                    <a:pt x="700089" y="167847"/>
                  </a:lnTo>
                  <a:lnTo>
                    <a:pt x="693113" y="176840"/>
                  </a:lnTo>
                  <a:lnTo>
                    <a:pt x="686868" y="185822"/>
                  </a:lnTo>
                  <a:lnTo>
                    <a:pt x="681881" y="195126"/>
                  </a:lnTo>
                  <a:lnTo>
                    <a:pt x="678677" y="205087"/>
                  </a:lnTo>
                  <a:lnTo>
                    <a:pt x="678002" y="213354"/>
                  </a:lnTo>
                  <a:lnTo>
                    <a:pt x="677877" y="216636"/>
                  </a:lnTo>
                  <a:lnTo>
                    <a:pt x="679722" y="228315"/>
                  </a:lnTo>
                  <a:lnTo>
                    <a:pt x="714154" y="246614"/>
                  </a:lnTo>
                  <a:lnTo>
                    <a:pt x="769605" y="256625"/>
                  </a:lnTo>
                  <a:lnTo>
                    <a:pt x="788410" y="256994"/>
                  </a:lnTo>
                  <a:lnTo>
                    <a:pt x="807086" y="256581"/>
                  </a:lnTo>
                  <a:lnTo>
                    <a:pt x="843363" y="255089"/>
                  </a:lnTo>
                  <a:lnTo>
                    <a:pt x="860616" y="254851"/>
                  </a:lnTo>
                  <a:lnTo>
                    <a:pt x="1145108" y="254851"/>
                  </a:lnTo>
                  <a:lnTo>
                    <a:pt x="1145108" y="125077"/>
                  </a:lnTo>
                  <a:close/>
                </a:path>
                <a:path w="1145539" h="1005839">
                  <a:moveTo>
                    <a:pt x="668990" y="170218"/>
                  </a:moveTo>
                  <a:lnTo>
                    <a:pt x="495172" y="170218"/>
                  </a:lnTo>
                  <a:lnTo>
                    <a:pt x="505312" y="180882"/>
                  </a:lnTo>
                  <a:lnTo>
                    <a:pt x="513693" y="190156"/>
                  </a:lnTo>
                  <a:lnTo>
                    <a:pt x="550024" y="213354"/>
                  </a:lnTo>
                  <a:lnTo>
                    <a:pt x="588022" y="216636"/>
                  </a:lnTo>
                  <a:lnTo>
                    <a:pt x="601351" y="215608"/>
                  </a:lnTo>
                  <a:lnTo>
                    <a:pt x="643496" y="194978"/>
                  </a:lnTo>
                  <a:lnTo>
                    <a:pt x="661273" y="178163"/>
                  </a:lnTo>
                  <a:lnTo>
                    <a:pt x="668990" y="170218"/>
                  </a:lnTo>
                  <a:close/>
                </a:path>
                <a:path w="1145539" h="1005839">
                  <a:moveTo>
                    <a:pt x="762454" y="92849"/>
                  </a:moveTo>
                  <a:lnTo>
                    <a:pt x="448754" y="92849"/>
                  </a:lnTo>
                  <a:lnTo>
                    <a:pt x="464223" y="154736"/>
                  </a:lnTo>
                  <a:lnTo>
                    <a:pt x="684598" y="154736"/>
                  </a:lnTo>
                  <a:lnTo>
                    <a:pt x="689297" y="150289"/>
                  </a:lnTo>
                  <a:lnTo>
                    <a:pt x="699974" y="141265"/>
                  </a:lnTo>
                  <a:lnTo>
                    <a:pt x="711725" y="132780"/>
                  </a:lnTo>
                  <a:lnTo>
                    <a:pt x="724792" y="125077"/>
                  </a:lnTo>
                  <a:lnTo>
                    <a:pt x="1145108" y="125077"/>
                  </a:lnTo>
                  <a:lnTo>
                    <a:pt x="1145108" y="108183"/>
                  </a:lnTo>
                  <a:lnTo>
                    <a:pt x="763845" y="108183"/>
                  </a:lnTo>
                  <a:lnTo>
                    <a:pt x="762454" y="92849"/>
                  </a:lnTo>
                  <a:close/>
                </a:path>
                <a:path w="1145539" h="1005839">
                  <a:moveTo>
                    <a:pt x="1145108" y="46418"/>
                  </a:moveTo>
                  <a:lnTo>
                    <a:pt x="804672" y="46418"/>
                  </a:lnTo>
                  <a:lnTo>
                    <a:pt x="804482" y="69639"/>
                  </a:lnTo>
                  <a:lnTo>
                    <a:pt x="803159" y="86178"/>
                  </a:lnTo>
                  <a:lnTo>
                    <a:pt x="799568" y="97167"/>
                  </a:lnTo>
                  <a:lnTo>
                    <a:pt x="792575" y="103742"/>
                  </a:lnTo>
                  <a:lnTo>
                    <a:pt x="781045" y="107036"/>
                  </a:lnTo>
                  <a:lnTo>
                    <a:pt x="763845" y="108183"/>
                  </a:lnTo>
                  <a:lnTo>
                    <a:pt x="1145108" y="108183"/>
                  </a:lnTo>
                  <a:lnTo>
                    <a:pt x="1145108" y="46418"/>
                  </a:lnTo>
                  <a:close/>
                </a:path>
              </a:pathLst>
            </a:custGeom>
            <a:solidFill>
              <a:srgbClr val="5A8A99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5" name="object 16"/>
            <p:cNvSpPr/>
            <p:nvPr/>
          </p:nvSpPr>
          <p:spPr>
            <a:xfrm>
              <a:off x="2668572" y="4063871"/>
              <a:ext cx="584200" cy="416559"/>
            </a:xfrm>
            <a:custGeom>
              <a:avLst/>
              <a:gdLst/>
              <a:ahLst/>
              <a:cxnLst/>
              <a:rect l="l" t="t" r="r" b="b"/>
              <a:pathLst>
                <a:path w="584200" h="416560">
                  <a:moveTo>
                    <a:pt x="308338" y="0"/>
                  </a:moveTo>
                  <a:lnTo>
                    <a:pt x="163426" y="2922"/>
                  </a:lnTo>
                  <a:lnTo>
                    <a:pt x="92849" y="3757"/>
                  </a:lnTo>
                  <a:lnTo>
                    <a:pt x="72095" y="4234"/>
                  </a:lnTo>
                  <a:lnTo>
                    <a:pt x="28155" y="13396"/>
                  </a:lnTo>
                  <a:lnTo>
                    <a:pt x="2914" y="53059"/>
                  </a:lnTo>
                  <a:lnTo>
                    <a:pt x="0" y="390625"/>
                  </a:lnTo>
                  <a:lnTo>
                    <a:pt x="24107" y="395037"/>
                  </a:lnTo>
                  <a:lnTo>
                    <a:pt x="77105" y="402515"/>
                  </a:lnTo>
                  <a:lnTo>
                    <a:pt x="135161" y="408276"/>
                  </a:lnTo>
                  <a:lnTo>
                    <a:pt x="196700" y="412411"/>
                  </a:lnTo>
                  <a:lnTo>
                    <a:pt x="260141" y="415014"/>
                  </a:lnTo>
                  <a:lnTo>
                    <a:pt x="323907" y="416179"/>
                  </a:lnTo>
                  <a:lnTo>
                    <a:pt x="355419" y="416250"/>
                  </a:lnTo>
                  <a:lnTo>
                    <a:pt x="386419" y="415996"/>
                  </a:lnTo>
                  <a:lnTo>
                    <a:pt x="446100" y="414560"/>
                  </a:lnTo>
                  <a:lnTo>
                    <a:pt x="501370" y="411963"/>
                  </a:lnTo>
                  <a:lnTo>
                    <a:pt x="550652" y="408297"/>
                  </a:lnTo>
                  <a:lnTo>
                    <a:pt x="576734" y="364761"/>
                  </a:lnTo>
                  <a:lnTo>
                    <a:pt x="579985" y="324265"/>
                  </a:lnTo>
                  <a:lnTo>
                    <a:pt x="582307" y="284511"/>
                  </a:lnTo>
                  <a:lnTo>
                    <a:pt x="583700" y="245407"/>
                  </a:lnTo>
                  <a:lnTo>
                    <a:pt x="584048" y="226070"/>
                  </a:lnTo>
                  <a:lnTo>
                    <a:pt x="584048" y="187767"/>
                  </a:lnTo>
                  <a:lnTo>
                    <a:pt x="582307" y="131067"/>
                  </a:lnTo>
                  <a:lnTo>
                    <a:pt x="578475" y="74996"/>
                  </a:lnTo>
                  <a:lnTo>
                    <a:pt x="572554" y="19239"/>
                  </a:lnTo>
                  <a:lnTo>
                    <a:pt x="525699" y="11284"/>
                  </a:lnTo>
                  <a:lnTo>
                    <a:pt x="478101" y="5744"/>
                  </a:lnTo>
                  <a:lnTo>
                    <a:pt x="429946" y="2246"/>
                  </a:lnTo>
                  <a:lnTo>
                    <a:pt x="381419" y="419"/>
                  </a:lnTo>
                  <a:lnTo>
                    <a:pt x="357074" y="16"/>
                  </a:lnTo>
                  <a:lnTo>
                    <a:pt x="308338" y="0"/>
                  </a:lnTo>
                  <a:close/>
                </a:path>
              </a:pathLst>
            </a:custGeom>
            <a:solidFill>
              <a:srgbClr val="5A8A99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6" name="object 86"/>
            <p:cNvSpPr txBox="1"/>
            <p:nvPr/>
          </p:nvSpPr>
          <p:spPr>
            <a:xfrm>
              <a:off x="3534877" y="3907766"/>
              <a:ext cx="803910" cy="67564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ts val="114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Средства массовой информации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R="85725" algn="ctr">
                <a:lnSpc>
                  <a:spcPct val="100000"/>
                </a:lnSpc>
                <a:spcBef>
                  <a:spcPts val="380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250,6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92" name="5-конечная звезда 291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TextBox 99"/>
          <p:cNvSpPr txBox="1"/>
          <p:nvPr/>
        </p:nvSpPr>
        <p:spPr>
          <a:xfrm>
            <a:off x="1025781" y="228600"/>
            <a:ext cx="7280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365E68"/>
                </a:solidFill>
                <a:latin typeface="Arial"/>
                <a:cs typeface="Arial"/>
              </a:rPr>
              <a:t>РАСХОДЫ БЮДЖЕТА ОБЛАСТИ ПО ОСНОВНЫМ ФУНКЦИЯМ ГОСУДАРСТВ</a:t>
            </a:r>
            <a:r>
              <a:rPr lang="ru-RU" b="1" spc="-10" dirty="0">
                <a:solidFill>
                  <a:srgbClr val="365E68"/>
                </a:solidFill>
                <a:latin typeface="Arial"/>
                <a:cs typeface="Arial"/>
              </a:rPr>
              <a:t>А В </a:t>
            </a:r>
            <a:r>
              <a:rPr lang="ru-RU" b="1" spc="-10" dirty="0" smtClean="0">
                <a:solidFill>
                  <a:srgbClr val="365E68"/>
                </a:solidFill>
                <a:latin typeface="Arial"/>
                <a:cs typeface="Arial"/>
              </a:rPr>
              <a:t>2018 </a:t>
            </a:r>
            <a:r>
              <a:rPr lang="ru-RU" b="1" spc="-10" dirty="0">
                <a:solidFill>
                  <a:srgbClr val="365E68"/>
                </a:solidFill>
                <a:latin typeface="Arial"/>
                <a:cs typeface="Arial"/>
              </a:rPr>
              <a:t>г.</a:t>
            </a:r>
            <a:r>
              <a:rPr lang="ru-RU" b="1" dirty="0">
                <a:solidFill>
                  <a:srgbClr val="365E68"/>
                </a:solidFill>
                <a:latin typeface="Arial"/>
                <a:cs typeface="Arial"/>
              </a:rPr>
              <a:t>, </a:t>
            </a:r>
            <a:r>
              <a:rPr lang="ru-RU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млн. руб. </a:t>
            </a:r>
            <a:r>
              <a:rPr lang="ru-RU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(отчет)</a:t>
            </a:r>
            <a:endParaRPr lang="ru-RU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Группа 98"/>
          <p:cNvGrpSpPr/>
          <p:nvPr/>
        </p:nvGrpSpPr>
        <p:grpSpPr>
          <a:xfrm>
            <a:off x="6813435" y="1188997"/>
            <a:ext cx="2165170" cy="1004569"/>
            <a:chOff x="61300" y="1317002"/>
            <a:chExt cx="2165170" cy="1004569"/>
          </a:xfrm>
        </p:grpSpPr>
        <p:sp>
          <p:nvSpPr>
            <p:cNvPr id="100" name="object 5"/>
            <p:cNvSpPr/>
            <p:nvPr/>
          </p:nvSpPr>
          <p:spPr>
            <a:xfrm>
              <a:off x="61300" y="1317002"/>
              <a:ext cx="1145540" cy="1004569"/>
            </a:xfrm>
            <a:custGeom>
              <a:avLst/>
              <a:gdLst/>
              <a:ahLst/>
              <a:cxnLst/>
              <a:rect l="l" t="t" r="r" b="b"/>
              <a:pathLst>
                <a:path w="1145540" h="1004569">
                  <a:moveTo>
                    <a:pt x="1145108" y="0"/>
                  </a:moveTo>
                  <a:lnTo>
                    <a:pt x="0" y="0"/>
                  </a:lnTo>
                  <a:lnTo>
                    <a:pt x="0" y="1004569"/>
                  </a:lnTo>
                  <a:lnTo>
                    <a:pt x="1145108" y="1004569"/>
                  </a:lnTo>
                  <a:lnTo>
                    <a:pt x="1145108" y="932179"/>
                  </a:lnTo>
                  <a:lnTo>
                    <a:pt x="473875" y="932179"/>
                  </a:lnTo>
                  <a:lnTo>
                    <a:pt x="435888" y="930909"/>
                  </a:lnTo>
                  <a:lnTo>
                    <a:pt x="399246" y="930909"/>
                  </a:lnTo>
                  <a:lnTo>
                    <a:pt x="332462" y="928369"/>
                  </a:lnTo>
                  <a:lnTo>
                    <a:pt x="278445" y="923289"/>
                  </a:lnTo>
                  <a:lnTo>
                    <a:pt x="232117" y="911859"/>
                  </a:lnTo>
                  <a:lnTo>
                    <a:pt x="242012" y="905509"/>
                  </a:lnTo>
                  <a:lnTo>
                    <a:pt x="302027" y="887729"/>
                  </a:lnTo>
                  <a:lnTo>
                    <a:pt x="328907" y="885189"/>
                  </a:lnTo>
                  <a:lnTo>
                    <a:pt x="441276" y="885189"/>
                  </a:lnTo>
                  <a:lnTo>
                    <a:pt x="450702" y="883919"/>
                  </a:lnTo>
                  <a:lnTo>
                    <a:pt x="459114" y="882649"/>
                  </a:lnTo>
                  <a:lnTo>
                    <a:pt x="417817" y="850899"/>
                  </a:lnTo>
                  <a:lnTo>
                    <a:pt x="398310" y="836929"/>
                  </a:lnTo>
                  <a:lnTo>
                    <a:pt x="381530" y="821689"/>
                  </a:lnTo>
                  <a:lnTo>
                    <a:pt x="346973" y="779779"/>
                  </a:lnTo>
                  <a:lnTo>
                    <a:pt x="334874" y="737869"/>
                  </a:lnTo>
                  <a:lnTo>
                    <a:pt x="335560" y="723899"/>
                  </a:lnTo>
                  <a:lnTo>
                    <a:pt x="350967" y="687069"/>
                  </a:lnTo>
                  <a:lnTo>
                    <a:pt x="385175" y="654049"/>
                  </a:lnTo>
                  <a:lnTo>
                    <a:pt x="436619" y="629919"/>
                  </a:lnTo>
                  <a:lnTo>
                    <a:pt x="479717" y="618489"/>
                  </a:lnTo>
                  <a:lnTo>
                    <a:pt x="493512" y="618489"/>
                  </a:lnTo>
                  <a:lnTo>
                    <a:pt x="495185" y="556259"/>
                  </a:lnTo>
                  <a:lnTo>
                    <a:pt x="451457" y="548639"/>
                  </a:lnTo>
                  <a:lnTo>
                    <a:pt x="424718" y="543559"/>
                  </a:lnTo>
                  <a:lnTo>
                    <a:pt x="411979" y="539749"/>
                  </a:lnTo>
                  <a:lnTo>
                    <a:pt x="399619" y="537209"/>
                  </a:lnTo>
                  <a:lnTo>
                    <a:pt x="375909" y="529589"/>
                  </a:lnTo>
                  <a:lnTo>
                    <a:pt x="364497" y="525779"/>
                  </a:lnTo>
                  <a:lnTo>
                    <a:pt x="353339" y="520699"/>
                  </a:lnTo>
                  <a:lnTo>
                    <a:pt x="342403" y="516889"/>
                  </a:lnTo>
                  <a:lnTo>
                    <a:pt x="321073" y="506729"/>
                  </a:lnTo>
                  <a:lnTo>
                    <a:pt x="289966" y="487679"/>
                  </a:lnTo>
                  <a:lnTo>
                    <a:pt x="279709" y="480059"/>
                  </a:lnTo>
                  <a:lnTo>
                    <a:pt x="270011" y="473709"/>
                  </a:lnTo>
                  <a:lnTo>
                    <a:pt x="239981" y="448309"/>
                  </a:lnTo>
                  <a:lnTo>
                    <a:pt x="211404" y="419099"/>
                  </a:lnTo>
                  <a:lnTo>
                    <a:pt x="187951" y="384809"/>
                  </a:lnTo>
                  <a:lnTo>
                    <a:pt x="173292" y="349249"/>
                  </a:lnTo>
                  <a:lnTo>
                    <a:pt x="170994" y="336549"/>
                  </a:lnTo>
                  <a:lnTo>
                    <a:pt x="882040" y="308609"/>
                  </a:lnTo>
                  <a:lnTo>
                    <a:pt x="928471" y="308609"/>
                  </a:lnTo>
                  <a:lnTo>
                    <a:pt x="925578" y="297179"/>
                  </a:lnTo>
                  <a:lnTo>
                    <a:pt x="921583" y="285749"/>
                  </a:lnTo>
                  <a:lnTo>
                    <a:pt x="918224" y="278129"/>
                  </a:lnTo>
                  <a:lnTo>
                    <a:pt x="495185" y="278129"/>
                  </a:lnTo>
                  <a:lnTo>
                    <a:pt x="498559" y="248919"/>
                  </a:lnTo>
                  <a:lnTo>
                    <a:pt x="523596" y="195579"/>
                  </a:lnTo>
                  <a:lnTo>
                    <a:pt x="568689" y="151129"/>
                  </a:lnTo>
                  <a:lnTo>
                    <a:pt x="628637" y="118109"/>
                  </a:lnTo>
                  <a:lnTo>
                    <a:pt x="698241" y="97789"/>
                  </a:lnTo>
                  <a:lnTo>
                    <a:pt x="772301" y="90169"/>
                  </a:lnTo>
                  <a:lnTo>
                    <a:pt x="1145108" y="90169"/>
                  </a:lnTo>
                  <a:lnTo>
                    <a:pt x="1145108" y="0"/>
                  </a:lnTo>
                  <a:close/>
                </a:path>
                <a:path w="1145540" h="1004569">
                  <a:moveTo>
                    <a:pt x="1145108" y="894079"/>
                  </a:moveTo>
                  <a:lnTo>
                    <a:pt x="773285" y="894079"/>
                  </a:lnTo>
                  <a:lnTo>
                    <a:pt x="782113" y="895349"/>
                  </a:lnTo>
                  <a:lnTo>
                    <a:pt x="788708" y="897889"/>
                  </a:lnTo>
                  <a:lnTo>
                    <a:pt x="793797" y="902969"/>
                  </a:lnTo>
                  <a:lnTo>
                    <a:pt x="798105" y="910589"/>
                  </a:lnTo>
                  <a:lnTo>
                    <a:pt x="802356" y="920749"/>
                  </a:lnTo>
                  <a:lnTo>
                    <a:pt x="804672" y="928369"/>
                  </a:lnTo>
                  <a:lnTo>
                    <a:pt x="774852" y="928369"/>
                  </a:lnTo>
                  <a:lnTo>
                    <a:pt x="695625" y="929639"/>
                  </a:lnTo>
                  <a:lnTo>
                    <a:pt x="662477" y="930909"/>
                  </a:lnTo>
                  <a:lnTo>
                    <a:pt x="589764" y="930909"/>
                  </a:lnTo>
                  <a:lnTo>
                    <a:pt x="551428" y="932179"/>
                  </a:lnTo>
                  <a:lnTo>
                    <a:pt x="1145108" y="932179"/>
                  </a:lnTo>
                  <a:lnTo>
                    <a:pt x="1145108" y="894079"/>
                  </a:lnTo>
                  <a:close/>
                </a:path>
                <a:path w="1145540" h="1004569">
                  <a:moveTo>
                    <a:pt x="1145108" y="835659"/>
                  </a:moveTo>
                  <a:lnTo>
                    <a:pt x="737794" y="835659"/>
                  </a:lnTo>
                  <a:lnTo>
                    <a:pt x="726265" y="843279"/>
                  </a:lnTo>
                  <a:lnTo>
                    <a:pt x="715168" y="848359"/>
                  </a:lnTo>
                  <a:lnTo>
                    <a:pt x="704372" y="852169"/>
                  </a:lnTo>
                  <a:lnTo>
                    <a:pt x="693744" y="854709"/>
                  </a:lnTo>
                  <a:lnTo>
                    <a:pt x="661536" y="858519"/>
                  </a:lnTo>
                  <a:lnTo>
                    <a:pt x="650249" y="858519"/>
                  </a:lnTo>
                  <a:lnTo>
                    <a:pt x="638466" y="861059"/>
                  </a:lnTo>
                  <a:lnTo>
                    <a:pt x="626053" y="863599"/>
                  </a:lnTo>
                  <a:lnTo>
                    <a:pt x="612231" y="869949"/>
                  </a:lnTo>
                  <a:lnTo>
                    <a:pt x="603955" y="872489"/>
                  </a:lnTo>
                  <a:lnTo>
                    <a:pt x="599495" y="873759"/>
                  </a:lnTo>
                  <a:lnTo>
                    <a:pt x="597123" y="873759"/>
                  </a:lnTo>
                  <a:lnTo>
                    <a:pt x="595112" y="875029"/>
                  </a:lnTo>
                  <a:lnTo>
                    <a:pt x="591732" y="877569"/>
                  </a:lnTo>
                  <a:lnTo>
                    <a:pt x="604310" y="882649"/>
                  </a:lnTo>
                  <a:lnTo>
                    <a:pt x="615608" y="887729"/>
                  </a:lnTo>
                  <a:lnTo>
                    <a:pt x="646859" y="895349"/>
                  </a:lnTo>
                  <a:lnTo>
                    <a:pt x="658074" y="895349"/>
                  </a:lnTo>
                  <a:lnTo>
                    <a:pt x="670525" y="896619"/>
                  </a:lnTo>
                  <a:lnTo>
                    <a:pt x="726160" y="896619"/>
                  </a:lnTo>
                  <a:lnTo>
                    <a:pt x="746034" y="895349"/>
                  </a:lnTo>
                  <a:lnTo>
                    <a:pt x="761501" y="894079"/>
                  </a:lnTo>
                  <a:lnTo>
                    <a:pt x="1145108" y="894079"/>
                  </a:lnTo>
                  <a:lnTo>
                    <a:pt x="1145108" y="835659"/>
                  </a:lnTo>
                  <a:close/>
                </a:path>
                <a:path w="1145540" h="1004569">
                  <a:moveTo>
                    <a:pt x="441276" y="885189"/>
                  </a:moveTo>
                  <a:lnTo>
                    <a:pt x="382776" y="885189"/>
                  </a:lnTo>
                  <a:lnTo>
                    <a:pt x="395627" y="886459"/>
                  </a:lnTo>
                  <a:lnTo>
                    <a:pt x="430945" y="886459"/>
                  </a:lnTo>
                  <a:lnTo>
                    <a:pt x="441276" y="885189"/>
                  </a:lnTo>
                  <a:close/>
                </a:path>
                <a:path w="1145540" h="1004569">
                  <a:moveTo>
                    <a:pt x="541604" y="571499"/>
                  </a:moveTo>
                  <a:lnTo>
                    <a:pt x="541604" y="834389"/>
                  </a:lnTo>
                  <a:lnTo>
                    <a:pt x="553130" y="839469"/>
                  </a:lnTo>
                  <a:lnTo>
                    <a:pt x="565230" y="843279"/>
                  </a:lnTo>
                  <a:lnTo>
                    <a:pt x="590745" y="848359"/>
                  </a:lnTo>
                  <a:lnTo>
                    <a:pt x="630772" y="848359"/>
                  </a:lnTo>
                  <a:lnTo>
                    <a:pt x="657438" y="845819"/>
                  </a:lnTo>
                  <a:lnTo>
                    <a:pt x="670459" y="843279"/>
                  </a:lnTo>
                  <a:lnTo>
                    <a:pt x="695368" y="840739"/>
                  </a:lnTo>
                  <a:lnTo>
                    <a:pt x="707051" y="838199"/>
                  </a:lnTo>
                  <a:lnTo>
                    <a:pt x="728367" y="835659"/>
                  </a:lnTo>
                  <a:lnTo>
                    <a:pt x="1145108" y="835659"/>
                  </a:lnTo>
                  <a:lnTo>
                    <a:pt x="1145108" y="650239"/>
                  </a:lnTo>
                  <a:lnTo>
                    <a:pt x="595266" y="650239"/>
                  </a:lnTo>
                  <a:lnTo>
                    <a:pt x="585667" y="648969"/>
                  </a:lnTo>
                  <a:lnTo>
                    <a:pt x="560082" y="614679"/>
                  </a:lnTo>
                  <a:lnTo>
                    <a:pt x="559069" y="608329"/>
                  </a:lnTo>
                  <a:lnTo>
                    <a:pt x="557603" y="600709"/>
                  </a:lnTo>
                  <a:lnTo>
                    <a:pt x="555405" y="593089"/>
                  </a:lnTo>
                  <a:lnTo>
                    <a:pt x="552194" y="586739"/>
                  </a:lnTo>
                  <a:lnTo>
                    <a:pt x="549189" y="581659"/>
                  </a:lnTo>
                  <a:lnTo>
                    <a:pt x="547414" y="581659"/>
                  </a:lnTo>
                  <a:lnTo>
                    <a:pt x="548348" y="580389"/>
                  </a:lnTo>
                  <a:lnTo>
                    <a:pt x="547687" y="579119"/>
                  </a:lnTo>
                  <a:lnTo>
                    <a:pt x="541604" y="571499"/>
                  </a:lnTo>
                  <a:close/>
                </a:path>
                <a:path w="1145540" h="1004569">
                  <a:moveTo>
                    <a:pt x="493512" y="618489"/>
                  </a:moveTo>
                  <a:lnTo>
                    <a:pt x="479717" y="618489"/>
                  </a:lnTo>
                  <a:lnTo>
                    <a:pt x="479549" y="632459"/>
                  </a:lnTo>
                  <a:lnTo>
                    <a:pt x="479437" y="638809"/>
                  </a:lnTo>
                  <a:lnTo>
                    <a:pt x="476250" y="676909"/>
                  </a:lnTo>
                  <a:lnTo>
                    <a:pt x="456779" y="704849"/>
                  </a:lnTo>
                  <a:lnTo>
                    <a:pt x="452976" y="704849"/>
                  </a:lnTo>
                  <a:lnTo>
                    <a:pt x="448987" y="706119"/>
                  </a:lnTo>
                  <a:lnTo>
                    <a:pt x="444836" y="707389"/>
                  </a:lnTo>
                  <a:lnTo>
                    <a:pt x="440546" y="709929"/>
                  </a:lnTo>
                  <a:lnTo>
                    <a:pt x="436139" y="712469"/>
                  </a:lnTo>
                  <a:lnTo>
                    <a:pt x="431640" y="717549"/>
                  </a:lnTo>
                  <a:lnTo>
                    <a:pt x="427071" y="723899"/>
                  </a:lnTo>
                  <a:lnTo>
                    <a:pt x="422455" y="731519"/>
                  </a:lnTo>
                  <a:lnTo>
                    <a:pt x="417817" y="741679"/>
                  </a:lnTo>
                  <a:lnTo>
                    <a:pt x="418824" y="760729"/>
                  </a:lnTo>
                  <a:lnTo>
                    <a:pt x="433073" y="798829"/>
                  </a:lnTo>
                  <a:lnTo>
                    <a:pt x="474244" y="828039"/>
                  </a:lnTo>
                  <a:lnTo>
                    <a:pt x="487777" y="831849"/>
                  </a:lnTo>
                  <a:lnTo>
                    <a:pt x="493512" y="618489"/>
                  </a:lnTo>
                  <a:close/>
                </a:path>
                <a:path w="1145540" h="1004569">
                  <a:moveTo>
                    <a:pt x="1145108" y="90169"/>
                  </a:moveTo>
                  <a:lnTo>
                    <a:pt x="772301" y="90169"/>
                  </a:lnTo>
                  <a:lnTo>
                    <a:pt x="809378" y="92709"/>
                  </a:lnTo>
                  <a:lnTo>
                    <a:pt x="845618" y="99059"/>
                  </a:lnTo>
                  <a:lnTo>
                    <a:pt x="912993" y="125729"/>
                  </a:lnTo>
                  <a:lnTo>
                    <a:pt x="969225" y="170179"/>
                  </a:lnTo>
                  <a:lnTo>
                    <a:pt x="1009116" y="236219"/>
                  </a:lnTo>
                  <a:lnTo>
                    <a:pt x="1021308" y="278129"/>
                  </a:lnTo>
                  <a:lnTo>
                    <a:pt x="1026570" y="322579"/>
                  </a:lnTo>
                  <a:lnTo>
                    <a:pt x="1026357" y="342899"/>
                  </a:lnTo>
                  <a:lnTo>
                    <a:pt x="1020826" y="382269"/>
                  </a:lnTo>
                  <a:lnTo>
                    <a:pt x="1001502" y="434339"/>
                  </a:lnTo>
                  <a:lnTo>
                    <a:pt x="971734" y="480059"/>
                  </a:lnTo>
                  <a:lnTo>
                    <a:pt x="934653" y="516889"/>
                  </a:lnTo>
                  <a:lnTo>
                    <a:pt x="865114" y="565149"/>
                  </a:lnTo>
                  <a:lnTo>
                    <a:pt x="851090" y="571499"/>
                  </a:lnTo>
                  <a:lnTo>
                    <a:pt x="841102" y="577849"/>
                  </a:lnTo>
                  <a:lnTo>
                    <a:pt x="797226" y="599439"/>
                  </a:lnTo>
                  <a:lnTo>
                    <a:pt x="723153" y="623569"/>
                  </a:lnTo>
                  <a:lnTo>
                    <a:pt x="710256" y="626109"/>
                  </a:lnTo>
                  <a:lnTo>
                    <a:pt x="697286" y="629919"/>
                  </a:lnTo>
                  <a:lnTo>
                    <a:pt x="684275" y="632459"/>
                  </a:lnTo>
                  <a:lnTo>
                    <a:pt x="660068" y="638809"/>
                  </a:lnTo>
                  <a:lnTo>
                    <a:pt x="639344" y="643889"/>
                  </a:lnTo>
                  <a:lnTo>
                    <a:pt x="621823" y="647699"/>
                  </a:lnTo>
                  <a:lnTo>
                    <a:pt x="607224" y="648969"/>
                  </a:lnTo>
                  <a:lnTo>
                    <a:pt x="595266" y="650239"/>
                  </a:lnTo>
                  <a:lnTo>
                    <a:pt x="1145108" y="650239"/>
                  </a:lnTo>
                  <a:lnTo>
                    <a:pt x="1145108" y="90169"/>
                  </a:lnTo>
                  <a:close/>
                </a:path>
                <a:path w="1145540" h="1004569">
                  <a:moveTo>
                    <a:pt x="928471" y="308609"/>
                  </a:moveTo>
                  <a:lnTo>
                    <a:pt x="882040" y="308609"/>
                  </a:lnTo>
                  <a:lnTo>
                    <a:pt x="880785" y="328929"/>
                  </a:lnTo>
                  <a:lnTo>
                    <a:pt x="877104" y="349249"/>
                  </a:lnTo>
                  <a:lnTo>
                    <a:pt x="862975" y="386079"/>
                  </a:lnTo>
                  <a:lnTo>
                    <a:pt x="840677" y="420369"/>
                  </a:lnTo>
                  <a:lnTo>
                    <a:pt x="811229" y="452119"/>
                  </a:lnTo>
                  <a:lnTo>
                    <a:pt x="775654" y="478789"/>
                  </a:lnTo>
                  <a:lnTo>
                    <a:pt x="734971" y="502919"/>
                  </a:lnTo>
                  <a:lnTo>
                    <a:pt x="690204" y="521969"/>
                  </a:lnTo>
                  <a:lnTo>
                    <a:pt x="642373" y="538479"/>
                  </a:lnTo>
                  <a:lnTo>
                    <a:pt x="592499" y="549909"/>
                  </a:lnTo>
                  <a:lnTo>
                    <a:pt x="541604" y="556259"/>
                  </a:lnTo>
                  <a:lnTo>
                    <a:pt x="547460" y="561339"/>
                  </a:lnTo>
                  <a:lnTo>
                    <a:pt x="551308" y="565149"/>
                  </a:lnTo>
                  <a:lnTo>
                    <a:pt x="553462" y="568959"/>
                  </a:lnTo>
                  <a:lnTo>
                    <a:pt x="554235" y="571499"/>
                  </a:lnTo>
                  <a:lnTo>
                    <a:pt x="553940" y="574039"/>
                  </a:lnTo>
                  <a:lnTo>
                    <a:pt x="552890" y="576579"/>
                  </a:lnTo>
                  <a:lnTo>
                    <a:pt x="551399" y="577849"/>
                  </a:lnTo>
                  <a:lnTo>
                    <a:pt x="549781" y="579119"/>
                  </a:lnTo>
                  <a:lnTo>
                    <a:pt x="548407" y="580337"/>
                  </a:lnTo>
                  <a:lnTo>
                    <a:pt x="549189" y="581659"/>
                  </a:lnTo>
                  <a:lnTo>
                    <a:pt x="550739" y="581659"/>
                  </a:lnTo>
                  <a:lnTo>
                    <a:pt x="561195" y="580389"/>
                  </a:lnTo>
                  <a:lnTo>
                    <a:pt x="569835" y="579119"/>
                  </a:lnTo>
                  <a:lnTo>
                    <a:pt x="581168" y="577849"/>
                  </a:lnTo>
                  <a:lnTo>
                    <a:pt x="595506" y="576579"/>
                  </a:lnTo>
                  <a:lnTo>
                    <a:pt x="613164" y="574039"/>
                  </a:lnTo>
                  <a:lnTo>
                    <a:pt x="634453" y="571499"/>
                  </a:lnTo>
                  <a:lnTo>
                    <a:pt x="645185" y="568959"/>
                  </a:lnTo>
                  <a:lnTo>
                    <a:pt x="658563" y="565149"/>
                  </a:lnTo>
                  <a:lnTo>
                    <a:pt x="674216" y="560069"/>
                  </a:lnTo>
                  <a:lnTo>
                    <a:pt x="691772" y="554989"/>
                  </a:lnTo>
                  <a:lnTo>
                    <a:pt x="731109" y="541019"/>
                  </a:lnTo>
                  <a:lnTo>
                    <a:pt x="773602" y="521969"/>
                  </a:lnTo>
                  <a:lnTo>
                    <a:pt x="816281" y="497839"/>
                  </a:lnTo>
                  <a:lnTo>
                    <a:pt x="856174" y="471169"/>
                  </a:lnTo>
                  <a:lnTo>
                    <a:pt x="890311" y="438149"/>
                  </a:lnTo>
                  <a:lnTo>
                    <a:pt x="915720" y="400049"/>
                  </a:lnTo>
                  <a:lnTo>
                    <a:pt x="929431" y="356869"/>
                  </a:lnTo>
                  <a:lnTo>
                    <a:pt x="930970" y="334009"/>
                  </a:lnTo>
                  <a:lnTo>
                    <a:pt x="928471" y="308609"/>
                  </a:lnTo>
                  <a:close/>
                </a:path>
                <a:path w="1145540" h="1004569">
                  <a:moveTo>
                    <a:pt x="795730" y="193039"/>
                  </a:moveTo>
                  <a:lnTo>
                    <a:pt x="755080" y="201929"/>
                  </a:lnTo>
                  <a:lnTo>
                    <a:pt x="718566" y="220979"/>
                  </a:lnTo>
                  <a:lnTo>
                    <a:pt x="710791" y="224789"/>
                  </a:lnTo>
                  <a:lnTo>
                    <a:pt x="703783" y="229869"/>
                  </a:lnTo>
                  <a:lnTo>
                    <a:pt x="697343" y="234949"/>
                  </a:lnTo>
                  <a:lnTo>
                    <a:pt x="685380" y="242569"/>
                  </a:lnTo>
                  <a:lnTo>
                    <a:pt x="651614" y="261619"/>
                  </a:lnTo>
                  <a:lnTo>
                    <a:pt x="642621" y="265429"/>
                  </a:lnTo>
                  <a:lnTo>
                    <a:pt x="575606" y="275589"/>
                  </a:lnTo>
                  <a:lnTo>
                    <a:pt x="534827" y="278129"/>
                  </a:lnTo>
                  <a:lnTo>
                    <a:pt x="918224" y="278129"/>
                  </a:lnTo>
                  <a:lnTo>
                    <a:pt x="895740" y="242569"/>
                  </a:lnTo>
                  <a:lnTo>
                    <a:pt x="856900" y="210819"/>
                  </a:lnTo>
                  <a:lnTo>
                    <a:pt x="808776" y="194309"/>
                  </a:lnTo>
                  <a:lnTo>
                    <a:pt x="795730" y="193039"/>
                  </a:lnTo>
                  <a:close/>
                </a:path>
              </a:pathLst>
            </a:custGeom>
            <a:solidFill>
              <a:srgbClr val="7E1E41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1" name="object 6"/>
            <p:cNvSpPr txBox="1"/>
            <p:nvPr/>
          </p:nvSpPr>
          <p:spPr>
            <a:xfrm>
              <a:off x="1157130" y="1652270"/>
              <a:ext cx="1069340" cy="4051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Здравоохранение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R="115570" algn="ctr">
                <a:lnSpc>
                  <a:spcPct val="100000"/>
                </a:lnSpc>
                <a:spcBef>
                  <a:spcPts val="545"/>
                </a:spcBef>
              </a:pP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6275,2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2" name="Группа 101"/>
          <p:cNvGrpSpPr/>
          <p:nvPr/>
        </p:nvGrpSpPr>
        <p:grpSpPr>
          <a:xfrm>
            <a:off x="101378" y="3977084"/>
            <a:ext cx="1918475" cy="1004569"/>
            <a:chOff x="2424925" y="1316024"/>
            <a:chExt cx="1918475" cy="1004569"/>
          </a:xfrm>
        </p:grpSpPr>
        <p:sp>
          <p:nvSpPr>
            <p:cNvPr id="103" name="object 11"/>
            <p:cNvSpPr/>
            <p:nvPr/>
          </p:nvSpPr>
          <p:spPr>
            <a:xfrm>
              <a:off x="2424925" y="1316024"/>
              <a:ext cx="1145540" cy="1004569"/>
            </a:xfrm>
            <a:custGeom>
              <a:avLst/>
              <a:gdLst/>
              <a:ahLst/>
              <a:cxnLst/>
              <a:rect l="l" t="t" r="r" b="b"/>
              <a:pathLst>
                <a:path w="1145539" h="1004569">
                  <a:moveTo>
                    <a:pt x="1145108" y="0"/>
                  </a:moveTo>
                  <a:lnTo>
                    <a:pt x="0" y="0"/>
                  </a:lnTo>
                  <a:lnTo>
                    <a:pt x="0" y="1004569"/>
                  </a:lnTo>
                  <a:lnTo>
                    <a:pt x="1145108" y="1004569"/>
                  </a:lnTo>
                  <a:lnTo>
                    <a:pt x="1145108" y="883919"/>
                  </a:lnTo>
                  <a:lnTo>
                    <a:pt x="634862" y="883919"/>
                  </a:lnTo>
                  <a:lnTo>
                    <a:pt x="557072" y="881379"/>
                  </a:lnTo>
                  <a:lnTo>
                    <a:pt x="547902" y="869950"/>
                  </a:lnTo>
                  <a:lnTo>
                    <a:pt x="544545" y="866139"/>
                  </a:lnTo>
                  <a:lnTo>
                    <a:pt x="495172" y="866139"/>
                  </a:lnTo>
                  <a:lnTo>
                    <a:pt x="458980" y="858519"/>
                  </a:lnTo>
                  <a:lnTo>
                    <a:pt x="408375" y="838200"/>
                  </a:lnTo>
                  <a:lnTo>
                    <a:pt x="362470" y="810260"/>
                  </a:lnTo>
                  <a:lnTo>
                    <a:pt x="334632" y="786129"/>
                  </a:lnTo>
                  <a:lnTo>
                    <a:pt x="321577" y="774699"/>
                  </a:lnTo>
                  <a:lnTo>
                    <a:pt x="309115" y="760729"/>
                  </a:lnTo>
                  <a:lnTo>
                    <a:pt x="297256" y="748029"/>
                  </a:lnTo>
                  <a:lnTo>
                    <a:pt x="286012" y="734060"/>
                  </a:lnTo>
                  <a:lnTo>
                    <a:pt x="275395" y="720090"/>
                  </a:lnTo>
                  <a:lnTo>
                    <a:pt x="265416" y="706119"/>
                  </a:lnTo>
                  <a:lnTo>
                    <a:pt x="256088" y="692149"/>
                  </a:lnTo>
                  <a:lnTo>
                    <a:pt x="247420" y="676910"/>
                  </a:lnTo>
                  <a:lnTo>
                    <a:pt x="239426" y="662940"/>
                  </a:lnTo>
                  <a:lnTo>
                    <a:pt x="220106" y="614679"/>
                  </a:lnTo>
                  <a:lnTo>
                    <a:pt x="209850" y="567690"/>
                  </a:lnTo>
                  <a:lnTo>
                    <a:pt x="209926" y="558799"/>
                  </a:lnTo>
                  <a:lnTo>
                    <a:pt x="224203" y="528319"/>
                  </a:lnTo>
                  <a:lnTo>
                    <a:pt x="229565" y="521969"/>
                  </a:lnTo>
                  <a:lnTo>
                    <a:pt x="235671" y="516889"/>
                  </a:lnTo>
                  <a:lnTo>
                    <a:pt x="242482" y="510539"/>
                  </a:lnTo>
                  <a:lnTo>
                    <a:pt x="249961" y="505459"/>
                  </a:lnTo>
                  <a:lnTo>
                    <a:pt x="258066" y="497839"/>
                  </a:lnTo>
                  <a:lnTo>
                    <a:pt x="262414" y="494029"/>
                  </a:lnTo>
                  <a:lnTo>
                    <a:pt x="216636" y="494029"/>
                  </a:lnTo>
                  <a:lnTo>
                    <a:pt x="216950" y="454659"/>
                  </a:lnTo>
                  <a:lnTo>
                    <a:pt x="221535" y="410209"/>
                  </a:lnTo>
                  <a:lnTo>
                    <a:pt x="245207" y="373379"/>
                  </a:lnTo>
                  <a:lnTo>
                    <a:pt x="284360" y="356869"/>
                  </a:lnTo>
                  <a:lnTo>
                    <a:pt x="329275" y="356869"/>
                  </a:lnTo>
                  <a:lnTo>
                    <a:pt x="335800" y="351789"/>
                  </a:lnTo>
                  <a:lnTo>
                    <a:pt x="343693" y="346709"/>
                  </a:lnTo>
                  <a:lnTo>
                    <a:pt x="353178" y="344169"/>
                  </a:lnTo>
                  <a:lnTo>
                    <a:pt x="364479" y="341629"/>
                  </a:lnTo>
                  <a:lnTo>
                    <a:pt x="377820" y="340359"/>
                  </a:lnTo>
                  <a:lnTo>
                    <a:pt x="263055" y="340359"/>
                  </a:lnTo>
                  <a:lnTo>
                    <a:pt x="266529" y="325119"/>
                  </a:lnTo>
                  <a:lnTo>
                    <a:pt x="270897" y="304799"/>
                  </a:lnTo>
                  <a:lnTo>
                    <a:pt x="272706" y="297179"/>
                  </a:lnTo>
                  <a:lnTo>
                    <a:pt x="296358" y="276859"/>
                  </a:lnTo>
                  <a:lnTo>
                    <a:pt x="307219" y="270509"/>
                  </a:lnTo>
                  <a:lnTo>
                    <a:pt x="321193" y="264159"/>
                  </a:lnTo>
                  <a:lnTo>
                    <a:pt x="340436" y="264159"/>
                  </a:lnTo>
                  <a:lnTo>
                    <a:pt x="340436" y="246379"/>
                  </a:lnTo>
                  <a:lnTo>
                    <a:pt x="346022" y="236219"/>
                  </a:lnTo>
                  <a:lnTo>
                    <a:pt x="352436" y="227329"/>
                  </a:lnTo>
                  <a:lnTo>
                    <a:pt x="359647" y="217169"/>
                  </a:lnTo>
                  <a:lnTo>
                    <a:pt x="395822" y="184150"/>
                  </a:lnTo>
                  <a:lnTo>
                    <a:pt x="429757" y="163829"/>
                  </a:lnTo>
                  <a:lnTo>
                    <a:pt x="482438" y="144779"/>
                  </a:lnTo>
                  <a:lnTo>
                    <a:pt x="526410" y="138429"/>
                  </a:lnTo>
                  <a:lnTo>
                    <a:pt x="1145108" y="138429"/>
                  </a:lnTo>
                  <a:lnTo>
                    <a:pt x="1145108" y="0"/>
                  </a:lnTo>
                  <a:close/>
                </a:path>
                <a:path w="1145539" h="1004569">
                  <a:moveTo>
                    <a:pt x="556562" y="351789"/>
                  </a:moveTo>
                  <a:lnTo>
                    <a:pt x="481550" y="351789"/>
                  </a:lnTo>
                  <a:lnTo>
                    <a:pt x="494128" y="353059"/>
                  </a:lnTo>
                  <a:lnTo>
                    <a:pt x="531237" y="360679"/>
                  </a:lnTo>
                  <a:lnTo>
                    <a:pt x="578672" y="375919"/>
                  </a:lnTo>
                  <a:lnTo>
                    <a:pt x="622855" y="396239"/>
                  </a:lnTo>
                  <a:lnTo>
                    <a:pt x="633275" y="401319"/>
                  </a:lnTo>
                  <a:lnTo>
                    <a:pt x="618438" y="463549"/>
                  </a:lnTo>
                  <a:lnTo>
                    <a:pt x="610119" y="520699"/>
                  </a:lnTo>
                  <a:lnTo>
                    <a:pt x="607424" y="572769"/>
                  </a:lnTo>
                  <a:lnTo>
                    <a:pt x="609460" y="619760"/>
                  </a:lnTo>
                  <a:lnTo>
                    <a:pt x="615336" y="661669"/>
                  </a:lnTo>
                  <a:lnTo>
                    <a:pt x="635034" y="732790"/>
                  </a:lnTo>
                  <a:lnTo>
                    <a:pt x="659374" y="787399"/>
                  </a:lnTo>
                  <a:lnTo>
                    <a:pt x="681215" y="828039"/>
                  </a:lnTo>
                  <a:lnTo>
                    <a:pt x="688967" y="844550"/>
                  </a:lnTo>
                  <a:lnTo>
                    <a:pt x="693415" y="855979"/>
                  </a:lnTo>
                  <a:lnTo>
                    <a:pt x="693667" y="866139"/>
                  </a:lnTo>
                  <a:lnTo>
                    <a:pt x="688831" y="873760"/>
                  </a:lnTo>
                  <a:lnTo>
                    <a:pt x="678013" y="878839"/>
                  </a:lnTo>
                  <a:lnTo>
                    <a:pt x="660321" y="882650"/>
                  </a:lnTo>
                  <a:lnTo>
                    <a:pt x="634862" y="883919"/>
                  </a:lnTo>
                  <a:lnTo>
                    <a:pt x="1145108" y="883919"/>
                  </a:lnTo>
                  <a:lnTo>
                    <a:pt x="1145108" y="847089"/>
                  </a:lnTo>
                  <a:lnTo>
                    <a:pt x="738474" y="847089"/>
                  </a:lnTo>
                  <a:lnTo>
                    <a:pt x="727497" y="826769"/>
                  </a:lnTo>
                  <a:lnTo>
                    <a:pt x="716564" y="807719"/>
                  </a:lnTo>
                  <a:lnTo>
                    <a:pt x="695258" y="770890"/>
                  </a:lnTo>
                  <a:lnTo>
                    <a:pt x="685101" y="753110"/>
                  </a:lnTo>
                  <a:lnTo>
                    <a:pt x="666317" y="717549"/>
                  </a:lnTo>
                  <a:lnTo>
                    <a:pt x="650290" y="681990"/>
                  </a:lnTo>
                  <a:lnTo>
                    <a:pt x="637881" y="645160"/>
                  </a:lnTo>
                  <a:lnTo>
                    <a:pt x="629953" y="605790"/>
                  </a:lnTo>
                  <a:lnTo>
                    <a:pt x="627367" y="562610"/>
                  </a:lnTo>
                  <a:lnTo>
                    <a:pt x="628346" y="539749"/>
                  </a:lnTo>
                  <a:lnTo>
                    <a:pt x="630983" y="515619"/>
                  </a:lnTo>
                  <a:lnTo>
                    <a:pt x="635387" y="488949"/>
                  </a:lnTo>
                  <a:lnTo>
                    <a:pt x="641664" y="462279"/>
                  </a:lnTo>
                  <a:lnTo>
                    <a:pt x="649922" y="433069"/>
                  </a:lnTo>
                  <a:lnTo>
                    <a:pt x="707430" y="433069"/>
                  </a:lnTo>
                  <a:lnTo>
                    <a:pt x="701410" y="426719"/>
                  </a:lnTo>
                  <a:lnTo>
                    <a:pt x="684481" y="406399"/>
                  </a:lnTo>
                  <a:lnTo>
                    <a:pt x="680872" y="401319"/>
                  </a:lnTo>
                  <a:lnTo>
                    <a:pt x="692702" y="393699"/>
                  </a:lnTo>
                  <a:lnTo>
                    <a:pt x="704949" y="386079"/>
                  </a:lnTo>
                  <a:lnTo>
                    <a:pt x="717568" y="379729"/>
                  </a:lnTo>
                  <a:lnTo>
                    <a:pt x="730512" y="374649"/>
                  </a:lnTo>
                  <a:lnTo>
                    <a:pt x="734919" y="373379"/>
                  </a:lnTo>
                  <a:lnTo>
                    <a:pt x="647607" y="373379"/>
                  </a:lnTo>
                  <a:lnTo>
                    <a:pt x="637601" y="372109"/>
                  </a:lnTo>
                  <a:lnTo>
                    <a:pt x="625981" y="369569"/>
                  </a:lnTo>
                  <a:lnTo>
                    <a:pt x="613004" y="367029"/>
                  </a:lnTo>
                  <a:lnTo>
                    <a:pt x="598924" y="363219"/>
                  </a:lnTo>
                  <a:lnTo>
                    <a:pt x="568481" y="355599"/>
                  </a:lnTo>
                  <a:lnTo>
                    <a:pt x="556562" y="351789"/>
                  </a:lnTo>
                  <a:close/>
                </a:path>
                <a:path w="1145539" h="1004569">
                  <a:moveTo>
                    <a:pt x="340436" y="264159"/>
                  </a:moveTo>
                  <a:lnTo>
                    <a:pt x="321193" y="264159"/>
                  </a:lnTo>
                  <a:lnTo>
                    <a:pt x="319318" y="281939"/>
                  </a:lnTo>
                  <a:lnTo>
                    <a:pt x="318377" y="295909"/>
                  </a:lnTo>
                  <a:lnTo>
                    <a:pt x="318134" y="304799"/>
                  </a:lnTo>
                  <a:lnTo>
                    <a:pt x="318019" y="323849"/>
                  </a:lnTo>
                  <a:lnTo>
                    <a:pt x="317847" y="326389"/>
                  </a:lnTo>
                  <a:lnTo>
                    <a:pt x="293146" y="335279"/>
                  </a:lnTo>
                  <a:lnTo>
                    <a:pt x="282319" y="336549"/>
                  </a:lnTo>
                  <a:lnTo>
                    <a:pt x="268760" y="339089"/>
                  </a:lnTo>
                  <a:lnTo>
                    <a:pt x="263055" y="340359"/>
                  </a:lnTo>
                  <a:lnTo>
                    <a:pt x="377820" y="340359"/>
                  </a:lnTo>
                  <a:lnTo>
                    <a:pt x="368538" y="382269"/>
                  </a:lnTo>
                  <a:lnTo>
                    <a:pt x="361159" y="421639"/>
                  </a:lnTo>
                  <a:lnTo>
                    <a:pt x="351901" y="490219"/>
                  </a:lnTo>
                  <a:lnTo>
                    <a:pt x="349797" y="532129"/>
                  </a:lnTo>
                  <a:lnTo>
                    <a:pt x="349705" y="549910"/>
                  </a:lnTo>
                  <a:lnTo>
                    <a:pt x="351000" y="574040"/>
                  </a:lnTo>
                  <a:lnTo>
                    <a:pt x="358458" y="621029"/>
                  </a:lnTo>
                  <a:lnTo>
                    <a:pt x="371885" y="664210"/>
                  </a:lnTo>
                  <a:lnTo>
                    <a:pt x="390870" y="706119"/>
                  </a:lnTo>
                  <a:lnTo>
                    <a:pt x="415004" y="746760"/>
                  </a:lnTo>
                  <a:lnTo>
                    <a:pt x="443876" y="789940"/>
                  </a:lnTo>
                  <a:lnTo>
                    <a:pt x="477077" y="839469"/>
                  </a:lnTo>
                  <a:lnTo>
                    <a:pt x="495172" y="866139"/>
                  </a:lnTo>
                  <a:lnTo>
                    <a:pt x="544545" y="866139"/>
                  </a:lnTo>
                  <a:lnTo>
                    <a:pt x="538951" y="859789"/>
                  </a:lnTo>
                  <a:lnTo>
                    <a:pt x="530210" y="849629"/>
                  </a:lnTo>
                  <a:lnTo>
                    <a:pt x="521666" y="840739"/>
                  </a:lnTo>
                  <a:lnTo>
                    <a:pt x="513308" y="831850"/>
                  </a:lnTo>
                  <a:lnTo>
                    <a:pt x="497103" y="815339"/>
                  </a:lnTo>
                  <a:lnTo>
                    <a:pt x="466409" y="781049"/>
                  </a:lnTo>
                  <a:lnTo>
                    <a:pt x="437386" y="740410"/>
                  </a:lnTo>
                  <a:lnTo>
                    <a:pt x="416267" y="698499"/>
                  </a:lnTo>
                  <a:lnTo>
                    <a:pt x="402323" y="664210"/>
                  </a:lnTo>
                  <a:lnTo>
                    <a:pt x="395820" y="648969"/>
                  </a:lnTo>
                  <a:lnTo>
                    <a:pt x="381652" y="599440"/>
                  </a:lnTo>
                  <a:lnTo>
                    <a:pt x="375004" y="551179"/>
                  </a:lnTo>
                  <a:lnTo>
                    <a:pt x="374440" y="519429"/>
                  </a:lnTo>
                  <a:lnTo>
                    <a:pt x="375250" y="504189"/>
                  </a:lnTo>
                  <a:lnTo>
                    <a:pt x="381762" y="457199"/>
                  </a:lnTo>
                  <a:lnTo>
                    <a:pt x="393913" y="412749"/>
                  </a:lnTo>
                  <a:lnTo>
                    <a:pt x="411077" y="369569"/>
                  </a:lnTo>
                  <a:lnTo>
                    <a:pt x="443412" y="351789"/>
                  </a:lnTo>
                  <a:lnTo>
                    <a:pt x="556562" y="351789"/>
                  </a:lnTo>
                  <a:lnTo>
                    <a:pt x="520941" y="340359"/>
                  </a:lnTo>
                  <a:lnTo>
                    <a:pt x="505617" y="335279"/>
                  </a:lnTo>
                  <a:lnTo>
                    <a:pt x="490980" y="331469"/>
                  </a:lnTo>
                  <a:lnTo>
                    <a:pt x="477286" y="326389"/>
                  </a:lnTo>
                  <a:lnTo>
                    <a:pt x="471039" y="323849"/>
                  </a:lnTo>
                  <a:lnTo>
                    <a:pt x="340436" y="323849"/>
                  </a:lnTo>
                  <a:lnTo>
                    <a:pt x="340436" y="264159"/>
                  </a:lnTo>
                  <a:close/>
                </a:path>
                <a:path w="1145539" h="1004569">
                  <a:moveTo>
                    <a:pt x="707430" y="433069"/>
                  </a:moveTo>
                  <a:lnTo>
                    <a:pt x="649922" y="433069"/>
                  </a:lnTo>
                  <a:lnTo>
                    <a:pt x="663950" y="438149"/>
                  </a:lnTo>
                  <a:lnTo>
                    <a:pt x="678117" y="445769"/>
                  </a:lnTo>
                  <a:lnTo>
                    <a:pt x="720525" y="480059"/>
                  </a:lnTo>
                  <a:lnTo>
                    <a:pt x="747792" y="509269"/>
                  </a:lnTo>
                  <a:lnTo>
                    <a:pt x="773386" y="544829"/>
                  </a:lnTo>
                  <a:lnTo>
                    <a:pt x="796567" y="584199"/>
                  </a:lnTo>
                  <a:lnTo>
                    <a:pt x="816590" y="627379"/>
                  </a:lnTo>
                  <a:lnTo>
                    <a:pt x="832714" y="671829"/>
                  </a:lnTo>
                  <a:lnTo>
                    <a:pt x="844196" y="718819"/>
                  </a:lnTo>
                  <a:lnTo>
                    <a:pt x="850293" y="765810"/>
                  </a:lnTo>
                  <a:lnTo>
                    <a:pt x="851090" y="788669"/>
                  </a:lnTo>
                  <a:lnTo>
                    <a:pt x="838679" y="796290"/>
                  </a:lnTo>
                  <a:lnTo>
                    <a:pt x="826906" y="803910"/>
                  </a:lnTo>
                  <a:lnTo>
                    <a:pt x="815626" y="811529"/>
                  </a:lnTo>
                  <a:lnTo>
                    <a:pt x="804698" y="816610"/>
                  </a:lnTo>
                  <a:lnTo>
                    <a:pt x="793977" y="822960"/>
                  </a:lnTo>
                  <a:lnTo>
                    <a:pt x="761629" y="838200"/>
                  </a:lnTo>
                  <a:lnTo>
                    <a:pt x="750306" y="842010"/>
                  </a:lnTo>
                  <a:lnTo>
                    <a:pt x="738474" y="847089"/>
                  </a:lnTo>
                  <a:lnTo>
                    <a:pt x="1145108" y="847089"/>
                  </a:lnTo>
                  <a:lnTo>
                    <a:pt x="1145108" y="741679"/>
                  </a:lnTo>
                  <a:lnTo>
                    <a:pt x="882040" y="741679"/>
                  </a:lnTo>
                  <a:lnTo>
                    <a:pt x="876529" y="732790"/>
                  </a:lnTo>
                  <a:lnTo>
                    <a:pt x="859549" y="687069"/>
                  </a:lnTo>
                  <a:lnTo>
                    <a:pt x="848862" y="647699"/>
                  </a:lnTo>
                  <a:lnTo>
                    <a:pt x="845066" y="634999"/>
                  </a:lnTo>
                  <a:lnTo>
                    <a:pt x="831346" y="596899"/>
                  </a:lnTo>
                  <a:lnTo>
                    <a:pt x="811672" y="563879"/>
                  </a:lnTo>
                  <a:lnTo>
                    <a:pt x="804646" y="549910"/>
                  </a:lnTo>
                  <a:lnTo>
                    <a:pt x="782555" y="513079"/>
                  </a:lnTo>
                  <a:lnTo>
                    <a:pt x="751163" y="476249"/>
                  </a:lnTo>
                  <a:lnTo>
                    <a:pt x="743045" y="467359"/>
                  </a:lnTo>
                  <a:lnTo>
                    <a:pt x="726566" y="452119"/>
                  </a:lnTo>
                  <a:lnTo>
                    <a:pt x="718227" y="444499"/>
                  </a:lnTo>
                  <a:lnTo>
                    <a:pt x="707430" y="433069"/>
                  </a:lnTo>
                  <a:close/>
                </a:path>
                <a:path w="1145539" h="1004569">
                  <a:moveTo>
                    <a:pt x="1145108" y="364489"/>
                  </a:moveTo>
                  <a:lnTo>
                    <a:pt x="812401" y="364489"/>
                  </a:lnTo>
                  <a:lnTo>
                    <a:pt x="840193" y="367029"/>
                  </a:lnTo>
                  <a:lnTo>
                    <a:pt x="853974" y="369569"/>
                  </a:lnTo>
                  <a:lnTo>
                    <a:pt x="932108" y="383539"/>
                  </a:lnTo>
                  <a:lnTo>
                    <a:pt x="951813" y="434339"/>
                  </a:lnTo>
                  <a:lnTo>
                    <a:pt x="956809" y="476249"/>
                  </a:lnTo>
                  <a:lnTo>
                    <a:pt x="958742" y="527049"/>
                  </a:lnTo>
                  <a:lnTo>
                    <a:pt x="958641" y="533399"/>
                  </a:lnTo>
                  <a:lnTo>
                    <a:pt x="953604" y="581660"/>
                  </a:lnTo>
                  <a:lnTo>
                    <a:pt x="941193" y="627379"/>
                  </a:lnTo>
                  <a:lnTo>
                    <a:pt x="921157" y="674369"/>
                  </a:lnTo>
                  <a:lnTo>
                    <a:pt x="893183" y="723899"/>
                  </a:lnTo>
                  <a:lnTo>
                    <a:pt x="882040" y="741679"/>
                  </a:lnTo>
                  <a:lnTo>
                    <a:pt x="1145108" y="741679"/>
                  </a:lnTo>
                  <a:lnTo>
                    <a:pt x="1145108" y="364489"/>
                  </a:lnTo>
                  <a:close/>
                </a:path>
                <a:path w="1145539" h="1004569">
                  <a:moveTo>
                    <a:pt x="329275" y="356869"/>
                  </a:moveTo>
                  <a:lnTo>
                    <a:pt x="284360" y="356869"/>
                  </a:lnTo>
                  <a:lnTo>
                    <a:pt x="282698" y="374649"/>
                  </a:lnTo>
                  <a:lnTo>
                    <a:pt x="280563" y="389889"/>
                  </a:lnTo>
                  <a:lnTo>
                    <a:pt x="270593" y="426719"/>
                  </a:lnTo>
                  <a:lnTo>
                    <a:pt x="237707" y="473709"/>
                  </a:lnTo>
                  <a:lnTo>
                    <a:pt x="228032" y="482599"/>
                  </a:lnTo>
                  <a:lnTo>
                    <a:pt x="216636" y="494029"/>
                  </a:lnTo>
                  <a:lnTo>
                    <a:pt x="262414" y="494029"/>
                  </a:lnTo>
                  <a:lnTo>
                    <a:pt x="266761" y="490219"/>
                  </a:lnTo>
                  <a:lnTo>
                    <a:pt x="289898" y="454659"/>
                  </a:lnTo>
                  <a:lnTo>
                    <a:pt x="309312" y="397509"/>
                  </a:lnTo>
                  <a:lnTo>
                    <a:pt x="312364" y="387349"/>
                  </a:lnTo>
                  <a:lnTo>
                    <a:pt x="315662" y="378459"/>
                  </a:lnTo>
                  <a:lnTo>
                    <a:pt x="319430" y="370839"/>
                  </a:lnTo>
                  <a:lnTo>
                    <a:pt x="323893" y="363219"/>
                  </a:lnTo>
                  <a:lnTo>
                    <a:pt x="329275" y="356869"/>
                  </a:lnTo>
                  <a:close/>
                </a:path>
                <a:path w="1145539" h="1004569">
                  <a:moveTo>
                    <a:pt x="785082" y="337819"/>
                  </a:moveTo>
                  <a:lnTo>
                    <a:pt x="768843" y="337819"/>
                  </a:lnTo>
                  <a:lnTo>
                    <a:pt x="755042" y="339089"/>
                  </a:lnTo>
                  <a:lnTo>
                    <a:pt x="743387" y="340359"/>
                  </a:lnTo>
                  <a:lnTo>
                    <a:pt x="733589" y="342899"/>
                  </a:lnTo>
                  <a:lnTo>
                    <a:pt x="725358" y="345439"/>
                  </a:lnTo>
                  <a:lnTo>
                    <a:pt x="718404" y="349249"/>
                  </a:lnTo>
                  <a:lnTo>
                    <a:pt x="712436" y="351789"/>
                  </a:lnTo>
                  <a:lnTo>
                    <a:pt x="707165" y="355599"/>
                  </a:lnTo>
                  <a:lnTo>
                    <a:pt x="702300" y="358139"/>
                  </a:lnTo>
                  <a:lnTo>
                    <a:pt x="697550" y="361949"/>
                  </a:lnTo>
                  <a:lnTo>
                    <a:pt x="692627" y="364489"/>
                  </a:lnTo>
                  <a:lnTo>
                    <a:pt x="687240" y="367029"/>
                  </a:lnTo>
                  <a:lnTo>
                    <a:pt x="681098" y="369569"/>
                  </a:lnTo>
                  <a:lnTo>
                    <a:pt x="673912" y="370839"/>
                  </a:lnTo>
                  <a:lnTo>
                    <a:pt x="665391" y="370839"/>
                  </a:lnTo>
                  <a:lnTo>
                    <a:pt x="661758" y="372109"/>
                  </a:lnTo>
                  <a:lnTo>
                    <a:pt x="655745" y="373379"/>
                  </a:lnTo>
                  <a:lnTo>
                    <a:pt x="734919" y="373379"/>
                  </a:lnTo>
                  <a:lnTo>
                    <a:pt x="743734" y="370839"/>
                  </a:lnTo>
                  <a:lnTo>
                    <a:pt x="770829" y="365759"/>
                  </a:lnTo>
                  <a:lnTo>
                    <a:pt x="784609" y="364489"/>
                  </a:lnTo>
                  <a:lnTo>
                    <a:pt x="1145108" y="364489"/>
                  </a:lnTo>
                  <a:lnTo>
                    <a:pt x="1145108" y="355599"/>
                  </a:lnTo>
                  <a:lnTo>
                    <a:pt x="912990" y="355599"/>
                  </a:lnTo>
                  <a:lnTo>
                    <a:pt x="880213" y="349249"/>
                  </a:lnTo>
                  <a:lnTo>
                    <a:pt x="851324" y="344169"/>
                  </a:lnTo>
                  <a:lnTo>
                    <a:pt x="826032" y="341629"/>
                  </a:lnTo>
                  <a:lnTo>
                    <a:pt x="804049" y="339089"/>
                  </a:lnTo>
                  <a:lnTo>
                    <a:pt x="785082" y="337819"/>
                  </a:lnTo>
                  <a:close/>
                </a:path>
                <a:path w="1145539" h="1004569">
                  <a:moveTo>
                    <a:pt x="1145108" y="142239"/>
                  </a:moveTo>
                  <a:lnTo>
                    <a:pt x="637787" y="142239"/>
                  </a:lnTo>
                  <a:lnTo>
                    <a:pt x="667147" y="144779"/>
                  </a:lnTo>
                  <a:lnTo>
                    <a:pt x="696344" y="152400"/>
                  </a:lnTo>
                  <a:lnTo>
                    <a:pt x="753043" y="176529"/>
                  </a:lnTo>
                  <a:lnTo>
                    <a:pt x="805471" y="212089"/>
                  </a:lnTo>
                  <a:lnTo>
                    <a:pt x="851214" y="255269"/>
                  </a:lnTo>
                  <a:lnTo>
                    <a:pt x="887859" y="304799"/>
                  </a:lnTo>
                  <a:lnTo>
                    <a:pt x="912990" y="355599"/>
                  </a:lnTo>
                  <a:lnTo>
                    <a:pt x="1145108" y="355599"/>
                  </a:lnTo>
                  <a:lnTo>
                    <a:pt x="1145108" y="142239"/>
                  </a:lnTo>
                  <a:close/>
                </a:path>
                <a:path w="1145539" h="1004569">
                  <a:moveTo>
                    <a:pt x="1145108" y="138429"/>
                  </a:moveTo>
                  <a:lnTo>
                    <a:pt x="526410" y="138429"/>
                  </a:lnTo>
                  <a:lnTo>
                    <a:pt x="506941" y="158750"/>
                  </a:lnTo>
                  <a:lnTo>
                    <a:pt x="490215" y="177800"/>
                  </a:lnTo>
                  <a:lnTo>
                    <a:pt x="475954" y="194309"/>
                  </a:lnTo>
                  <a:lnTo>
                    <a:pt x="463878" y="209549"/>
                  </a:lnTo>
                  <a:lnTo>
                    <a:pt x="453709" y="224789"/>
                  </a:lnTo>
                  <a:lnTo>
                    <a:pt x="445168" y="237489"/>
                  </a:lnTo>
                  <a:lnTo>
                    <a:pt x="437976" y="248919"/>
                  </a:lnTo>
                  <a:lnTo>
                    <a:pt x="431855" y="260349"/>
                  </a:lnTo>
                  <a:lnTo>
                    <a:pt x="426525" y="269239"/>
                  </a:lnTo>
                  <a:lnTo>
                    <a:pt x="401998" y="303529"/>
                  </a:lnTo>
                  <a:lnTo>
                    <a:pt x="355453" y="321309"/>
                  </a:lnTo>
                  <a:lnTo>
                    <a:pt x="340436" y="323849"/>
                  </a:lnTo>
                  <a:lnTo>
                    <a:pt x="471039" y="323849"/>
                  </a:lnTo>
                  <a:lnTo>
                    <a:pt x="464791" y="321309"/>
                  </a:lnTo>
                  <a:lnTo>
                    <a:pt x="453750" y="317499"/>
                  </a:lnTo>
                  <a:lnTo>
                    <a:pt x="444418" y="313689"/>
                  </a:lnTo>
                  <a:lnTo>
                    <a:pt x="437052" y="311149"/>
                  </a:lnTo>
                  <a:lnTo>
                    <a:pt x="433273" y="308609"/>
                  </a:lnTo>
                  <a:lnTo>
                    <a:pt x="453069" y="266699"/>
                  </a:lnTo>
                  <a:lnTo>
                    <a:pt x="475117" y="229869"/>
                  </a:lnTo>
                  <a:lnTo>
                    <a:pt x="524760" y="179069"/>
                  </a:lnTo>
                  <a:lnTo>
                    <a:pt x="579788" y="149859"/>
                  </a:lnTo>
                  <a:lnTo>
                    <a:pt x="637787" y="142239"/>
                  </a:lnTo>
                  <a:lnTo>
                    <a:pt x="1145108" y="142239"/>
                  </a:lnTo>
                  <a:lnTo>
                    <a:pt x="1145108" y="138429"/>
                  </a:lnTo>
                  <a:close/>
                </a:path>
              </a:pathLst>
            </a:custGeom>
            <a:solidFill>
              <a:srgbClr val="5A7A80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4" name="object 12"/>
            <p:cNvSpPr txBox="1"/>
            <p:nvPr/>
          </p:nvSpPr>
          <p:spPr>
            <a:xfrm>
              <a:off x="3609340" y="1517015"/>
              <a:ext cx="734060" cy="6927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ct val="1000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Физическая культура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ct val="1000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и спорт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R="34290" algn="ctr">
                <a:lnSpc>
                  <a:spcPct val="100000"/>
                </a:lnSpc>
                <a:spcBef>
                  <a:spcPts val="415"/>
                </a:spcBef>
              </a:pP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2 209,8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5" name="Группа 104"/>
          <p:cNvGrpSpPr/>
          <p:nvPr/>
        </p:nvGrpSpPr>
        <p:grpSpPr>
          <a:xfrm>
            <a:off x="99746" y="2590241"/>
            <a:ext cx="2177645" cy="1005843"/>
            <a:chOff x="4593270" y="1341634"/>
            <a:chExt cx="2177645" cy="1005843"/>
          </a:xfrm>
        </p:grpSpPr>
        <p:sp>
          <p:nvSpPr>
            <p:cNvPr id="201" name="object 17"/>
            <p:cNvSpPr/>
            <p:nvPr/>
          </p:nvSpPr>
          <p:spPr>
            <a:xfrm>
              <a:off x="5282680" y="1976903"/>
              <a:ext cx="121285" cy="180340"/>
            </a:xfrm>
            <a:custGeom>
              <a:avLst/>
              <a:gdLst/>
              <a:ahLst/>
              <a:cxnLst/>
              <a:rect l="l" t="t" r="r" b="b"/>
              <a:pathLst>
                <a:path w="121285" h="180339">
                  <a:moveTo>
                    <a:pt x="73110" y="0"/>
                  </a:moveTo>
                  <a:lnTo>
                    <a:pt x="60510" y="8005"/>
                  </a:lnTo>
                  <a:lnTo>
                    <a:pt x="49021" y="14853"/>
                  </a:lnTo>
                  <a:lnTo>
                    <a:pt x="38663" y="21201"/>
                  </a:lnTo>
                  <a:lnTo>
                    <a:pt x="8977" y="54695"/>
                  </a:lnTo>
                  <a:lnTo>
                    <a:pt x="101" y="108694"/>
                  </a:lnTo>
                  <a:lnTo>
                    <a:pt x="0" y="128058"/>
                  </a:lnTo>
                  <a:lnTo>
                    <a:pt x="1124" y="143861"/>
                  </a:lnTo>
                  <a:lnTo>
                    <a:pt x="23224" y="179443"/>
                  </a:lnTo>
                  <a:lnTo>
                    <a:pt x="30555" y="179872"/>
                  </a:lnTo>
                  <a:lnTo>
                    <a:pt x="38728" y="178738"/>
                  </a:lnTo>
                  <a:lnTo>
                    <a:pt x="96910" y="142811"/>
                  </a:lnTo>
                  <a:lnTo>
                    <a:pt x="120722" y="95211"/>
                  </a:lnTo>
                  <a:lnTo>
                    <a:pt x="120722" y="47599"/>
                  </a:lnTo>
                  <a:lnTo>
                    <a:pt x="73110" y="47599"/>
                  </a:lnTo>
                  <a:lnTo>
                    <a:pt x="73110" y="0"/>
                  </a:lnTo>
                  <a:close/>
                </a:path>
                <a:path w="121285" h="180339">
                  <a:moveTo>
                    <a:pt x="120722" y="23799"/>
                  </a:moveTo>
                  <a:lnTo>
                    <a:pt x="73110" y="47599"/>
                  </a:lnTo>
                  <a:lnTo>
                    <a:pt x="120722" y="47599"/>
                  </a:lnTo>
                  <a:lnTo>
                    <a:pt x="120722" y="23799"/>
                  </a:lnTo>
                  <a:close/>
                </a:path>
              </a:pathLst>
            </a:custGeom>
            <a:solidFill>
              <a:srgbClr val="E6EACE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2" name="object 18"/>
            <p:cNvSpPr/>
            <p:nvPr/>
          </p:nvSpPr>
          <p:spPr>
            <a:xfrm>
              <a:off x="4593270" y="1858771"/>
              <a:ext cx="120014" cy="165735"/>
            </a:xfrm>
            <a:custGeom>
              <a:avLst/>
              <a:gdLst/>
              <a:ahLst/>
              <a:cxnLst/>
              <a:rect l="l" t="t" r="r" b="b"/>
              <a:pathLst>
                <a:path w="120014" h="165735">
                  <a:moveTo>
                    <a:pt x="64117" y="139851"/>
                  </a:moveTo>
                  <a:lnTo>
                    <a:pt x="3716" y="139851"/>
                  </a:lnTo>
                  <a:lnTo>
                    <a:pt x="5365" y="140082"/>
                  </a:lnTo>
                  <a:lnTo>
                    <a:pt x="7402" y="140998"/>
                  </a:lnTo>
                  <a:lnTo>
                    <a:pt x="24675" y="165742"/>
                  </a:lnTo>
                  <a:lnTo>
                    <a:pt x="38391" y="156699"/>
                  </a:lnTo>
                  <a:lnTo>
                    <a:pt x="61884" y="141392"/>
                  </a:lnTo>
                  <a:lnTo>
                    <a:pt x="64117" y="139851"/>
                  </a:lnTo>
                  <a:close/>
                </a:path>
                <a:path w="120014" h="165735">
                  <a:moveTo>
                    <a:pt x="30015" y="775"/>
                  </a:moveTo>
                  <a:lnTo>
                    <a:pt x="20976" y="11543"/>
                  </a:lnTo>
                  <a:lnTo>
                    <a:pt x="13815" y="19658"/>
                  </a:lnTo>
                  <a:lnTo>
                    <a:pt x="8383" y="26900"/>
                  </a:lnTo>
                  <a:lnTo>
                    <a:pt x="876" y="70530"/>
                  </a:lnTo>
                  <a:lnTo>
                    <a:pt x="821" y="87138"/>
                  </a:lnTo>
                  <a:lnTo>
                    <a:pt x="720" y="97228"/>
                  </a:lnTo>
                  <a:lnTo>
                    <a:pt x="598" y="106064"/>
                  </a:lnTo>
                  <a:lnTo>
                    <a:pt x="456" y="113931"/>
                  </a:lnTo>
                  <a:lnTo>
                    <a:pt x="266" y="121939"/>
                  </a:lnTo>
                  <a:lnTo>
                    <a:pt x="102" y="127894"/>
                  </a:lnTo>
                  <a:lnTo>
                    <a:pt x="0" y="139072"/>
                  </a:lnTo>
                  <a:lnTo>
                    <a:pt x="261" y="140120"/>
                  </a:lnTo>
                  <a:lnTo>
                    <a:pt x="726" y="140439"/>
                  </a:lnTo>
                  <a:lnTo>
                    <a:pt x="1433" y="140312"/>
                  </a:lnTo>
                  <a:lnTo>
                    <a:pt x="2417" y="140022"/>
                  </a:lnTo>
                  <a:lnTo>
                    <a:pt x="3716" y="139851"/>
                  </a:lnTo>
                  <a:lnTo>
                    <a:pt x="64117" y="139851"/>
                  </a:lnTo>
                  <a:lnTo>
                    <a:pt x="71789" y="134559"/>
                  </a:lnTo>
                  <a:lnTo>
                    <a:pt x="100649" y="106064"/>
                  </a:lnTo>
                  <a:lnTo>
                    <a:pt x="113757" y="70530"/>
                  </a:lnTo>
                  <a:lnTo>
                    <a:pt x="48488" y="70530"/>
                  </a:lnTo>
                  <a:lnTo>
                    <a:pt x="52415" y="53308"/>
                  </a:lnTo>
                  <a:lnTo>
                    <a:pt x="65773" y="11333"/>
                  </a:lnTo>
                  <a:lnTo>
                    <a:pt x="69199" y="4235"/>
                  </a:lnTo>
                  <a:lnTo>
                    <a:pt x="54633" y="4235"/>
                  </a:lnTo>
                  <a:lnTo>
                    <a:pt x="47813" y="4099"/>
                  </a:lnTo>
                  <a:lnTo>
                    <a:pt x="39633" y="3031"/>
                  </a:lnTo>
                  <a:lnTo>
                    <a:pt x="30015" y="775"/>
                  </a:lnTo>
                  <a:close/>
                </a:path>
                <a:path w="120014" h="165735">
                  <a:moveTo>
                    <a:pt x="116179" y="3385"/>
                  </a:moveTo>
                  <a:lnTo>
                    <a:pt x="110972" y="4897"/>
                  </a:lnTo>
                  <a:lnTo>
                    <a:pt x="109283" y="12339"/>
                  </a:lnTo>
                  <a:lnTo>
                    <a:pt x="48488" y="70530"/>
                  </a:lnTo>
                  <a:lnTo>
                    <a:pt x="113757" y="70530"/>
                  </a:lnTo>
                  <a:lnTo>
                    <a:pt x="115386" y="62060"/>
                  </a:lnTo>
                  <a:lnTo>
                    <a:pt x="117347" y="46503"/>
                  </a:lnTo>
                  <a:lnTo>
                    <a:pt x="118749" y="28554"/>
                  </a:lnTo>
                  <a:lnTo>
                    <a:pt x="119655" y="7930"/>
                  </a:lnTo>
                  <a:lnTo>
                    <a:pt x="116179" y="3385"/>
                  </a:lnTo>
                  <a:close/>
                </a:path>
                <a:path w="120014" h="165735">
                  <a:moveTo>
                    <a:pt x="71520" y="0"/>
                  </a:moveTo>
                  <a:lnTo>
                    <a:pt x="71166" y="14"/>
                  </a:lnTo>
                  <a:lnTo>
                    <a:pt x="69935" y="650"/>
                  </a:lnTo>
                  <a:lnTo>
                    <a:pt x="67746" y="1649"/>
                  </a:lnTo>
                  <a:lnTo>
                    <a:pt x="64519" y="2752"/>
                  </a:lnTo>
                  <a:lnTo>
                    <a:pt x="60175" y="3700"/>
                  </a:lnTo>
                  <a:lnTo>
                    <a:pt x="54633" y="4235"/>
                  </a:lnTo>
                  <a:lnTo>
                    <a:pt x="69199" y="4235"/>
                  </a:lnTo>
                  <a:lnTo>
                    <a:pt x="69988" y="2752"/>
                  </a:lnTo>
                  <a:lnTo>
                    <a:pt x="71188" y="650"/>
                  </a:lnTo>
                  <a:lnTo>
                    <a:pt x="71520" y="0"/>
                  </a:lnTo>
                  <a:close/>
                </a:path>
              </a:pathLst>
            </a:custGeom>
            <a:solidFill>
              <a:srgbClr val="E6EACE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3" name="object 19"/>
            <p:cNvSpPr/>
            <p:nvPr/>
          </p:nvSpPr>
          <p:spPr>
            <a:xfrm>
              <a:off x="4766581" y="2000701"/>
              <a:ext cx="113030" cy="177165"/>
            </a:xfrm>
            <a:custGeom>
              <a:avLst/>
              <a:gdLst/>
              <a:ahLst/>
              <a:cxnLst/>
              <a:rect l="l" t="t" r="r" b="b"/>
              <a:pathLst>
                <a:path w="113029" h="177164">
                  <a:moveTo>
                    <a:pt x="65579" y="0"/>
                  </a:moveTo>
                  <a:lnTo>
                    <a:pt x="30667" y="28779"/>
                  </a:lnTo>
                  <a:lnTo>
                    <a:pt x="5727" y="63077"/>
                  </a:lnTo>
                  <a:lnTo>
                    <a:pt x="0" y="90030"/>
                  </a:lnTo>
                  <a:lnTo>
                    <a:pt x="70" y="99901"/>
                  </a:lnTo>
                  <a:lnTo>
                    <a:pt x="7786" y="147087"/>
                  </a:lnTo>
                  <a:lnTo>
                    <a:pt x="14814" y="177015"/>
                  </a:lnTo>
                  <a:lnTo>
                    <a:pt x="43293" y="163930"/>
                  </a:lnTo>
                  <a:lnTo>
                    <a:pt x="83153" y="140802"/>
                  </a:lnTo>
                  <a:lnTo>
                    <a:pt x="104571" y="105369"/>
                  </a:lnTo>
                  <a:lnTo>
                    <a:pt x="110510" y="71412"/>
                  </a:lnTo>
                  <a:lnTo>
                    <a:pt x="65579" y="71412"/>
                  </a:lnTo>
                  <a:lnTo>
                    <a:pt x="65579" y="0"/>
                  </a:lnTo>
                  <a:close/>
                </a:path>
                <a:path w="113029" h="177164">
                  <a:moveTo>
                    <a:pt x="112774" y="38001"/>
                  </a:moveTo>
                  <a:lnTo>
                    <a:pt x="77428" y="59537"/>
                  </a:lnTo>
                  <a:lnTo>
                    <a:pt x="75536" y="61442"/>
                  </a:lnTo>
                  <a:lnTo>
                    <a:pt x="69325" y="67259"/>
                  </a:lnTo>
                  <a:lnTo>
                    <a:pt x="65579" y="71412"/>
                  </a:lnTo>
                  <a:lnTo>
                    <a:pt x="110510" y="71412"/>
                  </a:lnTo>
                  <a:lnTo>
                    <a:pt x="111677" y="58911"/>
                  </a:lnTo>
                  <a:lnTo>
                    <a:pt x="112774" y="38001"/>
                  </a:lnTo>
                  <a:close/>
                </a:path>
              </a:pathLst>
            </a:custGeom>
            <a:solidFill>
              <a:srgbClr val="E6EACE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4" name="object 20"/>
            <p:cNvSpPr/>
            <p:nvPr/>
          </p:nvSpPr>
          <p:spPr>
            <a:xfrm>
              <a:off x="5022572" y="1908256"/>
              <a:ext cx="116839" cy="164465"/>
            </a:xfrm>
            <a:custGeom>
              <a:avLst/>
              <a:gdLst/>
              <a:ahLst/>
              <a:cxnLst/>
              <a:rect l="l" t="t" r="r" b="b"/>
              <a:pathLst>
                <a:path w="116839" h="164464">
                  <a:moveTo>
                    <a:pt x="53131" y="0"/>
                  </a:moveTo>
                  <a:lnTo>
                    <a:pt x="44408" y="10979"/>
                  </a:lnTo>
                  <a:lnTo>
                    <a:pt x="36696" y="20374"/>
                  </a:lnTo>
                  <a:lnTo>
                    <a:pt x="24055" y="35552"/>
                  </a:lnTo>
                  <a:lnTo>
                    <a:pt x="19003" y="41902"/>
                  </a:lnTo>
                  <a:lnTo>
                    <a:pt x="2508" y="80542"/>
                  </a:lnTo>
                  <a:lnTo>
                    <a:pt x="112" y="127643"/>
                  </a:lnTo>
                  <a:lnTo>
                    <a:pt x="0" y="163856"/>
                  </a:lnTo>
                  <a:lnTo>
                    <a:pt x="17160" y="158913"/>
                  </a:lnTo>
                  <a:lnTo>
                    <a:pt x="56895" y="142335"/>
                  </a:lnTo>
                  <a:lnTo>
                    <a:pt x="89135" y="111788"/>
                  </a:lnTo>
                  <a:lnTo>
                    <a:pt x="108155" y="64734"/>
                  </a:lnTo>
                  <a:lnTo>
                    <a:pt x="116281" y="32680"/>
                  </a:lnTo>
                  <a:lnTo>
                    <a:pt x="95691" y="22884"/>
                  </a:lnTo>
                  <a:lnTo>
                    <a:pt x="89296" y="19745"/>
                  </a:lnTo>
                  <a:lnTo>
                    <a:pt x="84857" y="17483"/>
                  </a:lnTo>
                  <a:lnTo>
                    <a:pt x="81889" y="15876"/>
                  </a:lnTo>
                  <a:lnTo>
                    <a:pt x="79910" y="14703"/>
                  </a:lnTo>
                  <a:lnTo>
                    <a:pt x="76985" y="12769"/>
                  </a:lnTo>
                  <a:lnTo>
                    <a:pt x="75071" y="11566"/>
                  </a:lnTo>
                  <a:lnTo>
                    <a:pt x="72212" y="9909"/>
                  </a:lnTo>
                  <a:lnTo>
                    <a:pt x="67925" y="7577"/>
                  </a:lnTo>
                  <a:lnTo>
                    <a:pt x="61726" y="4347"/>
                  </a:lnTo>
                  <a:lnTo>
                    <a:pt x="53131" y="0"/>
                  </a:lnTo>
                  <a:close/>
                </a:path>
              </a:pathLst>
            </a:custGeom>
            <a:solidFill>
              <a:srgbClr val="E6EACE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5" name="object 21"/>
            <p:cNvSpPr/>
            <p:nvPr/>
          </p:nvSpPr>
          <p:spPr>
            <a:xfrm>
              <a:off x="4594902" y="1341637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0" y="0"/>
                  </a:moveTo>
                  <a:lnTo>
                    <a:pt x="1145108" y="0"/>
                  </a:lnTo>
                  <a:lnTo>
                    <a:pt x="1145108" y="1005840"/>
                  </a:lnTo>
                  <a:lnTo>
                    <a:pt x="0" y="1005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6" name="object 22"/>
            <p:cNvSpPr/>
            <p:nvPr/>
          </p:nvSpPr>
          <p:spPr>
            <a:xfrm>
              <a:off x="4594902" y="1341637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0" y="0"/>
                  </a:moveTo>
                  <a:lnTo>
                    <a:pt x="1145108" y="0"/>
                  </a:lnTo>
                  <a:lnTo>
                    <a:pt x="1145108" y="1005840"/>
                  </a:lnTo>
                  <a:lnTo>
                    <a:pt x="0" y="1005840"/>
                  </a:lnTo>
                  <a:lnTo>
                    <a:pt x="0" y="0"/>
                  </a:lnTo>
                  <a:close/>
                </a:path>
              </a:pathLst>
            </a:custGeom>
            <a:ln w="7200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7" name="object 23"/>
            <p:cNvSpPr/>
            <p:nvPr/>
          </p:nvSpPr>
          <p:spPr>
            <a:xfrm>
              <a:off x="4594897" y="1341634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1145108" y="0"/>
                  </a:moveTo>
                  <a:lnTo>
                    <a:pt x="0" y="0"/>
                  </a:lnTo>
                  <a:lnTo>
                    <a:pt x="0" y="1005840"/>
                  </a:lnTo>
                  <a:lnTo>
                    <a:pt x="1145108" y="1005840"/>
                  </a:lnTo>
                  <a:lnTo>
                    <a:pt x="1145108" y="884887"/>
                  </a:lnTo>
                  <a:lnTo>
                    <a:pt x="817545" y="884887"/>
                  </a:lnTo>
                  <a:lnTo>
                    <a:pt x="750291" y="883293"/>
                  </a:lnTo>
                  <a:lnTo>
                    <a:pt x="578933" y="883293"/>
                  </a:lnTo>
                  <a:lnTo>
                    <a:pt x="566680" y="883234"/>
                  </a:lnTo>
                  <a:lnTo>
                    <a:pt x="527693" y="878578"/>
                  </a:lnTo>
                  <a:lnTo>
                    <a:pt x="486267" y="855187"/>
                  </a:lnTo>
                  <a:lnTo>
                    <a:pt x="455549" y="826901"/>
                  </a:lnTo>
                  <a:lnTo>
                    <a:pt x="321136" y="824598"/>
                  </a:lnTo>
                  <a:lnTo>
                    <a:pt x="278115" y="821632"/>
                  </a:lnTo>
                  <a:lnTo>
                    <a:pt x="237434" y="809054"/>
                  </a:lnTo>
                  <a:lnTo>
                    <a:pt x="215800" y="766175"/>
                  </a:lnTo>
                  <a:lnTo>
                    <a:pt x="213852" y="728859"/>
                  </a:lnTo>
                  <a:lnTo>
                    <a:pt x="214103" y="705321"/>
                  </a:lnTo>
                  <a:lnTo>
                    <a:pt x="214791" y="678181"/>
                  </a:lnTo>
                  <a:lnTo>
                    <a:pt x="215634" y="647181"/>
                  </a:lnTo>
                  <a:lnTo>
                    <a:pt x="216348" y="612058"/>
                  </a:lnTo>
                  <a:lnTo>
                    <a:pt x="216649" y="572554"/>
                  </a:lnTo>
                  <a:lnTo>
                    <a:pt x="216459" y="533052"/>
                  </a:lnTo>
                  <a:lnTo>
                    <a:pt x="215709" y="466954"/>
                  </a:lnTo>
                  <a:lnTo>
                    <a:pt x="215700" y="437914"/>
                  </a:lnTo>
                  <a:lnTo>
                    <a:pt x="217484" y="396240"/>
                  </a:lnTo>
                  <a:lnTo>
                    <a:pt x="228869" y="353520"/>
                  </a:lnTo>
                  <a:lnTo>
                    <a:pt x="270912" y="328189"/>
                  </a:lnTo>
                  <a:lnTo>
                    <a:pt x="331528" y="323977"/>
                  </a:lnTo>
                  <a:lnTo>
                    <a:pt x="464233" y="323977"/>
                  </a:lnTo>
                  <a:lnTo>
                    <a:pt x="464067" y="265002"/>
                  </a:lnTo>
                  <a:lnTo>
                    <a:pt x="464606" y="207357"/>
                  </a:lnTo>
                  <a:lnTo>
                    <a:pt x="467577" y="168980"/>
                  </a:lnTo>
                  <a:lnTo>
                    <a:pt x="480214" y="131724"/>
                  </a:lnTo>
                  <a:lnTo>
                    <a:pt x="521113" y="110213"/>
                  </a:lnTo>
                  <a:lnTo>
                    <a:pt x="577135" y="107080"/>
                  </a:lnTo>
                  <a:lnTo>
                    <a:pt x="1145108" y="107080"/>
                  </a:lnTo>
                  <a:lnTo>
                    <a:pt x="1145108" y="0"/>
                  </a:lnTo>
                  <a:close/>
                </a:path>
                <a:path w="1145539" h="1005839">
                  <a:moveTo>
                    <a:pt x="1145108" y="108287"/>
                  </a:moveTo>
                  <a:lnTo>
                    <a:pt x="778058" y="108287"/>
                  </a:lnTo>
                  <a:lnTo>
                    <a:pt x="811076" y="108736"/>
                  </a:lnTo>
                  <a:lnTo>
                    <a:pt x="839336" y="109928"/>
                  </a:lnTo>
                  <a:lnTo>
                    <a:pt x="882974" y="115840"/>
                  </a:lnTo>
                  <a:lnTo>
                    <a:pt x="921448" y="138403"/>
                  </a:lnTo>
                  <a:lnTo>
                    <a:pt x="935898" y="185199"/>
                  </a:lnTo>
                  <a:lnTo>
                    <a:pt x="937000" y="207699"/>
                  </a:lnTo>
                  <a:lnTo>
                    <a:pt x="936827" y="234192"/>
                  </a:lnTo>
                  <a:lnTo>
                    <a:pt x="935724" y="265002"/>
                  </a:lnTo>
                  <a:lnTo>
                    <a:pt x="932127" y="340874"/>
                  </a:lnTo>
                  <a:lnTo>
                    <a:pt x="930328" y="386585"/>
                  </a:lnTo>
                  <a:lnTo>
                    <a:pt x="928993" y="437914"/>
                  </a:lnTo>
                  <a:lnTo>
                    <a:pt x="928471" y="495185"/>
                  </a:lnTo>
                  <a:lnTo>
                    <a:pt x="928879" y="558740"/>
                  </a:lnTo>
                  <a:lnTo>
                    <a:pt x="929879" y="615064"/>
                  </a:lnTo>
                  <a:lnTo>
                    <a:pt x="931134" y="664588"/>
                  </a:lnTo>
                  <a:lnTo>
                    <a:pt x="932308" y="707740"/>
                  </a:lnTo>
                  <a:lnTo>
                    <a:pt x="933064" y="744950"/>
                  </a:lnTo>
                  <a:lnTo>
                    <a:pt x="931975" y="803260"/>
                  </a:lnTo>
                  <a:lnTo>
                    <a:pt x="925177" y="842955"/>
                  </a:lnTo>
                  <a:lnTo>
                    <a:pt x="898384" y="875108"/>
                  </a:lnTo>
                  <a:lnTo>
                    <a:pt x="843598" y="884700"/>
                  </a:lnTo>
                  <a:lnTo>
                    <a:pt x="817545" y="884887"/>
                  </a:lnTo>
                  <a:lnTo>
                    <a:pt x="1145108" y="884887"/>
                  </a:lnTo>
                  <a:lnTo>
                    <a:pt x="1145108" y="108287"/>
                  </a:lnTo>
                  <a:close/>
                </a:path>
                <a:path w="1145539" h="1005839">
                  <a:moveTo>
                    <a:pt x="665403" y="882040"/>
                  </a:moveTo>
                  <a:lnTo>
                    <a:pt x="644071" y="882158"/>
                  </a:lnTo>
                  <a:lnTo>
                    <a:pt x="578933" y="883293"/>
                  </a:lnTo>
                  <a:lnTo>
                    <a:pt x="750291" y="883293"/>
                  </a:lnTo>
                  <a:lnTo>
                    <a:pt x="711301" y="882433"/>
                  </a:lnTo>
                  <a:lnTo>
                    <a:pt x="665403" y="882040"/>
                  </a:lnTo>
                  <a:close/>
                </a:path>
                <a:path w="1145539" h="1005839">
                  <a:moveTo>
                    <a:pt x="464233" y="323977"/>
                  </a:moveTo>
                  <a:lnTo>
                    <a:pt x="331528" y="323977"/>
                  </a:lnTo>
                  <a:lnTo>
                    <a:pt x="464235" y="324967"/>
                  </a:lnTo>
                  <a:lnTo>
                    <a:pt x="464233" y="323977"/>
                  </a:lnTo>
                  <a:close/>
                </a:path>
                <a:path w="1145539" h="1005839">
                  <a:moveTo>
                    <a:pt x="1145108" y="107080"/>
                  </a:moveTo>
                  <a:lnTo>
                    <a:pt x="577135" y="107080"/>
                  </a:lnTo>
                  <a:lnTo>
                    <a:pt x="696353" y="108318"/>
                  </a:lnTo>
                  <a:lnTo>
                    <a:pt x="1145108" y="108287"/>
                  </a:lnTo>
                  <a:lnTo>
                    <a:pt x="1145108" y="107080"/>
                  </a:lnTo>
                  <a:close/>
                </a:path>
              </a:pathLst>
            </a:custGeom>
            <a:solidFill>
              <a:srgbClr val="D3BC47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8" name="object 24"/>
            <p:cNvSpPr/>
            <p:nvPr/>
          </p:nvSpPr>
          <p:spPr>
            <a:xfrm>
              <a:off x="5121026" y="2138484"/>
              <a:ext cx="108585" cy="0"/>
            </a:xfrm>
            <a:custGeom>
              <a:avLst/>
              <a:gdLst/>
              <a:ahLst/>
              <a:cxnLst/>
              <a:rect l="l" t="t" r="r" b="b"/>
              <a:pathLst>
                <a:path w="108585">
                  <a:moveTo>
                    <a:pt x="0" y="0"/>
                  </a:moveTo>
                  <a:lnTo>
                    <a:pt x="108330" y="0"/>
                  </a:lnTo>
                </a:path>
              </a:pathLst>
            </a:custGeom>
            <a:ln w="4825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9" name="object 25"/>
            <p:cNvSpPr/>
            <p:nvPr/>
          </p:nvSpPr>
          <p:spPr>
            <a:xfrm>
              <a:off x="5136501" y="2007039"/>
              <a:ext cx="0" cy="107950"/>
            </a:xfrm>
            <a:custGeom>
              <a:avLst/>
              <a:gdLst/>
              <a:ahLst/>
              <a:cxnLst/>
              <a:rect l="l" t="t" r="r" b="b"/>
              <a:pathLst>
                <a:path h="107950">
                  <a:moveTo>
                    <a:pt x="0" y="0"/>
                  </a:moveTo>
                  <a:lnTo>
                    <a:pt x="0" y="10795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0" name="object 26"/>
            <p:cNvSpPr/>
            <p:nvPr/>
          </p:nvSpPr>
          <p:spPr>
            <a:xfrm>
              <a:off x="5121026" y="1983544"/>
              <a:ext cx="340995" cy="0"/>
            </a:xfrm>
            <a:custGeom>
              <a:avLst/>
              <a:gdLst/>
              <a:ahLst/>
              <a:cxnLst/>
              <a:rect l="l" t="t" r="r" b="b"/>
              <a:pathLst>
                <a:path w="340995">
                  <a:moveTo>
                    <a:pt x="0" y="0"/>
                  </a:moveTo>
                  <a:lnTo>
                    <a:pt x="340436" y="0"/>
                  </a:lnTo>
                </a:path>
              </a:pathLst>
            </a:custGeom>
            <a:ln w="4825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1" name="object 27"/>
            <p:cNvSpPr/>
            <p:nvPr/>
          </p:nvSpPr>
          <p:spPr>
            <a:xfrm>
              <a:off x="5136501" y="1852099"/>
              <a:ext cx="0" cy="107950"/>
            </a:xfrm>
            <a:custGeom>
              <a:avLst/>
              <a:gdLst/>
              <a:ahLst/>
              <a:cxnLst/>
              <a:rect l="l" t="t" r="r" b="b"/>
              <a:pathLst>
                <a:path h="107950">
                  <a:moveTo>
                    <a:pt x="0" y="0"/>
                  </a:moveTo>
                  <a:lnTo>
                    <a:pt x="0" y="10795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2" name="object 28"/>
            <p:cNvSpPr/>
            <p:nvPr/>
          </p:nvSpPr>
          <p:spPr>
            <a:xfrm>
              <a:off x="5121026" y="1829239"/>
              <a:ext cx="340995" cy="0"/>
            </a:xfrm>
            <a:custGeom>
              <a:avLst/>
              <a:gdLst/>
              <a:ahLst/>
              <a:cxnLst/>
              <a:rect l="l" t="t" r="r" b="b"/>
              <a:pathLst>
                <a:path w="340995">
                  <a:moveTo>
                    <a:pt x="0" y="0"/>
                  </a:moveTo>
                  <a:lnTo>
                    <a:pt x="340436" y="0"/>
                  </a:lnTo>
                </a:path>
              </a:pathLst>
            </a:custGeom>
            <a:ln w="46990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3" name="object 29"/>
            <p:cNvSpPr/>
            <p:nvPr/>
          </p:nvSpPr>
          <p:spPr>
            <a:xfrm>
              <a:off x="5136501" y="1697159"/>
              <a:ext cx="0" cy="109220"/>
            </a:xfrm>
            <a:custGeom>
              <a:avLst/>
              <a:gdLst/>
              <a:ahLst/>
              <a:cxnLst/>
              <a:rect l="l" t="t" r="r" b="b"/>
              <a:pathLst>
                <a:path h="109219">
                  <a:moveTo>
                    <a:pt x="0" y="0"/>
                  </a:moveTo>
                  <a:lnTo>
                    <a:pt x="0" y="109219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4" name="object 30"/>
            <p:cNvSpPr/>
            <p:nvPr/>
          </p:nvSpPr>
          <p:spPr>
            <a:xfrm>
              <a:off x="5121026" y="1674299"/>
              <a:ext cx="340995" cy="0"/>
            </a:xfrm>
            <a:custGeom>
              <a:avLst/>
              <a:gdLst/>
              <a:ahLst/>
              <a:cxnLst/>
              <a:rect l="l" t="t" r="r" b="b"/>
              <a:pathLst>
                <a:path w="340995">
                  <a:moveTo>
                    <a:pt x="0" y="0"/>
                  </a:moveTo>
                  <a:lnTo>
                    <a:pt x="340436" y="0"/>
                  </a:lnTo>
                </a:path>
              </a:pathLst>
            </a:custGeom>
            <a:ln w="46990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5" name="object 31"/>
            <p:cNvSpPr/>
            <p:nvPr/>
          </p:nvSpPr>
          <p:spPr>
            <a:xfrm>
              <a:off x="5136501" y="1542219"/>
              <a:ext cx="0" cy="109220"/>
            </a:xfrm>
            <a:custGeom>
              <a:avLst/>
              <a:gdLst/>
              <a:ahLst/>
              <a:cxnLst/>
              <a:rect l="l" t="t" r="r" b="b"/>
              <a:pathLst>
                <a:path h="109219">
                  <a:moveTo>
                    <a:pt x="0" y="0"/>
                  </a:moveTo>
                  <a:lnTo>
                    <a:pt x="0" y="10922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6" name="object 33"/>
            <p:cNvSpPr/>
            <p:nvPr/>
          </p:nvSpPr>
          <p:spPr>
            <a:xfrm>
              <a:off x="5353144" y="2138484"/>
              <a:ext cx="108585" cy="0"/>
            </a:xfrm>
            <a:custGeom>
              <a:avLst/>
              <a:gdLst/>
              <a:ahLst/>
              <a:cxnLst/>
              <a:rect l="l" t="t" r="r" b="b"/>
              <a:pathLst>
                <a:path w="108585">
                  <a:moveTo>
                    <a:pt x="0" y="0"/>
                  </a:moveTo>
                  <a:lnTo>
                    <a:pt x="108318" y="0"/>
                  </a:lnTo>
                </a:path>
              </a:pathLst>
            </a:custGeom>
            <a:ln w="4825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7" name="object 34"/>
            <p:cNvSpPr/>
            <p:nvPr/>
          </p:nvSpPr>
          <p:spPr>
            <a:xfrm>
              <a:off x="5368619" y="2007039"/>
              <a:ext cx="0" cy="107950"/>
            </a:xfrm>
            <a:custGeom>
              <a:avLst/>
              <a:gdLst/>
              <a:ahLst/>
              <a:cxnLst/>
              <a:rect l="l" t="t" r="r" b="b"/>
              <a:pathLst>
                <a:path h="107950">
                  <a:moveTo>
                    <a:pt x="0" y="0"/>
                  </a:moveTo>
                  <a:lnTo>
                    <a:pt x="0" y="10795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8" name="object 35"/>
            <p:cNvSpPr/>
            <p:nvPr/>
          </p:nvSpPr>
          <p:spPr>
            <a:xfrm>
              <a:off x="5213882" y="2007039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9" name="object 36"/>
            <p:cNvSpPr/>
            <p:nvPr/>
          </p:nvSpPr>
          <p:spPr>
            <a:xfrm>
              <a:off x="5445993" y="2007039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0" name="object 37"/>
            <p:cNvSpPr/>
            <p:nvPr/>
          </p:nvSpPr>
          <p:spPr>
            <a:xfrm>
              <a:off x="5213882" y="1852290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1" name="object 38"/>
            <p:cNvSpPr/>
            <p:nvPr/>
          </p:nvSpPr>
          <p:spPr>
            <a:xfrm>
              <a:off x="5291251" y="1852290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2" name="object 39"/>
            <p:cNvSpPr/>
            <p:nvPr/>
          </p:nvSpPr>
          <p:spPr>
            <a:xfrm>
              <a:off x="5368619" y="1852290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3" name="object 40"/>
            <p:cNvSpPr/>
            <p:nvPr/>
          </p:nvSpPr>
          <p:spPr>
            <a:xfrm>
              <a:off x="5445993" y="1852290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4" name="object 41"/>
            <p:cNvSpPr/>
            <p:nvPr/>
          </p:nvSpPr>
          <p:spPr>
            <a:xfrm>
              <a:off x="5213882" y="169755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5" name="object 42"/>
            <p:cNvSpPr/>
            <p:nvPr/>
          </p:nvSpPr>
          <p:spPr>
            <a:xfrm>
              <a:off x="5291251" y="169755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6" name="object 43"/>
            <p:cNvSpPr/>
            <p:nvPr/>
          </p:nvSpPr>
          <p:spPr>
            <a:xfrm>
              <a:off x="5368619" y="169755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7" name="object 44"/>
            <p:cNvSpPr/>
            <p:nvPr/>
          </p:nvSpPr>
          <p:spPr>
            <a:xfrm>
              <a:off x="5445993" y="169755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8" name="object 45"/>
            <p:cNvSpPr/>
            <p:nvPr/>
          </p:nvSpPr>
          <p:spPr>
            <a:xfrm>
              <a:off x="5213882" y="154280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9" name="object 46"/>
            <p:cNvSpPr/>
            <p:nvPr/>
          </p:nvSpPr>
          <p:spPr>
            <a:xfrm>
              <a:off x="5291251" y="154280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0" name="object 47"/>
            <p:cNvSpPr/>
            <p:nvPr/>
          </p:nvSpPr>
          <p:spPr>
            <a:xfrm>
              <a:off x="5368619" y="154280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1" name="object 48"/>
            <p:cNvSpPr/>
            <p:nvPr/>
          </p:nvSpPr>
          <p:spPr>
            <a:xfrm>
              <a:off x="5445993" y="154280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2" name="object 49"/>
            <p:cNvSpPr/>
            <p:nvPr/>
          </p:nvSpPr>
          <p:spPr>
            <a:xfrm>
              <a:off x="4873439" y="2076586"/>
              <a:ext cx="186055" cy="0"/>
            </a:xfrm>
            <a:custGeom>
              <a:avLst/>
              <a:gdLst/>
              <a:ahLst/>
              <a:cxnLst/>
              <a:rect l="l" t="t" r="r" b="b"/>
              <a:pathLst>
                <a:path w="186054">
                  <a:moveTo>
                    <a:pt x="0" y="0"/>
                  </a:moveTo>
                  <a:lnTo>
                    <a:pt x="185686" y="0"/>
                  </a:lnTo>
                </a:path>
              </a:pathLst>
            </a:custGeom>
            <a:ln w="4825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3" name="object 50"/>
            <p:cNvSpPr/>
            <p:nvPr/>
          </p:nvSpPr>
          <p:spPr>
            <a:xfrm>
              <a:off x="4888914" y="1945141"/>
              <a:ext cx="0" cy="107950"/>
            </a:xfrm>
            <a:custGeom>
              <a:avLst/>
              <a:gdLst/>
              <a:ahLst/>
              <a:cxnLst/>
              <a:rect l="l" t="t" r="r" b="b"/>
              <a:pathLst>
                <a:path h="107950">
                  <a:moveTo>
                    <a:pt x="0" y="0"/>
                  </a:moveTo>
                  <a:lnTo>
                    <a:pt x="0" y="10795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4" name="object 51"/>
            <p:cNvSpPr/>
            <p:nvPr/>
          </p:nvSpPr>
          <p:spPr>
            <a:xfrm>
              <a:off x="4873439" y="1921646"/>
              <a:ext cx="186055" cy="0"/>
            </a:xfrm>
            <a:custGeom>
              <a:avLst/>
              <a:gdLst/>
              <a:ahLst/>
              <a:cxnLst/>
              <a:rect l="l" t="t" r="r" b="b"/>
              <a:pathLst>
                <a:path w="186054">
                  <a:moveTo>
                    <a:pt x="0" y="0"/>
                  </a:moveTo>
                  <a:lnTo>
                    <a:pt x="185686" y="0"/>
                  </a:lnTo>
                </a:path>
              </a:pathLst>
            </a:custGeom>
            <a:ln w="4825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5" name="object 52"/>
            <p:cNvSpPr/>
            <p:nvPr/>
          </p:nvSpPr>
          <p:spPr>
            <a:xfrm>
              <a:off x="4888914" y="1790201"/>
              <a:ext cx="0" cy="107950"/>
            </a:xfrm>
            <a:custGeom>
              <a:avLst/>
              <a:gdLst/>
              <a:ahLst/>
              <a:cxnLst/>
              <a:rect l="l" t="t" r="r" b="b"/>
              <a:pathLst>
                <a:path h="107950">
                  <a:moveTo>
                    <a:pt x="0" y="0"/>
                  </a:moveTo>
                  <a:lnTo>
                    <a:pt x="0" y="10795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6" name="object 53"/>
            <p:cNvSpPr/>
            <p:nvPr/>
          </p:nvSpPr>
          <p:spPr>
            <a:xfrm>
              <a:off x="4873439" y="1727971"/>
              <a:ext cx="186055" cy="62230"/>
            </a:xfrm>
            <a:custGeom>
              <a:avLst/>
              <a:gdLst/>
              <a:ahLst/>
              <a:cxnLst/>
              <a:rect l="l" t="t" r="r" b="b"/>
              <a:pathLst>
                <a:path w="186054" h="62230">
                  <a:moveTo>
                    <a:pt x="0" y="62230"/>
                  </a:moveTo>
                  <a:lnTo>
                    <a:pt x="185686" y="62230"/>
                  </a:lnTo>
                  <a:lnTo>
                    <a:pt x="185686" y="0"/>
                  </a:lnTo>
                  <a:lnTo>
                    <a:pt x="0" y="0"/>
                  </a:lnTo>
                  <a:lnTo>
                    <a:pt x="0" y="62230"/>
                  </a:lnTo>
                  <a:close/>
                </a:path>
              </a:pathLst>
            </a:custGeom>
            <a:solidFill>
              <a:srgbClr val="D3BC47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7" name="object 54"/>
            <p:cNvSpPr/>
            <p:nvPr/>
          </p:nvSpPr>
          <p:spPr>
            <a:xfrm>
              <a:off x="4966283" y="1945141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8" name="object 55"/>
            <p:cNvSpPr/>
            <p:nvPr/>
          </p:nvSpPr>
          <p:spPr>
            <a:xfrm>
              <a:off x="5043658" y="1945141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9" name="object 56"/>
            <p:cNvSpPr/>
            <p:nvPr/>
          </p:nvSpPr>
          <p:spPr>
            <a:xfrm>
              <a:off x="4966283" y="1790391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0" name="object 57"/>
            <p:cNvSpPr/>
            <p:nvPr/>
          </p:nvSpPr>
          <p:spPr>
            <a:xfrm>
              <a:off x="5043658" y="1790391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1" name="object 76"/>
            <p:cNvSpPr txBox="1"/>
            <p:nvPr/>
          </p:nvSpPr>
          <p:spPr>
            <a:xfrm>
              <a:off x="5877471" y="1492398"/>
              <a:ext cx="893444" cy="66484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ts val="114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Жилищно- коммунальное хозяйство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R="21590" algn="ctr">
                <a:lnSpc>
                  <a:spcPct val="100000"/>
                </a:lnSpc>
                <a:spcBef>
                  <a:spcPts val="295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2819,2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2" name="Группа 241"/>
          <p:cNvGrpSpPr/>
          <p:nvPr/>
        </p:nvGrpSpPr>
        <p:grpSpPr>
          <a:xfrm>
            <a:off x="2470851" y="5394960"/>
            <a:ext cx="2114951" cy="1005840"/>
            <a:chOff x="7045558" y="1365434"/>
            <a:chExt cx="2114951" cy="1005840"/>
          </a:xfrm>
        </p:grpSpPr>
        <p:sp>
          <p:nvSpPr>
            <p:cNvPr id="243" name="object 59"/>
            <p:cNvSpPr/>
            <p:nvPr/>
          </p:nvSpPr>
          <p:spPr>
            <a:xfrm>
              <a:off x="7045558" y="1365434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40" h="1005839">
                  <a:moveTo>
                    <a:pt x="1145095" y="0"/>
                  </a:moveTo>
                  <a:lnTo>
                    <a:pt x="0" y="0"/>
                  </a:lnTo>
                  <a:lnTo>
                    <a:pt x="0" y="1005839"/>
                  </a:lnTo>
                  <a:lnTo>
                    <a:pt x="1145095" y="1005839"/>
                  </a:lnTo>
                  <a:lnTo>
                    <a:pt x="1145095" y="773609"/>
                  </a:lnTo>
                  <a:lnTo>
                    <a:pt x="380627" y="773609"/>
                  </a:lnTo>
                  <a:lnTo>
                    <a:pt x="363187" y="772521"/>
                  </a:lnTo>
                  <a:lnTo>
                    <a:pt x="324564" y="758978"/>
                  </a:lnTo>
                  <a:lnTo>
                    <a:pt x="301587" y="742538"/>
                  </a:lnTo>
                  <a:lnTo>
                    <a:pt x="134197" y="742538"/>
                  </a:lnTo>
                  <a:lnTo>
                    <a:pt x="123786" y="649922"/>
                  </a:lnTo>
                  <a:lnTo>
                    <a:pt x="138159" y="646628"/>
                  </a:lnTo>
                  <a:lnTo>
                    <a:pt x="152783" y="643708"/>
                  </a:lnTo>
                  <a:lnTo>
                    <a:pt x="181635" y="638335"/>
                  </a:lnTo>
                  <a:lnTo>
                    <a:pt x="195287" y="635554"/>
                  </a:lnTo>
                  <a:lnTo>
                    <a:pt x="238034" y="619955"/>
                  </a:lnTo>
                  <a:lnTo>
                    <a:pt x="249585" y="598959"/>
                  </a:lnTo>
                  <a:lnTo>
                    <a:pt x="247996" y="589313"/>
                  </a:lnTo>
                  <a:lnTo>
                    <a:pt x="216636" y="479704"/>
                  </a:lnTo>
                  <a:lnTo>
                    <a:pt x="340423" y="448754"/>
                  </a:lnTo>
                  <a:lnTo>
                    <a:pt x="357671" y="448754"/>
                  </a:lnTo>
                  <a:lnTo>
                    <a:pt x="351052" y="437919"/>
                  </a:lnTo>
                  <a:lnTo>
                    <a:pt x="343267" y="425626"/>
                  </a:lnTo>
                  <a:lnTo>
                    <a:pt x="327711" y="401388"/>
                  </a:lnTo>
                  <a:lnTo>
                    <a:pt x="320333" y="389575"/>
                  </a:lnTo>
                  <a:lnTo>
                    <a:pt x="298078" y="345895"/>
                  </a:lnTo>
                  <a:lnTo>
                    <a:pt x="294059" y="327123"/>
                  </a:lnTo>
                  <a:lnTo>
                    <a:pt x="290314" y="311937"/>
                  </a:lnTo>
                  <a:lnTo>
                    <a:pt x="288287" y="299428"/>
                  </a:lnTo>
                  <a:lnTo>
                    <a:pt x="287840" y="289455"/>
                  </a:lnTo>
                  <a:lnTo>
                    <a:pt x="288833" y="281877"/>
                  </a:lnTo>
                  <a:lnTo>
                    <a:pt x="291126" y="276553"/>
                  </a:lnTo>
                  <a:lnTo>
                    <a:pt x="294580" y="273342"/>
                  </a:lnTo>
                  <a:lnTo>
                    <a:pt x="299056" y="272104"/>
                  </a:lnTo>
                  <a:lnTo>
                    <a:pt x="1145095" y="272104"/>
                  </a:lnTo>
                  <a:lnTo>
                    <a:pt x="1145095" y="0"/>
                  </a:lnTo>
                  <a:close/>
                </a:path>
                <a:path w="1145540" h="1005839">
                  <a:moveTo>
                    <a:pt x="1145095" y="336637"/>
                  </a:moveTo>
                  <a:lnTo>
                    <a:pt x="1037517" y="336637"/>
                  </a:lnTo>
                  <a:lnTo>
                    <a:pt x="1038667" y="336640"/>
                  </a:lnTo>
                  <a:lnTo>
                    <a:pt x="1039199" y="337272"/>
                  </a:lnTo>
                  <a:lnTo>
                    <a:pt x="1052106" y="355777"/>
                  </a:lnTo>
                  <a:lnTo>
                    <a:pt x="1048078" y="368609"/>
                  </a:lnTo>
                  <a:lnTo>
                    <a:pt x="1021226" y="398838"/>
                  </a:lnTo>
                  <a:lnTo>
                    <a:pt x="977208" y="408968"/>
                  </a:lnTo>
                  <a:lnTo>
                    <a:pt x="948771" y="412184"/>
                  </a:lnTo>
                  <a:lnTo>
                    <a:pt x="932947" y="414326"/>
                  </a:lnTo>
                  <a:lnTo>
                    <a:pt x="916053" y="417202"/>
                  </a:lnTo>
                  <a:lnTo>
                    <a:pt x="903028" y="417515"/>
                  </a:lnTo>
                  <a:lnTo>
                    <a:pt x="890081" y="418173"/>
                  </a:lnTo>
                  <a:lnTo>
                    <a:pt x="877205" y="419124"/>
                  </a:lnTo>
                  <a:lnTo>
                    <a:pt x="864395" y="420311"/>
                  </a:lnTo>
                  <a:lnTo>
                    <a:pt x="851646" y="421679"/>
                  </a:lnTo>
                  <a:lnTo>
                    <a:pt x="788611" y="429326"/>
                  </a:lnTo>
                  <a:lnTo>
                    <a:pt x="776108" y="430633"/>
                  </a:lnTo>
                  <a:lnTo>
                    <a:pt x="763627" y="431736"/>
                  </a:lnTo>
                  <a:lnTo>
                    <a:pt x="751162" y="432583"/>
                  </a:lnTo>
                  <a:lnTo>
                    <a:pt x="738707" y="433117"/>
                  </a:lnTo>
                  <a:lnTo>
                    <a:pt x="739355" y="445222"/>
                  </a:lnTo>
                  <a:lnTo>
                    <a:pt x="729338" y="479704"/>
                  </a:lnTo>
                  <a:lnTo>
                    <a:pt x="725611" y="486738"/>
                  </a:lnTo>
                  <a:lnTo>
                    <a:pt x="721429" y="495957"/>
                  </a:lnTo>
                  <a:lnTo>
                    <a:pt x="717006" y="507973"/>
                  </a:lnTo>
                  <a:lnTo>
                    <a:pt x="712455" y="523586"/>
                  </a:lnTo>
                  <a:lnTo>
                    <a:pt x="526122" y="541604"/>
                  </a:lnTo>
                  <a:lnTo>
                    <a:pt x="541591" y="680872"/>
                  </a:lnTo>
                  <a:lnTo>
                    <a:pt x="526127" y="690066"/>
                  </a:lnTo>
                  <a:lnTo>
                    <a:pt x="512612" y="698781"/>
                  </a:lnTo>
                  <a:lnTo>
                    <a:pt x="481697" y="722049"/>
                  </a:lnTo>
                  <a:lnTo>
                    <a:pt x="455215" y="746365"/>
                  </a:lnTo>
                  <a:lnTo>
                    <a:pt x="449847" y="751246"/>
                  </a:lnTo>
                  <a:lnTo>
                    <a:pt x="412228" y="770468"/>
                  </a:lnTo>
                  <a:lnTo>
                    <a:pt x="380627" y="773609"/>
                  </a:lnTo>
                  <a:lnTo>
                    <a:pt x="1145095" y="773609"/>
                  </a:lnTo>
                  <a:lnTo>
                    <a:pt x="1145095" y="336637"/>
                  </a:lnTo>
                  <a:close/>
                </a:path>
                <a:path w="1145540" h="1005839">
                  <a:moveTo>
                    <a:pt x="261103" y="731164"/>
                  </a:moveTo>
                  <a:lnTo>
                    <a:pt x="221542" y="733536"/>
                  </a:lnTo>
                  <a:lnTo>
                    <a:pt x="169908" y="739469"/>
                  </a:lnTo>
                  <a:lnTo>
                    <a:pt x="157614" y="740788"/>
                  </a:lnTo>
                  <a:lnTo>
                    <a:pt x="145689" y="741844"/>
                  </a:lnTo>
                  <a:lnTo>
                    <a:pt x="134197" y="742538"/>
                  </a:lnTo>
                  <a:lnTo>
                    <a:pt x="301587" y="742538"/>
                  </a:lnTo>
                  <a:lnTo>
                    <a:pt x="296314" y="738520"/>
                  </a:lnTo>
                  <a:lnTo>
                    <a:pt x="286941" y="732053"/>
                  </a:lnTo>
                  <a:lnTo>
                    <a:pt x="274117" y="731295"/>
                  </a:lnTo>
                  <a:lnTo>
                    <a:pt x="261103" y="731164"/>
                  </a:lnTo>
                  <a:close/>
                </a:path>
                <a:path w="1145540" h="1005839">
                  <a:moveTo>
                    <a:pt x="357671" y="448754"/>
                  </a:moveTo>
                  <a:lnTo>
                    <a:pt x="340423" y="448754"/>
                  </a:lnTo>
                  <a:lnTo>
                    <a:pt x="347000" y="468132"/>
                  </a:lnTo>
                  <a:lnTo>
                    <a:pt x="372920" y="503461"/>
                  </a:lnTo>
                  <a:lnTo>
                    <a:pt x="385461" y="509957"/>
                  </a:lnTo>
                  <a:lnTo>
                    <a:pt x="382174" y="498485"/>
                  </a:lnTo>
                  <a:lnTo>
                    <a:pt x="365651" y="462522"/>
                  </a:lnTo>
                  <a:lnTo>
                    <a:pt x="357671" y="448754"/>
                  </a:lnTo>
                  <a:close/>
                </a:path>
                <a:path w="1145540" h="1005839">
                  <a:moveTo>
                    <a:pt x="1145095" y="324967"/>
                  </a:moveTo>
                  <a:lnTo>
                    <a:pt x="649922" y="324967"/>
                  </a:lnTo>
                  <a:lnTo>
                    <a:pt x="660102" y="333898"/>
                  </a:lnTo>
                  <a:lnTo>
                    <a:pt x="667763" y="342110"/>
                  </a:lnTo>
                  <a:lnTo>
                    <a:pt x="673405" y="349579"/>
                  </a:lnTo>
                  <a:lnTo>
                    <a:pt x="677526" y="356283"/>
                  </a:lnTo>
                  <a:lnTo>
                    <a:pt x="680626" y="362197"/>
                  </a:lnTo>
                  <a:lnTo>
                    <a:pt x="683204" y="367300"/>
                  </a:lnTo>
                  <a:lnTo>
                    <a:pt x="685759" y="371566"/>
                  </a:lnTo>
                  <a:lnTo>
                    <a:pt x="688789" y="374974"/>
                  </a:lnTo>
                  <a:lnTo>
                    <a:pt x="692795" y="377501"/>
                  </a:lnTo>
                  <a:lnTo>
                    <a:pt x="698274" y="379121"/>
                  </a:lnTo>
                  <a:lnTo>
                    <a:pt x="705726" y="379814"/>
                  </a:lnTo>
                  <a:lnTo>
                    <a:pt x="715651" y="379555"/>
                  </a:lnTo>
                  <a:lnTo>
                    <a:pt x="728546" y="378321"/>
                  </a:lnTo>
                  <a:lnTo>
                    <a:pt x="744912" y="376089"/>
                  </a:lnTo>
                  <a:lnTo>
                    <a:pt x="765247" y="372836"/>
                  </a:lnTo>
                  <a:lnTo>
                    <a:pt x="943927" y="340436"/>
                  </a:lnTo>
                  <a:lnTo>
                    <a:pt x="986408" y="340436"/>
                  </a:lnTo>
                  <a:lnTo>
                    <a:pt x="1024782" y="338729"/>
                  </a:lnTo>
                  <a:lnTo>
                    <a:pt x="1037517" y="336637"/>
                  </a:lnTo>
                  <a:lnTo>
                    <a:pt x="1145095" y="336637"/>
                  </a:lnTo>
                  <a:lnTo>
                    <a:pt x="1145095" y="324967"/>
                  </a:lnTo>
                  <a:close/>
                </a:path>
                <a:path w="1145540" h="1005839">
                  <a:moveTo>
                    <a:pt x="1145095" y="272104"/>
                  </a:moveTo>
                  <a:lnTo>
                    <a:pt x="299056" y="272104"/>
                  </a:lnTo>
                  <a:lnTo>
                    <a:pt x="304415" y="272696"/>
                  </a:lnTo>
                  <a:lnTo>
                    <a:pt x="310518" y="274980"/>
                  </a:lnTo>
                  <a:lnTo>
                    <a:pt x="347302" y="306826"/>
                  </a:lnTo>
                  <a:lnTo>
                    <a:pt x="375898" y="348363"/>
                  </a:lnTo>
                  <a:lnTo>
                    <a:pt x="386854" y="371386"/>
                  </a:lnTo>
                  <a:lnTo>
                    <a:pt x="649922" y="324967"/>
                  </a:lnTo>
                  <a:lnTo>
                    <a:pt x="1145095" y="324967"/>
                  </a:lnTo>
                  <a:lnTo>
                    <a:pt x="1145095" y="272104"/>
                  </a:lnTo>
                  <a:close/>
                </a:path>
              </a:pathLst>
            </a:custGeom>
            <a:solidFill>
              <a:srgbClr val="C5C5C5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4" name="object 60"/>
            <p:cNvSpPr/>
            <p:nvPr/>
          </p:nvSpPr>
          <p:spPr>
            <a:xfrm>
              <a:off x="7206166" y="1933949"/>
              <a:ext cx="154940" cy="148590"/>
            </a:xfrm>
            <a:custGeom>
              <a:avLst/>
              <a:gdLst/>
              <a:ahLst/>
              <a:cxnLst/>
              <a:rect l="l" t="t" r="r" b="b"/>
              <a:pathLst>
                <a:path w="154940" h="148589">
                  <a:moveTo>
                    <a:pt x="87340" y="0"/>
                  </a:moveTo>
                  <a:lnTo>
                    <a:pt x="44010" y="11553"/>
                  </a:lnTo>
                  <a:lnTo>
                    <a:pt x="10724" y="39319"/>
                  </a:lnTo>
                  <a:lnTo>
                    <a:pt x="0" y="71263"/>
                  </a:lnTo>
                  <a:lnTo>
                    <a:pt x="572" y="82028"/>
                  </a:lnTo>
                  <a:lnTo>
                    <a:pt x="18647" y="121023"/>
                  </a:lnTo>
                  <a:lnTo>
                    <a:pt x="53063" y="145164"/>
                  </a:lnTo>
                  <a:lnTo>
                    <a:pt x="72685" y="148182"/>
                  </a:lnTo>
                  <a:lnTo>
                    <a:pt x="82450" y="146818"/>
                  </a:lnTo>
                  <a:lnTo>
                    <a:pt x="91936" y="143307"/>
                  </a:lnTo>
                  <a:lnTo>
                    <a:pt x="107037" y="139981"/>
                  </a:lnTo>
                  <a:lnTo>
                    <a:pt x="145854" y="110663"/>
                  </a:lnTo>
                  <a:lnTo>
                    <a:pt x="154576" y="78683"/>
                  </a:lnTo>
                  <a:lnTo>
                    <a:pt x="154033" y="67420"/>
                  </a:lnTo>
                  <a:lnTo>
                    <a:pt x="136771" y="25849"/>
                  </a:lnTo>
                  <a:lnTo>
                    <a:pt x="99269" y="1549"/>
                  </a:lnTo>
                  <a:lnTo>
                    <a:pt x="87340" y="0"/>
                  </a:lnTo>
                  <a:close/>
                </a:path>
              </a:pathLst>
            </a:custGeom>
            <a:solidFill>
              <a:srgbClr val="C5C5C5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5" name="object 77"/>
            <p:cNvSpPr txBox="1"/>
            <p:nvPr/>
          </p:nvSpPr>
          <p:spPr>
            <a:xfrm>
              <a:off x="8255634" y="1635651"/>
              <a:ext cx="904875" cy="5321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208279" marR="5080" indent="-196215">
                <a:lnSpc>
                  <a:spcPts val="114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Национальная оборона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L="287020">
                <a:lnSpc>
                  <a:spcPct val="100000"/>
                </a:lnSpc>
                <a:spcBef>
                  <a:spcPts val="385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26,</a:t>
              </a: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6" name="Группа 245"/>
          <p:cNvGrpSpPr/>
          <p:nvPr/>
        </p:nvGrpSpPr>
        <p:grpSpPr>
          <a:xfrm>
            <a:off x="4652060" y="5362653"/>
            <a:ext cx="2025225" cy="1004569"/>
            <a:chOff x="71176" y="2511663"/>
            <a:chExt cx="2025225" cy="1004569"/>
          </a:xfrm>
        </p:grpSpPr>
        <p:sp>
          <p:nvSpPr>
            <p:cNvPr id="247" name="object 7"/>
            <p:cNvSpPr/>
            <p:nvPr/>
          </p:nvSpPr>
          <p:spPr>
            <a:xfrm>
              <a:off x="71176" y="2511663"/>
              <a:ext cx="1145540" cy="1004569"/>
            </a:xfrm>
            <a:custGeom>
              <a:avLst/>
              <a:gdLst/>
              <a:ahLst/>
              <a:cxnLst/>
              <a:rect l="l" t="t" r="r" b="b"/>
              <a:pathLst>
                <a:path w="1145540" h="1004570">
                  <a:moveTo>
                    <a:pt x="1145095" y="0"/>
                  </a:moveTo>
                  <a:lnTo>
                    <a:pt x="0" y="0"/>
                  </a:lnTo>
                  <a:lnTo>
                    <a:pt x="0" y="1004569"/>
                  </a:lnTo>
                  <a:lnTo>
                    <a:pt x="1145095" y="1004569"/>
                  </a:lnTo>
                  <a:lnTo>
                    <a:pt x="1145095" y="911859"/>
                  </a:lnTo>
                  <a:lnTo>
                    <a:pt x="313425" y="911859"/>
                  </a:lnTo>
                  <a:lnTo>
                    <a:pt x="303858" y="910589"/>
                  </a:lnTo>
                  <a:lnTo>
                    <a:pt x="279184" y="877569"/>
                  </a:lnTo>
                  <a:lnTo>
                    <a:pt x="279323" y="867409"/>
                  </a:lnTo>
                  <a:lnTo>
                    <a:pt x="287292" y="819149"/>
                  </a:lnTo>
                  <a:lnTo>
                    <a:pt x="290494" y="805179"/>
                  </a:lnTo>
                  <a:lnTo>
                    <a:pt x="293921" y="789939"/>
                  </a:lnTo>
                  <a:lnTo>
                    <a:pt x="297445" y="774699"/>
                  </a:lnTo>
                  <a:lnTo>
                    <a:pt x="300936" y="758189"/>
                  </a:lnTo>
                  <a:lnTo>
                    <a:pt x="304266" y="741679"/>
                  </a:lnTo>
                  <a:lnTo>
                    <a:pt x="307306" y="725169"/>
                  </a:lnTo>
                  <a:lnTo>
                    <a:pt x="301866" y="720089"/>
                  </a:lnTo>
                  <a:lnTo>
                    <a:pt x="294388" y="715009"/>
                  </a:lnTo>
                  <a:lnTo>
                    <a:pt x="285185" y="708659"/>
                  </a:lnTo>
                  <a:lnTo>
                    <a:pt x="274574" y="701039"/>
                  </a:lnTo>
                  <a:lnTo>
                    <a:pt x="262869" y="693419"/>
                  </a:lnTo>
                  <a:lnTo>
                    <a:pt x="250385" y="684529"/>
                  </a:lnTo>
                  <a:lnTo>
                    <a:pt x="211409" y="650239"/>
                  </a:lnTo>
                  <a:lnTo>
                    <a:pt x="176764" y="607059"/>
                  </a:lnTo>
                  <a:lnTo>
                    <a:pt x="154952" y="552449"/>
                  </a:lnTo>
                  <a:lnTo>
                    <a:pt x="151741" y="509269"/>
                  </a:lnTo>
                  <a:lnTo>
                    <a:pt x="154479" y="485139"/>
                  </a:lnTo>
                  <a:lnTo>
                    <a:pt x="170218" y="433069"/>
                  </a:lnTo>
                  <a:lnTo>
                    <a:pt x="192203" y="389889"/>
                  </a:lnTo>
                  <a:lnTo>
                    <a:pt x="216592" y="354329"/>
                  </a:lnTo>
                  <a:lnTo>
                    <a:pt x="225310" y="344169"/>
                  </a:lnTo>
                  <a:lnTo>
                    <a:pt x="234341" y="332739"/>
                  </a:lnTo>
                  <a:lnTo>
                    <a:pt x="243697" y="322579"/>
                  </a:lnTo>
                  <a:lnTo>
                    <a:pt x="284604" y="279399"/>
                  </a:lnTo>
                  <a:lnTo>
                    <a:pt x="295760" y="267969"/>
                  </a:lnTo>
                  <a:lnTo>
                    <a:pt x="307310" y="253999"/>
                  </a:lnTo>
                  <a:lnTo>
                    <a:pt x="319266" y="240029"/>
                  </a:lnTo>
                  <a:lnTo>
                    <a:pt x="331640" y="224789"/>
                  </a:lnTo>
                  <a:lnTo>
                    <a:pt x="344444" y="208279"/>
                  </a:lnTo>
                  <a:lnTo>
                    <a:pt x="357688" y="189229"/>
                  </a:lnTo>
                  <a:lnTo>
                    <a:pt x="371386" y="170179"/>
                  </a:lnTo>
                  <a:lnTo>
                    <a:pt x="1145095" y="170179"/>
                  </a:lnTo>
                  <a:lnTo>
                    <a:pt x="1145095" y="0"/>
                  </a:lnTo>
                  <a:close/>
                </a:path>
                <a:path w="1145540" h="1004570">
                  <a:moveTo>
                    <a:pt x="456269" y="711199"/>
                  </a:moveTo>
                  <a:lnTo>
                    <a:pt x="430820" y="711199"/>
                  </a:lnTo>
                  <a:lnTo>
                    <a:pt x="427262" y="735329"/>
                  </a:lnTo>
                  <a:lnTo>
                    <a:pt x="425693" y="742949"/>
                  </a:lnTo>
                  <a:lnTo>
                    <a:pt x="409863" y="769619"/>
                  </a:lnTo>
                  <a:lnTo>
                    <a:pt x="407540" y="772159"/>
                  </a:lnTo>
                  <a:lnTo>
                    <a:pt x="404950" y="775969"/>
                  </a:lnTo>
                  <a:lnTo>
                    <a:pt x="402062" y="781049"/>
                  </a:lnTo>
                  <a:lnTo>
                    <a:pt x="398841" y="788669"/>
                  </a:lnTo>
                  <a:lnTo>
                    <a:pt x="395255" y="796289"/>
                  </a:lnTo>
                  <a:lnTo>
                    <a:pt x="391270" y="806449"/>
                  </a:lnTo>
                  <a:lnTo>
                    <a:pt x="386854" y="819149"/>
                  </a:lnTo>
                  <a:lnTo>
                    <a:pt x="378867" y="830579"/>
                  </a:lnTo>
                  <a:lnTo>
                    <a:pt x="363510" y="867409"/>
                  </a:lnTo>
                  <a:lnTo>
                    <a:pt x="360675" y="880109"/>
                  </a:lnTo>
                  <a:lnTo>
                    <a:pt x="359189" y="885189"/>
                  </a:lnTo>
                  <a:lnTo>
                    <a:pt x="326308" y="908049"/>
                  </a:lnTo>
                  <a:lnTo>
                    <a:pt x="313425" y="911859"/>
                  </a:lnTo>
                  <a:lnTo>
                    <a:pt x="1145095" y="911859"/>
                  </a:lnTo>
                  <a:lnTo>
                    <a:pt x="1145095" y="789939"/>
                  </a:lnTo>
                  <a:lnTo>
                    <a:pt x="649920" y="789939"/>
                  </a:lnTo>
                  <a:lnTo>
                    <a:pt x="602383" y="787399"/>
                  </a:lnTo>
                  <a:lnTo>
                    <a:pt x="558375" y="778509"/>
                  </a:lnTo>
                  <a:lnTo>
                    <a:pt x="519567" y="765809"/>
                  </a:lnTo>
                  <a:lnTo>
                    <a:pt x="474760" y="737869"/>
                  </a:lnTo>
                  <a:lnTo>
                    <a:pt x="458681" y="717549"/>
                  </a:lnTo>
                  <a:lnTo>
                    <a:pt x="456269" y="711199"/>
                  </a:lnTo>
                  <a:close/>
                </a:path>
                <a:path w="1145540" h="1004570">
                  <a:moveTo>
                    <a:pt x="402336" y="416559"/>
                  </a:moveTo>
                  <a:lnTo>
                    <a:pt x="368544" y="458469"/>
                  </a:lnTo>
                  <a:lnTo>
                    <a:pt x="349272" y="497839"/>
                  </a:lnTo>
                  <a:lnTo>
                    <a:pt x="342433" y="535939"/>
                  </a:lnTo>
                  <a:lnTo>
                    <a:pt x="342361" y="548639"/>
                  </a:lnTo>
                  <a:lnTo>
                    <a:pt x="342478" y="552449"/>
                  </a:lnTo>
                  <a:lnTo>
                    <a:pt x="348444" y="591819"/>
                  </a:lnTo>
                  <a:lnTo>
                    <a:pt x="361726" y="633729"/>
                  </a:lnTo>
                  <a:lnTo>
                    <a:pt x="380021" y="679449"/>
                  </a:lnTo>
                  <a:lnTo>
                    <a:pt x="386854" y="695959"/>
                  </a:lnTo>
                  <a:lnTo>
                    <a:pt x="375886" y="702309"/>
                  </a:lnTo>
                  <a:lnTo>
                    <a:pt x="366154" y="708659"/>
                  </a:lnTo>
                  <a:lnTo>
                    <a:pt x="357603" y="712469"/>
                  </a:lnTo>
                  <a:lnTo>
                    <a:pt x="350181" y="717549"/>
                  </a:lnTo>
                  <a:lnTo>
                    <a:pt x="343833" y="721359"/>
                  </a:lnTo>
                  <a:lnTo>
                    <a:pt x="338506" y="726439"/>
                  </a:lnTo>
                  <a:lnTo>
                    <a:pt x="326329" y="765809"/>
                  </a:lnTo>
                  <a:lnTo>
                    <a:pt x="324967" y="803909"/>
                  </a:lnTo>
                  <a:lnTo>
                    <a:pt x="337787" y="791209"/>
                  </a:lnTo>
                  <a:lnTo>
                    <a:pt x="348340" y="778509"/>
                  </a:lnTo>
                  <a:lnTo>
                    <a:pt x="357032" y="768349"/>
                  </a:lnTo>
                  <a:lnTo>
                    <a:pt x="364268" y="759459"/>
                  </a:lnTo>
                  <a:lnTo>
                    <a:pt x="370454" y="750569"/>
                  </a:lnTo>
                  <a:lnTo>
                    <a:pt x="375995" y="744219"/>
                  </a:lnTo>
                  <a:lnTo>
                    <a:pt x="408236" y="718819"/>
                  </a:lnTo>
                  <a:lnTo>
                    <a:pt x="430820" y="711199"/>
                  </a:lnTo>
                  <a:lnTo>
                    <a:pt x="456269" y="711199"/>
                  </a:lnTo>
                  <a:lnTo>
                    <a:pt x="455787" y="709929"/>
                  </a:lnTo>
                  <a:lnTo>
                    <a:pt x="454977" y="703579"/>
                  </a:lnTo>
                  <a:lnTo>
                    <a:pt x="455676" y="699769"/>
                  </a:lnTo>
                  <a:lnTo>
                    <a:pt x="457309" y="695959"/>
                  </a:lnTo>
                  <a:lnTo>
                    <a:pt x="434982" y="695959"/>
                  </a:lnTo>
                  <a:lnTo>
                    <a:pt x="425727" y="690879"/>
                  </a:lnTo>
                  <a:lnTo>
                    <a:pt x="420699" y="689609"/>
                  </a:lnTo>
                  <a:lnTo>
                    <a:pt x="418579" y="688339"/>
                  </a:lnTo>
                  <a:lnTo>
                    <a:pt x="417782" y="688339"/>
                  </a:lnTo>
                  <a:lnTo>
                    <a:pt x="416466" y="687069"/>
                  </a:lnTo>
                  <a:lnTo>
                    <a:pt x="405401" y="681989"/>
                  </a:lnTo>
                  <a:lnTo>
                    <a:pt x="386463" y="636269"/>
                  </a:lnTo>
                  <a:lnTo>
                    <a:pt x="374143" y="596899"/>
                  </a:lnTo>
                  <a:lnTo>
                    <a:pt x="367905" y="548639"/>
                  </a:lnTo>
                  <a:lnTo>
                    <a:pt x="368149" y="537209"/>
                  </a:lnTo>
                  <a:lnTo>
                    <a:pt x="376273" y="488949"/>
                  </a:lnTo>
                  <a:lnTo>
                    <a:pt x="389806" y="448309"/>
                  </a:lnTo>
                  <a:lnTo>
                    <a:pt x="395721" y="433069"/>
                  </a:lnTo>
                  <a:lnTo>
                    <a:pt x="402336" y="416559"/>
                  </a:lnTo>
                  <a:close/>
                </a:path>
                <a:path w="1145540" h="1004570">
                  <a:moveTo>
                    <a:pt x="1145095" y="205739"/>
                  </a:moveTo>
                  <a:lnTo>
                    <a:pt x="1001184" y="205739"/>
                  </a:lnTo>
                  <a:lnTo>
                    <a:pt x="1008447" y="241299"/>
                  </a:lnTo>
                  <a:lnTo>
                    <a:pt x="1014855" y="275589"/>
                  </a:lnTo>
                  <a:lnTo>
                    <a:pt x="1024746" y="340359"/>
                  </a:lnTo>
                  <a:lnTo>
                    <a:pt x="1030144" y="401319"/>
                  </a:lnTo>
                  <a:lnTo>
                    <a:pt x="1030934" y="430529"/>
                  </a:lnTo>
                  <a:lnTo>
                    <a:pt x="1030332" y="458469"/>
                  </a:lnTo>
                  <a:lnTo>
                    <a:pt x="1024597" y="510539"/>
                  </a:lnTo>
                  <a:lnTo>
                    <a:pt x="1012222" y="560069"/>
                  </a:lnTo>
                  <a:lnTo>
                    <a:pt x="992494" y="605789"/>
                  </a:lnTo>
                  <a:lnTo>
                    <a:pt x="964698" y="647699"/>
                  </a:lnTo>
                  <a:lnTo>
                    <a:pt x="928118" y="688339"/>
                  </a:lnTo>
                  <a:lnTo>
                    <a:pt x="882040" y="726439"/>
                  </a:lnTo>
                  <a:lnTo>
                    <a:pt x="841929" y="751839"/>
                  </a:lnTo>
                  <a:lnTo>
                    <a:pt x="796990" y="769619"/>
                  </a:lnTo>
                  <a:lnTo>
                    <a:pt x="748895" y="782319"/>
                  </a:lnTo>
                  <a:lnTo>
                    <a:pt x="699315" y="788669"/>
                  </a:lnTo>
                  <a:lnTo>
                    <a:pt x="674490" y="789939"/>
                  </a:lnTo>
                  <a:lnTo>
                    <a:pt x="1145095" y="789939"/>
                  </a:lnTo>
                  <a:lnTo>
                    <a:pt x="1145095" y="205739"/>
                  </a:lnTo>
                  <a:close/>
                </a:path>
                <a:path w="1145540" h="1004570">
                  <a:moveTo>
                    <a:pt x="459302" y="694689"/>
                  </a:moveTo>
                  <a:lnTo>
                    <a:pt x="454516" y="694689"/>
                  </a:lnTo>
                  <a:lnTo>
                    <a:pt x="446582" y="695959"/>
                  </a:lnTo>
                  <a:lnTo>
                    <a:pt x="457309" y="695959"/>
                  </a:lnTo>
                  <a:lnTo>
                    <a:pt x="459302" y="694689"/>
                  </a:lnTo>
                  <a:close/>
                </a:path>
                <a:path w="1145540" h="1004570">
                  <a:moveTo>
                    <a:pt x="461680" y="693419"/>
                  </a:moveTo>
                  <a:lnTo>
                    <a:pt x="461078" y="693419"/>
                  </a:lnTo>
                  <a:lnTo>
                    <a:pt x="459302" y="694689"/>
                  </a:lnTo>
                  <a:lnTo>
                    <a:pt x="461680" y="693419"/>
                  </a:lnTo>
                  <a:close/>
                </a:path>
                <a:path w="1145540" h="1004570">
                  <a:moveTo>
                    <a:pt x="974877" y="170179"/>
                  </a:moveTo>
                  <a:lnTo>
                    <a:pt x="371386" y="170179"/>
                  </a:lnTo>
                  <a:lnTo>
                    <a:pt x="386344" y="175259"/>
                  </a:lnTo>
                  <a:lnTo>
                    <a:pt x="400484" y="181609"/>
                  </a:lnTo>
                  <a:lnTo>
                    <a:pt x="438312" y="204469"/>
                  </a:lnTo>
                  <a:lnTo>
                    <a:pt x="469904" y="231139"/>
                  </a:lnTo>
                  <a:lnTo>
                    <a:pt x="496105" y="260349"/>
                  </a:lnTo>
                  <a:lnTo>
                    <a:pt x="503787" y="269239"/>
                  </a:lnTo>
                  <a:lnTo>
                    <a:pt x="510995" y="279399"/>
                  </a:lnTo>
                  <a:lnTo>
                    <a:pt x="517760" y="288289"/>
                  </a:lnTo>
                  <a:lnTo>
                    <a:pt x="524113" y="298449"/>
                  </a:lnTo>
                  <a:lnTo>
                    <a:pt x="530087" y="307339"/>
                  </a:lnTo>
                  <a:lnTo>
                    <a:pt x="541018" y="323849"/>
                  </a:lnTo>
                  <a:lnTo>
                    <a:pt x="560339" y="314959"/>
                  </a:lnTo>
                  <a:lnTo>
                    <a:pt x="602485" y="300989"/>
                  </a:lnTo>
                  <a:lnTo>
                    <a:pt x="648223" y="288289"/>
                  </a:lnTo>
                  <a:lnTo>
                    <a:pt x="696256" y="279399"/>
                  </a:lnTo>
                  <a:lnTo>
                    <a:pt x="794022" y="259079"/>
                  </a:lnTo>
                  <a:lnTo>
                    <a:pt x="841162" y="246379"/>
                  </a:lnTo>
                  <a:lnTo>
                    <a:pt x="885411" y="231139"/>
                  </a:lnTo>
                  <a:lnTo>
                    <a:pt x="925472" y="210819"/>
                  </a:lnTo>
                  <a:lnTo>
                    <a:pt x="960050" y="185419"/>
                  </a:lnTo>
                  <a:lnTo>
                    <a:pt x="974877" y="170179"/>
                  </a:lnTo>
                  <a:close/>
                </a:path>
                <a:path w="1145540" h="1004570">
                  <a:moveTo>
                    <a:pt x="1145095" y="170179"/>
                  </a:moveTo>
                  <a:lnTo>
                    <a:pt x="974877" y="170179"/>
                  </a:lnTo>
                  <a:lnTo>
                    <a:pt x="974756" y="195579"/>
                  </a:lnTo>
                  <a:lnTo>
                    <a:pt x="974649" y="200659"/>
                  </a:lnTo>
                  <a:lnTo>
                    <a:pt x="970564" y="223519"/>
                  </a:lnTo>
                  <a:lnTo>
                    <a:pt x="968736" y="229869"/>
                  </a:lnTo>
                  <a:lnTo>
                    <a:pt x="966453" y="236219"/>
                  </a:lnTo>
                  <a:lnTo>
                    <a:pt x="963665" y="246379"/>
                  </a:lnTo>
                  <a:lnTo>
                    <a:pt x="960321" y="259079"/>
                  </a:lnTo>
                  <a:lnTo>
                    <a:pt x="959408" y="262889"/>
                  </a:lnTo>
                  <a:lnTo>
                    <a:pt x="967735" y="250189"/>
                  </a:lnTo>
                  <a:lnTo>
                    <a:pt x="973632" y="240029"/>
                  </a:lnTo>
                  <a:lnTo>
                    <a:pt x="980722" y="228599"/>
                  </a:lnTo>
                  <a:lnTo>
                    <a:pt x="1001184" y="205739"/>
                  </a:lnTo>
                  <a:lnTo>
                    <a:pt x="1145095" y="205739"/>
                  </a:lnTo>
                  <a:lnTo>
                    <a:pt x="1145095" y="170179"/>
                  </a:lnTo>
                  <a:close/>
                </a:path>
              </a:pathLst>
            </a:custGeom>
            <a:solidFill>
              <a:srgbClr val="D38447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8" name="object 78"/>
            <p:cNvSpPr txBox="1"/>
            <p:nvPr/>
          </p:nvSpPr>
          <p:spPr>
            <a:xfrm>
              <a:off x="1284236" y="2652104"/>
              <a:ext cx="812165" cy="60753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065" marR="5080" algn="ctr">
                <a:lnSpc>
                  <a:spcPct val="936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Охрана </a:t>
              </a:r>
              <a:r>
                <a:rPr sz="1000" dirty="0" err="1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окружающей</a:t>
              </a: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sz="1000" dirty="0" err="1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среды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  <a:p>
              <a:pPr marL="12065" marR="5080" algn="ctr">
                <a:lnSpc>
                  <a:spcPct val="93600"/>
                </a:lnSpc>
              </a:pP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51,0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9" name="Группа 248"/>
          <p:cNvGrpSpPr/>
          <p:nvPr/>
        </p:nvGrpSpPr>
        <p:grpSpPr>
          <a:xfrm>
            <a:off x="4652058" y="4006845"/>
            <a:ext cx="2104977" cy="1007115"/>
            <a:chOff x="6911026" y="2537732"/>
            <a:chExt cx="2104977" cy="1007115"/>
          </a:xfrm>
        </p:grpSpPr>
        <p:sp>
          <p:nvSpPr>
            <p:cNvPr id="250" name="object 62"/>
            <p:cNvSpPr/>
            <p:nvPr/>
          </p:nvSpPr>
          <p:spPr>
            <a:xfrm>
              <a:off x="6911028" y="2537732"/>
              <a:ext cx="1146175" cy="1007110"/>
            </a:xfrm>
            <a:custGeom>
              <a:avLst/>
              <a:gdLst/>
              <a:ahLst/>
              <a:cxnLst/>
              <a:rect l="l" t="t" r="r" b="b"/>
              <a:pathLst>
                <a:path w="1146175" h="1007110">
                  <a:moveTo>
                    <a:pt x="0" y="0"/>
                  </a:moveTo>
                  <a:lnTo>
                    <a:pt x="1146048" y="0"/>
                  </a:lnTo>
                  <a:lnTo>
                    <a:pt x="1146048" y="1006665"/>
                  </a:lnTo>
                  <a:lnTo>
                    <a:pt x="0" y="1006665"/>
                  </a:lnTo>
                  <a:lnTo>
                    <a:pt x="0" y="0"/>
                  </a:lnTo>
                  <a:close/>
                </a:path>
              </a:pathLst>
            </a:custGeom>
            <a:ln w="7200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1" name="object 63"/>
            <p:cNvSpPr/>
            <p:nvPr/>
          </p:nvSpPr>
          <p:spPr>
            <a:xfrm>
              <a:off x="6911026" y="2537737"/>
              <a:ext cx="1146175" cy="1007110"/>
            </a:xfrm>
            <a:custGeom>
              <a:avLst/>
              <a:gdLst/>
              <a:ahLst/>
              <a:cxnLst/>
              <a:rect l="l" t="t" r="r" b="b"/>
              <a:pathLst>
                <a:path w="1146175" h="1007110">
                  <a:moveTo>
                    <a:pt x="1146048" y="0"/>
                  </a:moveTo>
                  <a:lnTo>
                    <a:pt x="0" y="0"/>
                  </a:lnTo>
                  <a:lnTo>
                    <a:pt x="0" y="1006652"/>
                  </a:lnTo>
                  <a:lnTo>
                    <a:pt x="1146048" y="1006652"/>
                  </a:lnTo>
                  <a:lnTo>
                    <a:pt x="1146048" y="860920"/>
                  </a:lnTo>
                  <a:lnTo>
                    <a:pt x="573647" y="860920"/>
                  </a:lnTo>
                  <a:lnTo>
                    <a:pt x="534498" y="856616"/>
                  </a:lnTo>
                  <a:lnTo>
                    <a:pt x="496092" y="843763"/>
                  </a:lnTo>
                  <a:lnTo>
                    <a:pt x="458812" y="822745"/>
                  </a:lnTo>
                  <a:lnTo>
                    <a:pt x="423043" y="793945"/>
                  </a:lnTo>
                  <a:lnTo>
                    <a:pt x="389167" y="757746"/>
                  </a:lnTo>
                  <a:lnTo>
                    <a:pt x="357567" y="714531"/>
                  </a:lnTo>
                  <a:lnTo>
                    <a:pt x="328627" y="664684"/>
                  </a:lnTo>
                  <a:lnTo>
                    <a:pt x="302730" y="608588"/>
                  </a:lnTo>
                  <a:lnTo>
                    <a:pt x="280259" y="546626"/>
                  </a:lnTo>
                  <a:lnTo>
                    <a:pt x="261599" y="479182"/>
                  </a:lnTo>
                  <a:lnTo>
                    <a:pt x="247131" y="406639"/>
                  </a:lnTo>
                  <a:lnTo>
                    <a:pt x="237240" y="329380"/>
                  </a:lnTo>
                  <a:lnTo>
                    <a:pt x="232308" y="247789"/>
                  </a:lnTo>
                  <a:lnTo>
                    <a:pt x="236707" y="242984"/>
                  </a:lnTo>
                  <a:lnTo>
                    <a:pt x="239636" y="238980"/>
                  </a:lnTo>
                  <a:lnTo>
                    <a:pt x="241395" y="235694"/>
                  </a:lnTo>
                  <a:lnTo>
                    <a:pt x="242281" y="233043"/>
                  </a:lnTo>
                  <a:lnTo>
                    <a:pt x="242594" y="230944"/>
                  </a:lnTo>
                  <a:lnTo>
                    <a:pt x="242696" y="228072"/>
                  </a:lnTo>
                  <a:lnTo>
                    <a:pt x="243082" y="227132"/>
                  </a:lnTo>
                  <a:lnTo>
                    <a:pt x="293658" y="220573"/>
                  </a:lnTo>
                  <a:lnTo>
                    <a:pt x="310398" y="218629"/>
                  </a:lnTo>
                  <a:lnTo>
                    <a:pt x="348538" y="213446"/>
                  </a:lnTo>
                  <a:lnTo>
                    <a:pt x="394718" y="205240"/>
                  </a:lnTo>
                  <a:lnTo>
                    <a:pt x="442515" y="191976"/>
                  </a:lnTo>
                  <a:lnTo>
                    <a:pt x="484077" y="173932"/>
                  </a:lnTo>
                  <a:lnTo>
                    <a:pt x="573024" y="123888"/>
                  </a:lnTo>
                  <a:lnTo>
                    <a:pt x="1146048" y="123888"/>
                  </a:lnTo>
                  <a:lnTo>
                    <a:pt x="1146048" y="0"/>
                  </a:lnTo>
                  <a:close/>
                </a:path>
                <a:path w="1146175" h="1007110">
                  <a:moveTo>
                    <a:pt x="1146048" y="216814"/>
                  </a:moveTo>
                  <a:lnTo>
                    <a:pt x="913739" y="216814"/>
                  </a:lnTo>
                  <a:lnTo>
                    <a:pt x="913646" y="233043"/>
                  </a:lnTo>
                  <a:lnTo>
                    <a:pt x="913525" y="242984"/>
                  </a:lnTo>
                  <a:lnTo>
                    <a:pt x="911633" y="300320"/>
                  </a:lnTo>
                  <a:lnTo>
                    <a:pt x="908722" y="341840"/>
                  </a:lnTo>
                  <a:lnTo>
                    <a:pt x="904325" y="383082"/>
                  </a:lnTo>
                  <a:lnTo>
                    <a:pt x="898255" y="423952"/>
                  </a:lnTo>
                  <a:lnTo>
                    <a:pt x="890326" y="464358"/>
                  </a:lnTo>
                  <a:lnTo>
                    <a:pt x="880353" y="504207"/>
                  </a:lnTo>
                  <a:lnTo>
                    <a:pt x="868149" y="543405"/>
                  </a:lnTo>
                  <a:lnTo>
                    <a:pt x="853529" y="581861"/>
                  </a:lnTo>
                  <a:lnTo>
                    <a:pt x="836307" y="619480"/>
                  </a:lnTo>
                  <a:lnTo>
                    <a:pt x="802687" y="685751"/>
                  </a:lnTo>
                  <a:lnTo>
                    <a:pt x="767128" y="740790"/>
                  </a:lnTo>
                  <a:lnTo>
                    <a:pt x="730011" y="784980"/>
                  </a:lnTo>
                  <a:lnTo>
                    <a:pt x="691722" y="818705"/>
                  </a:lnTo>
                  <a:lnTo>
                    <a:pt x="652643" y="842347"/>
                  </a:lnTo>
                  <a:lnTo>
                    <a:pt x="613157" y="856291"/>
                  </a:lnTo>
                  <a:lnTo>
                    <a:pt x="573647" y="860920"/>
                  </a:lnTo>
                  <a:lnTo>
                    <a:pt x="1146048" y="860920"/>
                  </a:lnTo>
                  <a:lnTo>
                    <a:pt x="1146048" y="216814"/>
                  </a:lnTo>
                  <a:close/>
                </a:path>
                <a:path w="1146175" h="1007110">
                  <a:moveTo>
                    <a:pt x="1146048" y="123888"/>
                  </a:moveTo>
                  <a:lnTo>
                    <a:pt x="573024" y="123888"/>
                  </a:lnTo>
                  <a:lnTo>
                    <a:pt x="590943" y="131073"/>
                  </a:lnTo>
                  <a:lnTo>
                    <a:pt x="607654" y="138618"/>
                  </a:lnTo>
                  <a:lnTo>
                    <a:pt x="623343" y="146419"/>
                  </a:lnTo>
                  <a:lnTo>
                    <a:pt x="638195" y="154370"/>
                  </a:lnTo>
                  <a:lnTo>
                    <a:pt x="652443" y="162394"/>
                  </a:lnTo>
                  <a:lnTo>
                    <a:pt x="679593" y="178084"/>
                  </a:lnTo>
                  <a:lnTo>
                    <a:pt x="692959" y="185594"/>
                  </a:lnTo>
                  <a:lnTo>
                    <a:pt x="734356" y="205473"/>
                  </a:lnTo>
                  <a:lnTo>
                    <a:pt x="781607" y="219185"/>
                  </a:lnTo>
                  <a:lnTo>
                    <a:pt x="839729" y="223906"/>
                  </a:lnTo>
                  <a:lnTo>
                    <a:pt x="862385" y="222994"/>
                  </a:lnTo>
                  <a:lnTo>
                    <a:pt x="886994" y="220665"/>
                  </a:lnTo>
                  <a:lnTo>
                    <a:pt x="913739" y="216814"/>
                  </a:lnTo>
                  <a:lnTo>
                    <a:pt x="1146048" y="216814"/>
                  </a:lnTo>
                  <a:lnTo>
                    <a:pt x="1146048" y="123888"/>
                  </a:lnTo>
                  <a:close/>
                </a:path>
              </a:pathLst>
            </a:custGeom>
            <a:solidFill>
              <a:srgbClr val="70C9A4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2" name="object 79"/>
            <p:cNvSpPr txBox="1"/>
            <p:nvPr/>
          </p:nvSpPr>
          <p:spPr>
            <a:xfrm>
              <a:off x="8050168" y="2553367"/>
              <a:ext cx="965835" cy="96075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ct val="947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Национальная безопасность и правоохраните- льная деятельность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R="85090" algn="ctr">
                <a:lnSpc>
                  <a:spcPct val="100000"/>
                </a:lnSpc>
                <a:spcBef>
                  <a:spcPts val="375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377,</a:t>
              </a: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3" name="Группа 252"/>
          <p:cNvGrpSpPr/>
          <p:nvPr/>
        </p:nvGrpSpPr>
        <p:grpSpPr>
          <a:xfrm>
            <a:off x="2468064" y="1196988"/>
            <a:ext cx="1928923" cy="1005840"/>
            <a:chOff x="4591434" y="2527636"/>
            <a:chExt cx="1928923" cy="1005840"/>
          </a:xfrm>
        </p:grpSpPr>
        <p:sp>
          <p:nvSpPr>
            <p:cNvPr id="254" name="object 61"/>
            <p:cNvSpPr/>
            <p:nvPr/>
          </p:nvSpPr>
          <p:spPr>
            <a:xfrm>
              <a:off x="4591434" y="2527636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1145120" y="0"/>
                  </a:moveTo>
                  <a:lnTo>
                    <a:pt x="0" y="0"/>
                  </a:lnTo>
                  <a:lnTo>
                    <a:pt x="0" y="1005840"/>
                  </a:lnTo>
                  <a:lnTo>
                    <a:pt x="1145120" y="1005840"/>
                  </a:lnTo>
                  <a:lnTo>
                    <a:pt x="1145120" y="935046"/>
                  </a:lnTo>
                  <a:lnTo>
                    <a:pt x="582524" y="935046"/>
                  </a:lnTo>
                  <a:lnTo>
                    <a:pt x="562420" y="932908"/>
                  </a:lnTo>
                  <a:lnTo>
                    <a:pt x="521930" y="905488"/>
                  </a:lnTo>
                  <a:lnTo>
                    <a:pt x="504835" y="847777"/>
                  </a:lnTo>
                  <a:lnTo>
                    <a:pt x="502413" y="793249"/>
                  </a:lnTo>
                  <a:lnTo>
                    <a:pt x="502989" y="761343"/>
                  </a:lnTo>
                  <a:lnTo>
                    <a:pt x="504355" y="726419"/>
                  </a:lnTo>
                  <a:lnTo>
                    <a:pt x="506208" y="688535"/>
                  </a:lnTo>
                  <a:lnTo>
                    <a:pt x="508247" y="647750"/>
                  </a:lnTo>
                  <a:lnTo>
                    <a:pt x="510169" y="604122"/>
                  </a:lnTo>
                  <a:lnTo>
                    <a:pt x="511674" y="557708"/>
                  </a:lnTo>
                  <a:lnTo>
                    <a:pt x="512460" y="508567"/>
                  </a:lnTo>
                  <a:lnTo>
                    <a:pt x="512225" y="456757"/>
                  </a:lnTo>
                  <a:lnTo>
                    <a:pt x="510667" y="402336"/>
                  </a:lnTo>
                  <a:lnTo>
                    <a:pt x="461130" y="402079"/>
                  </a:lnTo>
                  <a:lnTo>
                    <a:pt x="447200" y="401727"/>
                  </a:lnTo>
                  <a:lnTo>
                    <a:pt x="399831" y="397471"/>
                  </a:lnTo>
                  <a:lnTo>
                    <a:pt x="357613" y="385917"/>
                  </a:lnTo>
                  <a:lnTo>
                    <a:pt x="309499" y="247586"/>
                  </a:lnTo>
                  <a:lnTo>
                    <a:pt x="92849" y="232117"/>
                  </a:lnTo>
                  <a:lnTo>
                    <a:pt x="235638" y="158844"/>
                  </a:lnTo>
                  <a:lnTo>
                    <a:pt x="275028" y="139156"/>
                  </a:lnTo>
                  <a:lnTo>
                    <a:pt x="313583" y="120443"/>
                  </a:lnTo>
                  <a:lnTo>
                    <a:pt x="349631" y="103726"/>
                  </a:lnTo>
                  <a:lnTo>
                    <a:pt x="395347" y="84627"/>
                  </a:lnTo>
                  <a:lnTo>
                    <a:pt x="417817" y="77368"/>
                  </a:lnTo>
                  <a:lnTo>
                    <a:pt x="1145120" y="77368"/>
                  </a:lnTo>
                  <a:lnTo>
                    <a:pt x="1145120" y="0"/>
                  </a:lnTo>
                  <a:close/>
                </a:path>
                <a:path w="1145539" h="1005839">
                  <a:moveTo>
                    <a:pt x="1145120" y="309486"/>
                  </a:moveTo>
                  <a:lnTo>
                    <a:pt x="974902" y="309486"/>
                  </a:lnTo>
                  <a:lnTo>
                    <a:pt x="974902" y="835621"/>
                  </a:lnTo>
                  <a:lnTo>
                    <a:pt x="634453" y="928471"/>
                  </a:lnTo>
                  <a:lnTo>
                    <a:pt x="606435" y="933587"/>
                  </a:lnTo>
                  <a:lnTo>
                    <a:pt x="582524" y="935046"/>
                  </a:lnTo>
                  <a:lnTo>
                    <a:pt x="1145120" y="935046"/>
                  </a:lnTo>
                  <a:lnTo>
                    <a:pt x="1145120" y="309486"/>
                  </a:lnTo>
                  <a:close/>
                </a:path>
                <a:path w="1145539" h="1005839">
                  <a:moveTo>
                    <a:pt x="1145120" y="77368"/>
                  </a:moveTo>
                  <a:lnTo>
                    <a:pt x="417817" y="77368"/>
                  </a:lnTo>
                  <a:lnTo>
                    <a:pt x="431101" y="77596"/>
                  </a:lnTo>
                  <a:lnTo>
                    <a:pt x="447496" y="78265"/>
                  </a:lnTo>
                  <a:lnTo>
                    <a:pt x="511628" y="82687"/>
                  </a:lnTo>
                  <a:lnTo>
                    <a:pt x="563126" y="87415"/>
                  </a:lnTo>
                  <a:lnTo>
                    <a:pt x="618153" y="93350"/>
                  </a:lnTo>
                  <a:lnTo>
                    <a:pt x="673737" y="100306"/>
                  </a:lnTo>
                  <a:lnTo>
                    <a:pt x="726908" y="108097"/>
                  </a:lnTo>
                  <a:lnTo>
                    <a:pt x="774694" y="116539"/>
                  </a:lnTo>
                  <a:lnTo>
                    <a:pt x="814124" y="125445"/>
                  </a:lnTo>
                  <a:lnTo>
                    <a:pt x="851103" y="139268"/>
                  </a:lnTo>
                  <a:lnTo>
                    <a:pt x="839743" y="142443"/>
                  </a:lnTo>
                  <a:lnTo>
                    <a:pt x="828384" y="146250"/>
                  </a:lnTo>
                  <a:lnTo>
                    <a:pt x="782947" y="166516"/>
                  </a:lnTo>
                  <a:lnTo>
                    <a:pt x="748870" y="185219"/>
                  </a:lnTo>
                  <a:lnTo>
                    <a:pt x="703433" y="211554"/>
                  </a:lnTo>
                  <a:lnTo>
                    <a:pt x="692074" y="217962"/>
                  </a:lnTo>
                  <a:lnTo>
                    <a:pt x="680714" y="224172"/>
                  </a:lnTo>
                  <a:lnTo>
                    <a:pt x="669355" y="230121"/>
                  </a:lnTo>
                  <a:lnTo>
                    <a:pt x="654114" y="239468"/>
                  </a:lnTo>
                  <a:lnTo>
                    <a:pt x="624966" y="265140"/>
                  </a:lnTo>
                  <a:lnTo>
                    <a:pt x="611956" y="303598"/>
                  </a:lnTo>
                  <a:lnTo>
                    <a:pt x="611550" y="318855"/>
                  </a:lnTo>
                  <a:lnTo>
                    <a:pt x="611064" y="326695"/>
                  </a:lnTo>
                  <a:lnTo>
                    <a:pt x="592681" y="370385"/>
                  </a:lnTo>
                  <a:lnTo>
                    <a:pt x="557085" y="402336"/>
                  </a:lnTo>
                  <a:lnTo>
                    <a:pt x="574006" y="399567"/>
                  </a:lnTo>
                  <a:lnTo>
                    <a:pt x="611469" y="391662"/>
                  </a:lnTo>
                  <a:lnTo>
                    <a:pt x="652832" y="381297"/>
                  </a:lnTo>
                  <a:lnTo>
                    <a:pt x="789178" y="343797"/>
                  </a:lnTo>
                  <a:lnTo>
                    <a:pt x="812227" y="337710"/>
                  </a:lnTo>
                  <a:lnTo>
                    <a:pt x="857352" y="326615"/>
                  </a:lnTo>
                  <a:lnTo>
                    <a:pt x="900249" y="317656"/>
                  </a:lnTo>
                  <a:lnTo>
                    <a:pt x="939804" y="311668"/>
                  </a:lnTo>
                  <a:lnTo>
                    <a:pt x="974902" y="309486"/>
                  </a:lnTo>
                  <a:lnTo>
                    <a:pt x="1145120" y="309486"/>
                  </a:lnTo>
                  <a:lnTo>
                    <a:pt x="1145120" y="77368"/>
                  </a:lnTo>
                  <a:close/>
                </a:path>
              </a:pathLst>
            </a:custGeom>
            <a:solidFill>
              <a:srgbClr val="B03C41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5" name="object 80"/>
            <p:cNvSpPr txBox="1"/>
            <p:nvPr/>
          </p:nvSpPr>
          <p:spPr>
            <a:xfrm>
              <a:off x="5720257" y="2829219"/>
              <a:ext cx="800100" cy="40267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Образование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L="12700" algn="ctr">
                <a:lnSpc>
                  <a:spcPct val="100000"/>
                </a:lnSpc>
                <a:spcBef>
                  <a:spcPts val="459"/>
                </a:spcBef>
              </a:pP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14 977,5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6" name="Группа 255"/>
          <p:cNvGrpSpPr/>
          <p:nvPr/>
        </p:nvGrpSpPr>
        <p:grpSpPr>
          <a:xfrm>
            <a:off x="6800254" y="2563509"/>
            <a:ext cx="2178351" cy="1004569"/>
            <a:chOff x="2399999" y="2510320"/>
            <a:chExt cx="2178351" cy="1004569"/>
          </a:xfrm>
        </p:grpSpPr>
        <p:sp>
          <p:nvSpPr>
            <p:cNvPr id="257" name="object 13"/>
            <p:cNvSpPr/>
            <p:nvPr/>
          </p:nvSpPr>
          <p:spPr>
            <a:xfrm>
              <a:off x="2399999" y="2510320"/>
              <a:ext cx="1145540" cy="1004569"/>
            </a:xfrm>
            <a:custGeom>
              <a:avLst/>
              <a:gdLst/>
              <a:ahLst/>
              <a:cxnLst/>
              <a:rect l="l" t="t" r="r" b="b"/>
              <a:pathLst>
                <a:path w="1145539" h="1004570">
                  <a:moveTo>
                    <a:pt x="1145095" y="0"/>
                  </a:moveTo>
                  <a:lnTo>
                    <a:pt x="0" y="0"/>
                  </a:lnTo>
                  <a:lnTo>
                    <a:pt x="0" y="1004570"/>
                  </a:lnTo>
                  <a:lnTo>
                    <a:pt x="1145095" y="1004570"/>
                  </a:lnTo>
                  <a:lnTo>
                    <a:pt x="1145095" y="943610"/>
                  </a:lnTo>
                  <a:lnTo>
                    <a:pt x="742759" y="943610"/>
                  </a:lnTo>
                  <a:lnTo>
                    <a:pt x="741017" y="939800"/>
                  </a:lnTo>
                  <a:lnTo>
                    <a:pt x="620409" y="939800"/>
                  </a:lnTo>
                  <a:lnTo>
                    <a:pt x="618257" y="935990"/>
                  </a:lnTo>
                  <a:lnTo>
                    <a:pt x="499056" y="935990"/>
                  </a:lnTo>
                  <a:lnTo>
                    <a:pt x="479704" y="896620"/>
                  </a:lnTo>
                  <a:lnTo>
                    <a:pt x="480778" y="887730"/>
                  </a:lnTo>
                  <a:lnTo>
                    <a:pt x="483484" y="873760"/>
                  </a:lnTo>
                  <a:lnTo>
                    <a:pt x="487047" y="859790"/>
                  </a:lnTo>
                  <a:lnTo>
                    <a:pt x="490693" y="844550"/>
                  </a:lnTo>
                  <a:lnTo>
                    <a:pt x="493646" y="831850"/>
                  </a:lnTo>
                  <a:lnTo>
                    <a:pt x="495132" y="821690"/>
                  </a:lnTo>
                  <a:lnTo>
                    <a:pt x="498940" y="805180"/>
                  </a:lnTo>
                  <a:lnTo>
                    <a:pt x="506551" y="767080"/>
                  </a:lnTo>
                  <a:lnTo>
                    <a:pt x="510199" y="726440"/>
                  </a:lnTo>
                  <a:lnTo>
                    <a:pt x="510602" y="695960"/>
                  </a:lnTo>
                  <a:lnTo>
                    <a:pt x="185699" y="695960"/>
                  </a:lnTo>
                  <a:lnTo>
                    <a:pt x="185699" y="386080"/>
                  </a:lnTo>
                  <a:lnTo>
                    <a:pt x="210795" y="383540"/>
                  </a:lnTo>
                  <a:lnTo>
                    <a:pt x="230298" y="382270"/>
                  </a:lnTo>
                  <a:lnTo>
                    <a:pt x="365873" y="382270"/>
                  </a:lnTo>
                  <a:lnTo>
                    <a:pt x="349700" y="368300"/>
                  </a:lnTo>
                  <a:lnTo>
                    <a:pt x="321541" y="328930"/>
                  </a:lnTo>
                  <a:lnTo>
                    <a:pt x="304199" y="284480"/>
                  </a:lnTo>
                  <a:lnTo>
                    <a:pt x="299252" y="236220"/>
                  </a:lnTo>
                  <a:lnTo>
                    <a:pt x="301920" y="213360"/>
                  </a:lnTo>
                  <a:lnTo>
                    <a:pt x="318525" y="168910"/>
                  </a:lnTo>
                  <a:lnTo>
                    <a:pt x="351471" y="133350"/>
                  </a:lnTo>
                  <a:lnTo>
                    <a:pt x="402336" y="107950"/>
                  </a:lnTo>
                  <a:lnTo>
                    <a:pt x="459266" y="95250"/>
                  </a:lnTo>
                  <a:lnTo>
                    <a:pt x="763535" y="95250"/>
                  </a:lnTo>
                  <a:lnTo>
                    <a:pt x="784237" y="91440"/>
                  </a:lnTo>
                  <a:lnTo>
                    <a:pt x="1145095" y="91440"/>
                  </a:lnTo>
                  <a:lnTo>
                    <a:pt x="1145095" y="0"/>
                  </a:lnTo>
                  <a:close/>
                </a:path>
                <a:path w="1145539" h="1004570">
                  <a:moveTo>
                    <a:pt x="1145095" y="416560"/>
                  </a:moveTo>
                  <a:lnTo>
                    <a:pt x="851090" y="416560"/>
                  </a:lnTo>
                  <a:lnTo>
                    <a:pt x="851200" y="426720"/>
                  </a:lnTo>
                  <a:lnTo>
                    <a:pt x="853265" y="476250"/>
                  </a:lnTo>
                  <a:lnTo>
                    <a:pt x="855545" y="518160"/>
                  </a:lnTo>
                  <a:lnTo>
                    <a:pt x="856258" y="533400"/>
                  </a:lnTo>
                  <a:lnTo>
                    <a:pt x="856891" y="548640"/>
                  </a:lnTo>
                  <a:lnTo>
                    <a:pt x="857407" y="563880"/>
                  </a:lnTo>
                  <a:lnTo>
                    <a:pt x="857772" y="579120"/>
                  </a:lnTo>
                  <a:lnTo>
                    <a:pt x="857831" y="612140"/>
                  </a:lnTo>
                  <a:lnTo>
                    <a:pt x="857616" y="622300"/>
                  </a:lnTo>
                  <a:lnTo>
                    <a:pt x="853184" y="670560"/>
                  </a:lnTo>
                  <a:lnTo>
                    <a:pt x="851090" y="680720"/>
                  </a:lnTo>
                  <a:lnTo>
                    <a:pt x="727290" y="680720"/>
                  </a:lnTo>
                  <a:lnTo>
                    <a:pt x="727404" y="711200"/>
                  </a:lnTo>
                  <a:lnTo>
                    <a:pt x="729778" y="754380"/>
                  </a:lnTo>
                  <a:lnTo>
                    <a:pt x="738807" y="802640"/>
                  </a:lnTo>
                  <a:lnTo>
                    <a:pt x="742619" y="819150"/>
                  </a:lnTo>
                  <a:lnTo>
                    <a:pt x="752599" y="863600"/>
                  </a:lnTo>
                  <a:lnTo>
                    <a:pt x="758232" y="881380"/>
                  </a:lnTo>
                  <a:lnTo>
                    <a:pt x="742759" y="943610"/>
                  </a:lnTo>
                  <a:lnTo>
                    <a:pt x="1145095" y="943610"/>
                  </a:lnTo>
                  <a:lnTo>
                    <a:pt x="1145095" y="416560"/>
                  </a:lnTo>
                  <a:close/>
                </a:path>
                <a:path w="1145539" h="1004570">
                  <a:moveTo>
                    <a:pt x="621646" y="730409"/>
                  </a:moveTo>
                  <a:lnTo>
                    <a:pt x="639135" y="773430"/>
                  </a:lnTo>
                  <a:lnTo>
                    <a:pt x="643462" y="815340"/>
                  </a:lnTo>
                  <a:lnTo>
                    <a:pt x="643312" y="829310"/>
                  </a:lnTo>
                  <a:lnTo>
                    <a:pt x="639309" y="869950"/>
                  </a:lnTo>
                  <a:lnTo>
                    <a:pt x="628928" y="916940"/>
                  </a:lnTo>
                  <a:lnTo>
                    <a:pt x="620409" y="939800"/>
                  </a:lnTo>
                  <a:lnTo>
                    <a:pt x="741017" y="939800"/>
                  </a:lnTo>
                  <a:lnTo>
                    <a:pt x="722185" y="897890"/>
                  </a:lnTo>
                  <a:lnTo>
                    <a:pt x="708034" y="859790"/>
                  </a:lnTo>
                  <a:lnTo>
                    <a:pt x="703737" y="845820"/>
                  </a:lnTo>
                  <a:lnTo>
                    <a:pt x="699707" y="833120"/>
                  </a:lnTo>
                  <a:lnTo>
                    <a:pt x="695976" y="820420"/>
                  </a:lnTo>
                  <a:lnTo>
                    <a:pt x="692577" y="807720"/>
                  </a:lnTo>
                  <a:lnTo>
                    <a:pt x="689544" y="793750"/>
                  </a:lnTo>
                  <a:lnTo>
                    <a:pt x="686911" y="782320"/>
                  </a:lnTo>
                  <a:lnTo>
                    <a:pt x="684709" y="769620"/>
                  </a:lnTo>
                  <a:lnTo>
                    <a:pt x="682973" y="756920"/>
                  </a:lnTo>
                  <a:lnTo>
                    <a:pt x="681736" y="745490"/>
                  </a:lnTo>
                  <a:lnTo>
                    <a:pt x="681031" y="734060"/>
                  </a:lnTo>
                  <a:lnTo>
                    <a:pt x="621646" y="730409"/>
                  </a:lnTo>
                  <a:close/>
                </a:path>
                <a:path w="1145539" h="1004570">
                  <a:moveTo>
                    <a:pt x="557072" y="726440"/>
                  </a:moveTo>
                  <a:lnTo>
                    <a:pt x="552707" y="772160"/>
                  </a:lnTo>
                  <a:lnTo>
                    <a:pt x="544518" y="810260"/>
                  </a:lnTo>
                  <a:lnTo>
                    <a:pt x="533116" y="849630"/>
                  </a:lnTo>
                  <a:lnTo>
                    <a:pt x="519397" y="887730"/>
                  </a:lnTo>
                  <a:lnTo>
                    <a:pt x="504261" y="924560"/>
                  </a:lnTo>
                  <a:lnTo>
                    <a:pt x="499056" y="935990"/>
                  </a:lnTo>
                  <a:lnTo>
                    <a:pt x="618257" y="935990"/>
                  </a:lnTo>
                  <a:lnTo>
                    <a:pt x="605338" y="899160"/>
                  </a:lnTo>
                  <a:lnTo>
                    <a:pt x="596208" y="848360"/>
                  </a:lnTo>
                  <a:lnTo>
                    <a:pt x="594607" y="821690"/>
                  </a:lnTo>
                  <a:lnTo>
                    <a:pt x="594717" y="810260"/>
                  </a:lnTo>
                  <a:lnTo>
                    <a:pt x="600634" y="765810"/>
                  </a:lnTo>
                  <a:lnTo>
                    <a:pt x="616165" y="730250"/>
                  </a:lnTo>
                  <a:lnTo>
                    <a:pt x="616290" y="730080"/>
                  </a:lnTo>
                  <a:lnTo>
                    <a:pt x="557072" y="726440"/>
                  </a:lnTo>
                  <a:close/>
                </a:path>
                <a:path w="1145539" h="1004570">
                  <a:moveTo>
                    <a:pt x="618972" y="726440"/>
                  </a:moveTo>
                  <a:lnTo>
                    <a:pt x="616290" y="730080"/>
                  </a:lnTo>
                  <a:lnTo>
                    <a:pt x="621646" y="730409"/>
                  </a:lnTo>
                  <a:lnTo>
                    <a:pt x="618972" y="726440"/>
                  </a:lnTo>
                  <a:close/>
                </a:path>
                <a:path w="1145539" h="1004570">
                  <a:moveTo>
                    <a:pt x="365873" y="382270"/>
                  </a:moveTo>
                  <a:lnTo>
                    <a:pt x="244869" y="382270"/>
                  </a:lnTo>
                  <a:lnTo>
                    <a:pt x="255171" y="383540"/>
                  </a:lnTo>
                  <a:lnTo>
                    <a:pt x="261863" y="386080"/>
                  </a:lnTo>
                  <a:lnTo>
                    <a:pt x="265609" y="388620"/>
                  </a:lnTo>
                  <a:lnTo>
                    <a:pt x="267067" y="392430"/>
                  </a:lnTo>
                  <a:lnTo>
                    <a:pt x="266901" y="394970"/>
                  </a:lnTo>
                  <a:lnTo>
                    <a:pt x="265771" y="397510"/>
                  </a:lnTo>
                  <a:lnTo>
                    <a:pt x="264339" y="400050"/>
                  </a:lnTo>
                  <a:lnTo>
                    <a:pt x="263265" y="401320"/>
                  </a:lnTo>
                  <a:lnTo>
                    <a:pt x="279670" y="420370"/>
                  </a:lnTo>
                  <a:lnTo>
                    <a:pt x="292085" y="435610"/>
                  </a:lnTo>
                  <a:lnTo>
                    <a:pt x="295469" y="439498"/>
                  </a:lnTo>
                  <a:lnTo>
                    <a:pt x="297462" y="440690"/>
                  </a:lnTo>
                  <a:lnTo>
                    <a:pt x="309486" y="448310"/>
                  </a:lnTo>
                  <a:lnTo>
                    <a:pt x="318713" y="455930"/>
                  </a:lnTo>
                  <a:lnTo>
                    <a:pt x="328463" y="463550"/>
                  </a:lnTo>
                  <a:lnTo>
                    <a:pt x="348239" y="476250"/>
                  </a:lnTo>
                  <a:lnTo>
                    <a:pt x="357621" y="482600"/>
                  </a:lnTo>
                  <a:lnTo>
                    <a:pt x="384248" y="528320"/>
                  </a:lnTo>
                  <a:lnTo>
                    <a:pt x="386567" y="546100"/>
                  </a:lnTo>
                  <a:lnTo>
                    <a:pt x="381141" y="561340"/>
                  </a:lnTo>
                  <a:lnTo>
                    <a:pt x="356463" y="593090"/>
                  </a:lnTo>
                  <a:lnTo>
                    <a:pt x="314328" y="618490"/>
                  </a:lnTo>
                  <a:lnTo>
                    <a:pt x="303999" y="624840"/>
                  </a:lnTo>
                  <a:lnTo>
                    <a:pt x="273288" y="659130"/>
                  </a:lnTo>
                  <a:lnTo>
                    <a:pt x="265163" y="671830"/>
                  </a:lnTo>
                  <a:lnTo>
                    <a:pt x="261624" y="676910"/>
                  </a:lnTo>
                  <a:lnTo>
                    <a:pt x="221632" y="694690"/>
                  </a:lnTo>
                  <a:lnTo>
                    <a:pt x="207974" y="695960"/>
                  </a:lnTo>
                  <a:lnTo>
                    <a:pt x="510602" y="695960"/>
                  </a:lnTo>
                  <a:lnTo>
                    <a:pt x="510654" y="683260"/>
                  </a:lnTo>
                  <a:lnTo>
                    <a:pt x="480737" y="680720"/>
                  </a:lnTo>
                  <a:lnTo>
                    <a:pt x="434026" y="680720"/>
                  </a:lnTo>
                  <a:lnTo>
                    <a:pt x="419049" y="676910"/>
                  </a:lnTo>
                  <a:lnTo>
                    <a:pt x="408015" y="674370"/>
                  </a:lnTo>
                  <a:lnTo>
                    <a:pt x="400377" y="671830"/>
                  </a:lnTo>
                  <a:lnTo>
                    <a:pt x="395592" y="669290"/>
                  </a:lnTo>
                  <a:lnTo>
                    <a:pt x="393112" y="668020"/>
                  </a:lnTo>
                  <a:lnTo>
                    <a:pt x="392393" y="666750"/>
                  </a:lnTo>
                  <a:lnTo>
                    <a:pt x="392889" y="664210"/>
                  </a:lnTo>
                  <a:lnTo>
                    <a:pt x="394053" y="662940"/>
                  </a:lnTo>
                  <a:lnTo>
                    <a:pt x="395341" y="660400"/>
                  </a:lnTo>
                  <a:lnTo>
                    <a:pt x="396207" y="659130"/>
                  </a:lnTo>
                  <a:lnTo>
                    <a:pt x="396105" y="656590"/>
                  </a:lnTo>
                  <a:lnTo>
                    <a:pt x="394490" y="654050"/>
                  </a:lnTo>
                  <a:lnTo>
                    <a:pt x="390815" y="651510"/>
                  </a:lnTo>
                  <a:lnTo>
                    <a:pt x="386854" y="648970"/>
                  </a:lnTo>
                  <a:lnTo>
                    <a:pt x="386854" y="416560"/>
                  </a:lnTo>
                  <a:lnTo>
                    <a:pt x="1145095" y="416560"/>
                  </a:lnTo>
                  <a:lnTo>
                    <a:pt x="1145095" y="414020"/>
                  </a:lnTo>
                  <a:lnTo>
                    <a:pt x="457064" y="414020"/>
                  </a:lnTo>
                  <a:lnTo>
                    <a:pt x="432156" y="412750"/>
                  </a:lnTo>
                  <a:lnTo>
                    <a:pt x="408768" y="406400"/>
                  </a:lnTo>
                  <a:lnTo>
                    <a:pt x="387098" y="397510"/>
                  </a:lnTo>
                  <a:lnTo>
                    <a:pt x="367343" y="383540"/>
                  </a:lnTo>
                  <a:lnTo>
                    <a:pt x="365873" y="382270"/>
                  </a:lnTo>
                  <a:close/>
                </a:path>
                <a:path w="1145539" h="1004570">
                  <a:moveTo>
                    <a:pt x="283581" y="433070"/>
                  </a:moveTo>
                  <a:lnTo>
                    <a:pt x="280889" y="433070"/>
                  </a:lnTo>
                  <a:lnTo>
                    <a:pt x="280473" y="434340"/>
                  </a:lnTo>
                  <a:lnTo>
                    <a:pt x="297903" y="453390"/>
                  </a:lnTo>
                  <a:lnTo>
                    <a:pt x="302368" y="457200"/>
                  </a:lnTo>
                  <a:lnTo>
                    <a:pt x="306185" y="459740"/>
                  </a:lnTo>
                  <a:lnTo>
                    <a:pt x="308936" y="462280"/>
                  </a:lnTo>
                  <a:lnTo>
                    <a:pt x="310203" y="461010"/>
                  </a:lnTo>
                  <a:lnTo>
                    <a:pt x="288966" y="435610"/>
                  </a:lnTo>
                  <a:lnTo>
                    <a:pt x="283581" y="433070"/>
                  </a:lnTo>
                  <a:close/>
                </a:path>
                <a:path w="1145539" h="1004570">
                  <a:moveTo>
                    <a:pt x="763535" y="95250"/>
                  </a:moveTo>
                  <a:lnTo>
                    <a:pt x="459266" y="95250"/>
                  </a:lnTo>
                  <a:lnTo>
                    <a:pt x="484974" y="96520"/>
                  </a:lnTo>
                  <a:lnTo>
                    <a:pt x="508675" y="101600"/>
                  </a:lnTo>
                  <a:lnTo>
                    <a:pt x="549542" y="121920"/>
                  </a:lnTo>
                  <a:lnTo>
                    <a:pt x="580846" y="154940"/>
                  </a:lnTo>
                  <a:lnTo>
                    <a:pt x="601565" y="196850"/>
                  </a:lnTo>
                  <a:lnTo>
                    <a:pt x="610679" y="242570"/>
                  </a:lnTo>
                  <a:lnTo>
                    <a:pt x="610564" y="266700"/>
                  </a:lnTo>
                  <a:lnTo>
                    <a:pt x="600355" y="312420"/>
                  </a:lnTo>
                  <a:lnTo>
                    <a:pt x="575987" y="354330"/>
                  </a:lnTo>
                  <a:lnTo>
                    <a:pt x="536439" y="388620"/>
                  </a:lnTo>
                  <a:lnTo>
                    <a:pt x="483296" y="410210"/>
                  </a:lnTo>
                  <a:lnTo>
                    <a:pt x="457064" y="414020"/>
                  </a:lnTo>
                  <a:lnTo>
                    <a:pt x="1145095" y="414020"/>
                  </a:lnTo>
                  <a:lnTo>
                    <a:pt x="1145095" y="403860"/>
                  </a:lnTo>
                  <a:lnTo>
                    <a:pt x="766622" y="403860"/>
                  </a:lnTo>
                  <a:lnTo>
                    <a:pt x="741654" y="400050"/>
                  </a:lnTo>
                  <a:lnTo>
                    <a:pt x="697613" y="382270"/>
                  </a:lnTo>
                  <a:lnTo>
                    <a:pt x="662672" y="350520"/>
                  </a:lnTo>
                  <a:lnTo>
                    <a:pt x="638314" y="311150"/>
                  </a:lnTo>
                  <a:lnTo>
                    <a:pt x="626027" y="265430"/>
                  </a:lnTo>
                  <a:lnTo>
                    <a:pt x="624874" y="242570"/>
                  </a:lnTo>
                  <a:lnTo>
                    <a:pt x="627295" y="219710"/>
                  </a:lnTo>
                  <a:lnTo>
                    <a:pt x="643605" y="175260"/>
                  </a:lnTo>
                  <a:lnTo>
                    <a:pt x="676441" y="137160"/>
                  </a:lnTo>
                  <a:lnTo>
                    <a:pt x="727290" y="107950"/>
                  </a:lnTo>
                  <a:lnTo>
                    <a:pt x="756634" y="96520"/>
                  </a:lnTo>
                  <a:lnTo>
                    <a:pt x="763535" y="95250"/>
                  </a:lnTo>
                  <a:close/>
                </a:path>
                <a:path w="1145539" h="1004570">
                  <a:moveTo>
                    <a:pt x="1145095" y="91440"/>
                  </a:moveTo>
                  <a:lnTo>
                    <a:pt x="809982" y="91440"/>
                  </a:lnTo>
                  <a:lnTo>
                    <a:pt x="833755" y="95250"/>
                  </a:lnTo>
                  <a:lnTo>
                    <a:pt x="855439" y="102870"/>
                  </a:lnTo>
                  <a:lnTo>
                    <a:pt x="892075" y="130810"/>
                  </a:lnTo>
                  <a:lnTo>
                    <a:pt x="918962" y="167640"/>
                  </a:lnTo>
                  <a:lnTo>
                    <a:pt x="935172" y="212090"/>
                  </a:lnTo>
                  <a:lnTo>
                    <a:pt x="939776" y="257810"/>
                  </a:lnTo>
                  <a:lnTo>
                    <a:pt x="937436" y="280670"/>
                  </a:lnTo>
                  <a:lnTo>
                    <a:pt x="922891" y="325120"/>
                  </a:lnTo>
                  <a:lnTo>
                    <a:pt x="894418" y="360680"/>
                  </a:lnTo>
                  <a:lnTo>
                    <a:pt x="851090" y="386080"/>
                  </a:lnTo>
                  <a:lnTo>
                    <a:pt x="793308" y="402590"/>
                  </a:lnTo>
                  <a:lnTo>
                    <a:pt x="766622" y="403860"/>
                  </a:lnTo>
                  <a:lnTo>
                    <a:pt x="1145095" y="403860"/>
                  </a:lnTo>
                  <a:lnTo>
                    <a:pt x="1145095" y="91440"/>
                  </a:lnTo>
                  <a:close/>
                </a:path>
              </a:pathLst>
            </a:custGeom>
            <a:solidFill>
              <a:srgbClr val="7E3C41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8" name="object 81"/>
            <p:cNvSpPr txBox="1"/>
            <p:nvPr/>
          </p:nvSpPr>
          <p:spPr>
            <a:xfrm>
              <a:off x="3547745" y="2812415"/>
              <a:ext cx="1030605" cy="5403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indent="212090">
                <a:lnSpc>
                  <a:spcPct val="1000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Культура, кинематография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L="220345">
                <a:lnSpc>
                  <a:spcPct val="100000"/>
                </a:lnSpc>
                <a:spcBef>
                  <a:spcPts val="409"/>
                </a:spcBef>
              </a:pP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1 323,9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9" name="Группа 258"/>
          <p:cNvGrpSpPr/>
          <p:nvPr/>
        </p:nvGrpSpPr>
        <p:grpSpPr>
          <a:xfrm>
            <a:off x="96588" y="1211223"/>
            <a:ext cx="2378541" cy="1103244"/>
            <a:chOff x="5666409" y="5299937"/>
            <a:chExt cx="2378541" cy="1103244"/>
          </a:xfrm>
        </p:grpSpPr>
        <p:sp>
          <p:nvSpPr>
            <p:cNvPr id="260" name="object 68"/>
            <p:cNvSpPr/>
            <p:nvPr/>
          </p:nvSpPr>
          <p:spPr>
            <a:xfrm>
              <a:off x="5666416" y="5299937"/>
              <a:ext cx="1146175" cy="1007110"/>
            </a:xfrm>
            <a:custGeom>
              <a:avLst/>
              <a:gdLst/>
              <a:ahLst/>
              <a:cxnLst/>
              <a:rect l="l" t="t" r="r" b="b"/>
              <a:pathLst>
                <a:path w="1146175" h="1007110">
                  <a:moveTo>
                    <a:pt x="0" y="0"/>
                  </a:moveTo>
                  <a:lnTo>
                    <a:pt x="1146048" y="0"/>
                  </a:lnTo>
                  <a:lnTo>
                    <a:pt x="1146048" y="1006551"/>
                  </a:lnTo>
                  <a:lnTo>
                    <a:pt x="0" y="1006551"/>
                  </a:lnTo>
                  <a:lnTo>
                    <a:pt x="0" y="0"/>
                  </a:lnTo>
                  <a:close/>
                </a:path>
              </a:pathLst>
            </a:custGeom>
            <a:ln w="7200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1" name="object 69"/>
            <p:cNvSpPr/>
            <p:nvPr/>
          </p:nvSpPr>
          <p:spPr>
            <a:xfrm>
              <a:off x="5666409" y="5299938"/>
              <a:ext cx="1146175" cy="1007110"/>
            </a:xfrm>
            <a:custGeom>
              <a:avLst/>
              <a:gdLst/>
              <a:ahLst/>
              <a:cxnLst/>
              <a:rect l="l" t="t" r="r" b="b"/>
              <a:pathLst>
                <a:path w="1146175" h="1007110">
                  <a:moveTo>
                    <a:pt x="1146047" y="0"/>
                  </a:moveTo>
                  <a:lnTo>
                    <a:pt x="0" y="0"/>
                  </a:lnTo>
                  <a:lnTo>
                    <a:pt x="0" y="1006551"/>
                  </a:lnTo>
                  <a:lnTo>
                    <a:pt x="1146047" y="1006551"/>
                  </a:lnTo>
                  <a:lnTo>
                    <a:pt x="1146047" y="836218"/>
                  </a:lnTo>
                  <a:lnTo>
                    <a:pt x="61950" y="836218"/>
                  </a:lnTo>
                  <a:lnTo>
                    <a:pt x="61950" y="727811"/>
                  </a:lnTo>
                  <a:lnTo>
                    <a:pt x="65111" y="710846"/>
                  </a:lnTo>
                  <a:lnTo>
                    <a:pt x="67215" y="696954"/>
                  </a:lnTo>
                  <a:lnTo>
                    <a:pt x="68406" y="685605"/>
                  </a:lnTo>
                  <a:lnTo>
                    <a:pt x="68830" y="676266"/>
                  </a:lnTo>
                  <a:lnTo>
                    <a:pt x="68631" y="668406"/>
                  </a:lnTo>
                  <a:lnTo>
                    <a:pt x="67956" y="661494"/>
                  </a:lnTo>
                  <a:lnTo>
                    <a:pt x="66948" y="654997"/>
                  </a:lnTo>
                  <a:lnTo>
                    <a:pt x="65753" y="648384"/>
                  </a:lnTo>
                  <a:lnTo>
                    <a:pt x="64516" y="641124"/>
                  </a:lnTo>
                  <a:lnTo>
                    <a:pt x="63382" y="632685"/>
                  </a:lnTo>
                  <a:lnTo>
                    <a:pt x="62497" y="622535"/>
                  </a:lnTo>
                  <a:lnTo>
                    <a:pt x="62005" y="610142"/>
                  </a:lnTo>
                  <a:lnTo>
                    <a:pt x="247802" y="603935"/>
                  </a:lnTo>
                  <a:lnTo>
                    <a:pt x="296839" y="603935"/>
                  </a:lnTo>
                  <a:lnTo>
                    <a:pt x="296934" y="603373"/>
                  </a:lnTo>
                  <a:lnTo>
                    <a:pt x="308834" y="574354"/>
                  </a:lnTo>
                  <a:lnTo>
                    <a:pt x="299727" y="569080"/>
                  </a:lnTo>
                  <a:lnTo>
                    <a:pt x="259245" y="539974"/>
                  </a:lnTo>
                  <a:lnTo>
                    <a:pt x="231757" y="509528"/>
                  </a:lnTo>
                  <a:lnTo>
                    <a:pt x="218621" y="485015"/>
                  </a:lnTo>
                  <a:lnTo>
                    <a:pt x="588517" y="480047"/>
                  </a:lnTo>
                  <a:lnTo>
                    <a:pt x="1146047" y="480047"/>
                  </a:lnTo>
                  <a:lnTo>
                    <a:pt x="1146047" y="464566"/>
                  </a:lnTo>
                  <a:lnTo>
                    <a:pt x="216827" y="464566"/>
                  </a:lnTo>
                  <a:lnTo>
                    <a:pt x="309752" y="278739"/>
                  </a:lnTo>
                  <a:lnTo>
                    <a:pt x="652904" y="278739"/>
                  </a:lnTo>
                  <a:lnTo>
                    <a:pt x="681431" y="170345"/>
                  </a:lnTo>
                  <a:lnTo>
                    <a:pt x="1146047" y="170345"/>
                  </a:lnTo>
                  <a:lnTo>
                    <a:pt x="1146047" y="0"/>
                  </a:lnTo>
                  <a:close/>
                </a:path>
                <a:path w="1146175" h="1007110">
                  <a:moveTo>
                    <a:pt x="1146047" y="603936"/>
                  </a:moveTo>
                  <a:lnTo>
                    <a:pt x="1090976" y="603936"/>
                  </a:lnTo>
                  <a:lnTo>
                    <a:pt x="1099591" y="836218"/>
                  </a:lnTo>
                  <a:lnTo>
                    <a:pt x="1146047" y="836218"/>
                  </a:lnTo>
                  <a:lnTo>
                    <a:pt x="1146047" y="603936"/>
                  </a:lnTo>
                  <a:close/>
                </a:path>
                <a:path w="1146175" h="1007110">
                  <a:moveTo>
                    <a:pt x="643644" y="593459"/>
                  </a:moveTo>
                  <a:lnTo>
                    <a:pt x="637784" y="598516"/>
                  </a:lnTo>
                  <a:lnTo>
                    <a:pt x="633865" y="603373"/>
                  </a:lnTo>
                  <a:lnTo>
                    <a:pt x="632709" y="606395"/>
                  </a:lnTo>
                  <a:lnTo>
                    <a:pt x="632620" y="607421"/>
                  </a:lnTo>
                  <a:lnTo>
                    <a:pt x="633085" y="609184"/>
                  </a:lnTo>
                  <a:lnTo>
                    <a:pt x="635019" y="610024"/>
                  </a:lnTo>
                  <a:lnTo>
                    <a:pt x="637689" y="609424"/>
                  </a:lnTo>
                  <a:lnTo>
                    <a:pt x="640484" y="607337"/>
                  </a:lnTo>
                  <a:lnTo>
                    <a:pt x="642794" y="603717"/>
                  </a:lnTo>
                  <a:lnTo>
                    <a:pt x="644008" y="598516"/>
                  </a:lnTo>
                  <a:lnTo>
                    <a:pt x="643644" y="593459"/>
                  </a:lnTo>
                  <a:close/>
                </a:path>
                <a:path w="1146175" h="1007110">
                  <a:moveTo>
                    <a:pt x="1146047" y="480047"/>
                  </a:moveTo>
                  <a:lnTo>
                    <a:pt x="882764" y="480047"/>
                  </a:lnTo>
                  <a:lnTo>
                    <a:pt x="882639" y="498352"/>
                  </a:lnTo>
                  <a:lnTo>
                    <a:pt x="882265" y="509528"/>
                  </a:lnTo>
                  <a:lnTo>
                    <a:pt x="868176" y="554115"/>
                  </a:lnTo>
                  <a:lnTo>
                    <a:pt x="859599" y="564742"/>
                  </a:lnTo>
                  <a:lnTo>
                    <a:pt x="860727" y="572808"/>
                  </a:lnTo>
                  <a:lnTo>
                    <a:pt x="861090" y="580125"/>
                  </a:lnTo>
                  <a:lnTo>
                    <a:pt x="861236" y="592452"/>
                  </a:lnTo>
                  <a:lnTo>
                    <a:pt x="861876" y="597429"/>
                  </a:lnTo>
                  <a:lnTo>
                    <a:pt x="887891" y="609805"/>
                  </a:lnTo>
                  <a:lnTo>
                    <a:pt x="900657" y="609667"/>
                  </a:lnTo>
                  <a:lnTo>
                    <a:pt x="916944" y="608620"/>
                  </a:lnTo>
                  <a:lnTo>
                    <a:pt x="937182" y="606648"/>
                  </a:lnTo>
                  <a:lnTo>
                    <a:pt x="953175" y="606056"/>
                  </a:lnTo>
                  <a:lnTo>
                    <a:pt x="1009491" y="604548"/>
                  </a:lnTo>
                  <a:lnTo>
                    <a:pt x="1146047" y="603936"/>
                  </a:lnTo>
                  <a:lnTo>
                    <a:pt x="1146047" y="480047"/>
                  </a:lnTo>
                  <a:close/>
                </a:path>
                <a:path w="1146175" h="1007110">
                  <a:moveTo>
                    <a:pt x="296839" y="603935"/>
                  </a:moveTo>
                  <a:lnTo>
                    <a:pt x="247802" y="603935"/>
                  </a:lnTo>
                  <a:lnTo>
                    <a:pt x="263424" y="604170"/>
                  </a:lnTo>
                  <a:lnTo>
                    <a:pt x="275269" y="604739"/>
                  </a:lnTo>
                  <a:lnTo>
                    <a:pt x="283871" y="605436"/>
                  </a:lnTo>
                  <a:lnTo>
                    <a:pt x="289802" y="606060"/>
                  </a:lnTo>
                  <a:lnTo>
                    <a:pt x="293479" y="606395"/>
                  </a:lnTo>
                  <a:lnTo>
                    <a:pt x="295551" y="606247"/>
                  </a:lnTo>
                  <a:lnTo>
                    <a:pt x="296480" y="605436"/>
                  </a:lnTo>
                  <a:lnTo>
                    <a:pt x="296570" y="605152"/>
                  </a:lnTo>
                  <a:lnTo>
                    <a:pt x="296839" y="603935"/>
                  </a:lnTo>
                  <a:close/>
                </a:path>
                <a:path w="1146175" h="1007110">
                  <a:moveTo>
                    <a:pt x="882764" y="480047"/>
                  </a:moveTo>
                  <a:lnTo>
                    <a:pt x="588517" y="480047"/>
                  </a:lnTo>
                  <a:lnTo>
                    <a:pt x="593586" y="491407"/>
                  </a:lnTo>
                  <a:lnTo>
                    <a:pt x="597776" y="502766"/>
                  </a:lnTo>
                  <a:lnTo>
                    <a:pt x="615932" y="548201"/>
                  </a:lnTo>
                  <a:lnTo>
                    <a:pt x="634974" y="572960"/>
                  </a:lnTo>
                  <a:lnTo>
                    <a:pt x="640709" y="583185"/>
                  </a:lnTo>
                  <a:lnTo>
                    <a:pt x="643517" y="591688"/>
                  </a:lnTo>
                  <a:lnTo>
                    <a:pt x="643644" y="593459"/>
                  </a:lnTo>
                  <a:lnTo>
                    <a:pt x="644914" y="592365"/>
                  </a:lnTo>
                  <a:lnTo>
                    <a:pt x="650455" y="588441"/>
                  </a:lnTo>
                  <a:lnTo>
                    <a:pt x="665949" y="588441"/>
                  </a:lnTo>
                  <a:lnTo>
                    <a:pt x="665949" y="572960"/>
                  </a:lnTo>
                  <a:lnTo>
                    <a:pt x="638119" y="542838"/>
                  </a:lnTo>
                  <a:lnTo>
                    <a:pt x="620459" y="498352"/>
                  </a:lnTo>
                  <a:lnTo>
                    <a:pt x="619515" y="483062"/>
                  </a:lnTo>
                  <a:lnTo>
                    <a:pt x="882764" y="480047"/>
                  </a:lnTo>
                  <a:close/>
                </a:path>
                <a:path w="1146175" h="1007110">
                  <a:moveTo>
                    <a:pt x="652904" y="278739"/>
                  </a:moveTo>
                  <a:lnTo>
                    <a:pt x="634974" y="278739"/>
                  </a:lnTo>
                  <a:lnTo>
                    <a:pt x="588517" y="464566"/>
                  </a:lnTo>
                  <a:lnTo>
                    <a:pt x="603999" y="464566"/>
                  </a:lnTo>
                  <a:lnTo>
                    <a:pt x="652904" y="278739"/>
                  </a:lnTo>
                  <a:close/>
                </a:path>
                <a:path w="1146175" h="1007110">
                  <a:moveTo>
                    <a:pt x="1146047" y="170345"/>
                  </a:moveTo>
                  <a:lnTo>
                    <a:pt x="882764" y="170345"/>
                  </a:lnTo>
                  <a:lnTo>
                    <a:pt x="876477" y="182296"/>
                  </a:lnTo>
                  <a:lnTo>
                    <a:pt x="865048" y="221753"/>
                  </a:lnTo>
                  <a:lnTo>
                    <a:pt x="862744" y="256441"/>
                  </a:lnTo>
                  <a:lnTo>
                    <a:pt x="862859" y="266092"/>
                  </a:lnTo>
                  <a:lnTo>
                    <a:pt x="867279" y="311645"/>
                  </a:lnTo>
                  <a:lnTo>
                    <a:pt x="875922" y="358944"/>
                  </a:lnTo>
                  <a:lnTo>
                    <a:pt x="886237" y="405720"/>
                  </a:lnTo>
                  <a:lnTo>
                    <a:pt x="889614" y="420925"/>
                  </a:lnTo>
                  <a:lnTo>
                    <a:pt x="892805" y="435840"/>
                  </a:lnTo>
                  <a:lnTo>
                    <a:pt x="895717" y="450406"/>
                  </a:lnTo>
                  <a:lnTo>
                    <a:pt x="898258" y="464566"/>
                  </a:lnTo>
                  <a:lnTo>
                    <a:pt x="1146047" y="464566"/>
                  </a:lnTo>
                  <a:lnTo>
                    <a:pt x="1146047" y="327464"/>
                  </a:lnTo>
                  <a:lnTo>
                    <a:pt x="928189" y="327464"/>
                  </a:lnTo>
                  <a:lnTo>
                    <a:pt x="927195" y="327020"/>
                  </a:lnTo>
                  <a:lnTo>
                    <a:pt x="925711" y="325225"/>
                  </a:lnTo>
                  <a:lnTo>
                    <a:pt x="923640" y="323154"/>
                  </a:lnTo>
                  <a:lnTo>
                    <a:pt x="922201" y="322492"/>
                  </a:lnTo>
                  <a:lnTo>
                    <a:pt x="917345" y="322492"/>
                  </a:lnTo>
                  <a:lnTo>
                    <a:pt x="903341" y="314051"/>
                  </a:lnTo>
                  <a:lnTo>
                    <a:pt x="892564" y="306250"/>
                  </a:lnTo>
                  <a:lnTo>
                    <a:pt x="884990" y="298897"/>
                  </a:lnTo>
                  <a:lnTo>
                    <a:pt x="880594" y="291802"/>
                  </a:lnTo>
                  <a:lnTo>
                    <a:pt x="879352" y="284773"/>
                  </a:lnTo>
                  <a:lnTo>
                    <a:pt x="881240" y="277619"/>
                  </a:lnTo>
                  <a:lnTo>
                    <a:pt x="886232" y="270148"/>
                  </a:lnTo>
                  <a:lnTo>
                    <a:pt x="894306" y="262171"/>
                  </a:lnTo>
                  <a:lnTo>
                    <a:pt x="905437" y="253495"/>
                  </a:lnTo>
                  <a:lnTo>
                    <a:pt x="918048" y="253495"/>
                  </a:lnTo>
                  <a:lnTo>
                    <a:pt x="920376" y="252403"/>
                  </a:lnTo>
                  <a:lnTo>
                    <a:pt x="923402" y="250265"/>
                  </a:lnTo>
                  <a:lnTo>
                    <a:pt x="925646" y="248715"/>
                  </a:lnTo>
                  <a:lnTo>
                    <a:pt x="927225" y="248637"/>
                  </a:lnTo>
                  <a:lnTo>
                    <a:pt x="1146047" y="248637"/>
                  </a:lnTo>
                  <a:lnTo>
                    <a:pt x="1146047" y="170345"/>
                  </a:lnTo>
                  <a:close/>
                </a:path>
                <a:path w="1146175" h="1007110">
                  <a:moveTo>
                    <a:pt x="1146047" y="248637"/>
                  </a:moveTo>
                  <a:lnTo>
                    <a:pt x="927225" y="248637"/>
                  </a:lnTo>
                  <a:lnTo>
                    <a:pt x="928255" y="250918"/>
                  </a:lnTo>
                  <a:lnTo>
                    <a:pt x="928854" y="256441"/>
                  </a:lnTo>
                  <a:lnTo>
                    <a:pt x="929119" y="265392"/>
                  </a:lnTo>
                  <a:lnTo>
                    <a:pt x="929224" y="296033"/>
                  </a:lnTo>
                  <a:lnTo>
                    <a:pt x="929103" y="319998"/>
                  </a:lnTo>
                  <a:lnTo>
                    <a:pt x="928793" y="325482"/>
                  </a:lnTo>
                  <a:lnTo>
                    <a:pt x="928189" y="327464"/>
                  </a:lnTo>
                  <a:lnTo>
                    <a:pt x="1146047" y="327464"/>
                  </a:lnTo>
                  <a:lnTo>
                    <a:pt x="1146047" y="248637"/>
                  </a:lnTo>
                  <a:close/>
                </a:path>
                <a:path w="1146175" h="1007110">
                  <a:moveTo>
                    <a:pt x="920884" y="321885"/>
                  </a:moveTo>
                  <a:lnTo>
                    <a:pt x="917345" y="322492"/>
                  </a:lnTo>
                  <a:lnTo>
                    <a:pt x="922201" y="322492"/>
                  </a:lnTo>
                  <a:lnTo>
                    <a:pt x="920884" y="321885"/>
                  </a:lnTo>
                  <a:close/>
                </a:path>
                <a:path w="1146175" h="1007110">
                  <a:moveTo>
                    <a:pt x="918048" y="253495"/>
                  </a:moveTo>
                  <a:lnTo>
                    <a:pt x="905437" y="253495"/>
                  </a:lnTo>
                  <a:lnTo>
                    <a:pt x="911510" y="254903"/>
                  </a:lnTo>
                  <a:lnTo>
                    <a:pt x="916451" y="254244"/>
                  </a:lnTo>
                  <a:lnTo>
                    <a:pt x="918048" y="253495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2" name="object 70"/>
            <p:cNvSpPr/>
            <p:nvPr/>
          </p:nvSpPr>
          <p:spPr>
            <a:xfrm>
              <a:off x="6316872" y="5516737"/>
              <a:ext cx="201930" cy="201295"/>
            </a:xfrm>
            <a:custGeom>
              <a:avLst/>
              <a:gdLst/>
              <a:ahLst/>
              <a:cxnLst/>
              <a:rect l="l" t="t" r="r" b="b"/>
              <a:pathLst>
                <a:path w="201929" h="201295">
                  <a:moveTo>
                    <a:pt x="154876" y="0"/>
                  </a:moveTo>
                  <a:lnTo>
                    <a:pt x="46456" y="0"/>
                  </a:lnTo>
                  <a:lnTo>
                    <a:pt x="0" y="201307"/>
                  </a:lnTo>
                  <a:lnTo>
                    <a:pt x="201333" y="201307"/>
                  </a:lnTo>
                  <a:lnTo>
                    <a:pt x="154876" y="0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3" name="object 71"/>
            <p:cNvSpPr/>
            <p:nvPr/>
          </p:nvSpPr>
          <p:spPr>
            <a:xfrm>
              <a:off x="6409800" y="5961859"/>
              <a:ext cx="309880" cy="66040"/>
            </a:xfrm>
            <a:custGeom>
              <a:avLst/>
              <a:gdLst/>
              <a:ahLst/>
              <a:cxnLst/>
              <a:rect l="l" t="t" r="r" b="b"/>
              <a:pathLst>
                <a:path w="309879" h="66039">
                  <a:moveTo>
                    <a:pt x="0" y="3955"/>
                  </a:moveTo>
                  <a:lnTo>
                    <a:pt x="15481" y="65893"/>
                  </a:lnTo>
                  <a:lnTo>
                    <a:pt x="309740" y="65893"/>
                  </a:lnTo>
                  <a:lnTo>
                    <a:pt x="309740" y="59919"/>
                  </a:lnTo>
                  <a:lnTo>
                    <a:pt x="49996" y="59919"/>
                  </a:lnTo>
                  <a:lnTo>
                    <a:pt x="31892" y="54432"/>
                  </a:lnTo>
                  <a:lnTo>
                    <a:pt x="20772" y="46855"/>
                  </a:lnTo>
                  <a:lnTo>
                    <a:pt x="15078" y="37901"/>
                  </a:lnTo>
                  <a:lnTo>
                    <a:pt x="13254" y="28278"/>
                  </a:lnTo>
                  <a:lnTo>
                    <a:pt x="13743" y="18699"/>
                  </a:lnTo>
                  <a:lnTo>
                    <a:pt x="14987" y="9874"/>
                  </a:lnTo>
                  <a:lnTo>
                    <a:pt x="0" y="3955"/>
                  </a:lnTo>
                  <a:close/>
                </a:path>
                <a:path w="309879" h="66039">
                  <a:moveTo>
                    <a:pt x="93893" y="0"/>
                  </a:moveTo>
                  <a:lnTo>
                    <a:pt x="58757" y="15706"/>
                  </a:lnTo>
                  <a:lnTo>
                    <a:pt x="57222" y="29595"/>
                  </a:lnTo>
                  <a:lnTo>
                    <a:pt x="56848" y="35006"/>
                  </a:lnTo>
                  <a:lnTo>
                    <a:pt x="56166" y="40767"/>
                  </a:lnTo>
                  <a:lnTo>
                    <a:pt x="54948" y="46856"/>
                  </a:lnTo>
                  <a:lnTo>
                    <a:pt x="52967" y="53247"/>
                  </a:lnTo>
                  <a:lnTo>
                    <a:pt x="49996" y="59919"/>
                  </a:lnTo>
                  <a:lnTo>
                    <a:pt x="309740" y="59919"/>
                  </a:lnTo>
                  <a:lnTo>
                    <a:pt x="309740" y="3955"/>
                  </a:lnTo>
                  <a:lnTo>
                    <a:pt x="157104" y="3955"/>
                  </a:lnTo>
                  <a:lnTo>
                    <a:pt x="137226" y="1966"/>
                  </a:lnTo>
                  <a:lnTo>
                    <a:pt x="120215" y="659"/>
                  </a:lnTo>
                  <a:lnTo>
                    <a:pt x="105847" y="12"/>
                  </a:lnTo>
                  <a:lnTo>
                    <a:pt x="93893" y="0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4" name="object 72"/>
            <p:cNvSpPr/>
            <p:nvPr/>
          </p:nvSpPr>
          <p:spPr>
            <a:xfrm>
              <a:off x="6545437" y="5548064"/>
              <a:ext cx="50165" cy="79375"/>
            </a:xfrm>
            <a:custGeom>
              <a:avLst/>
              <a:gdLst/>
              <a:ahLst/>
              <a:cxnLst/>
              <a:rect l="l" t="t" r="r" b="b"/>
              <a:pathLst>
                <a:path w="50165" h="79375">
                  <a:moveTo>
                    <a:pt x="49964" y="73875"/>
                  </a:moveTo>
                  <a:lnTo>
                    <a:pt x="42379" y="73875"/>
                  </a:lnTo>
                  <a:lnTo>
                    <a:pt x="45013" y="75357"/>
                  </a:lnTo>
                  <a:lnTo>
                    <a:pt x="46977" y="77458"/>
                  </a:lnTo>
                  <a:lnTo>
                    <a:pt x="48372" y="79100"/>
                  </a:lnTo>
                  <a:lnTo>
                    <a:pt x="49293" y="79210"/>
                  </a:lnTo>
                  <a:lnTo>
                    <a:pt x="49840" y="76710"/>
                  </a:lnTo>
                  <a:lnTo>
                    <a:pt x="49964" y="73875"/>
                  </a:lnTo>
                  <a:close/>
                </a:path>
                <a:path w="50165" h="79375">
                  <a:moveTo>
                    <a:pt x="35089" y="0"/>
                  </a:moveTo>
                  <a:lnTo>
                    <a:pt x="4771" y="25371"/>
                  </a:lnTo>
                  <a:lnTo>
                    <a:pt x="0" y="40118"/>
                  </a:lnTo>
                  <a:lnTo>
                    <a:pt x="2239" y="47478"/>
                  </a:lnTo>
                  <a:lnTo>
                    <a:pt x="7557" y="55113"/>
                  </a:lnTo>
                  <a:lnTo>
                    <a:pt x="15953" y="63235"/>
                  </a:lnTo>
                  <a:lnTo>
                    <a:pt x="27423" y="72057"/>
                  </a:lnTo>
                  <a:lnTo>
                    <a:pt x="34716" y="77067"/>
                  </a:lnTo>
                  <a:lnTo>
                    <a:pt x="38980" y="74087"/>
                  </a:lnTo>
                  <a:lnTo>
                    <a:pt x="42379" y="73875"/>
                  </a:lnTo>
                  <a:lnTo>
                    <a:pt x="49964" y="73875"/>
                  </a:lnTo>
                  <a:lnTo>
                    <a:pt x="50043" y="72057"/>
                  </a:lnTo>
                  <a:lnTo>
                    <a:pt x="49970" y="14253"/>
                  </a:lnTo>
                  <a:lnTo>
                    <a:pt x="49648" y="7254"/>
                  </a:lnTo>
                  <a:lnTo>
                    <a:pt x="49098" y="3147"/>
                  </a:lnTo>
                  <a:lnTo>
                    <a:pt x="41460" y="3147"/>
                  </a:lnTo>
                  <a:lnTo>
                    <a:pt x="38563" y="2472"/>
                  </a:lnTo>
                  <a:lnTo>
                    <a:pt x="35089" y="0"/>
                  </a:lnTo>
                  <a:close/>
                </a:path>
                <a:path w="50165" h="79375">
                  <a:moveTo>
                    <a:pt x="47208" y="1135"/>
                  </a:moveTo>
                  <a:lnTo>
                    <a:pt x="45730" y="1803"/>
                  </a:lnTo>
                  <a:lnTo>
                    <a:pt x="43831" y="2698"/>
                  </a:lnTo>
                  <a:lnTo>
                    <a:pt x="41460" y="3147"/>
                  </a:lnTo>
                  <a:lnTo>
                    <a:pt x="49098" y="3147"/>
                  </a:lnTo>
                  <a:lnTo>
                    <a:pt x="48319" y="1371"/>
                  </a:lnTo>
                  <a:lnTo>
                    <a:pt x="47208" y="1135"/>
                  </a:lnTo>
                  <a:close/>
                </a:path>
              </a:pathLst>
            </a:custGeom>
            <a:solidFill>
              <a:srgbClr val="F7F7F2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5" name="object 73"/>
            <p:cNvSpPr/>
            <p:nvPr/>
          </p:nvSpPr>
          <p:spPr>
            <a:xfrm>
              <a:off x="5774819" y="5965814"/>
              <a:ext cx="278765" cy="62230"/>
            </a:xfrm>
            <a:custGeom>
              <a:avLst/>
              <a:gdLst/>
              <a:ahLst/>
              <a:cxnLst/>
              <a:rect l="l" t="t" r="r" b="b"/>
              <a:pathLst>
                <a:path w="278764" h="62229">
                  <a:moveTo>
                    <a:pt x="0" y="0"/>
                  </a:moveTo>
                  <a:lnTo>
                    <a:pt x="278765" y="0"/>
                  </a:lnTo>
                  <a:lnTo>
                    <a:pt x="278765" y="61937"/>
                  </a:lnTo>
                  <a:lnTo>
                    <a:pt x="0" y="619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6" name="object 74"/>
            <p:cNvSpPr/>
            <p:nvPr/>
          </p:nvSpPr>
          <p:spPr>
            <a:xfrm>
              <a:off x="6100055" y="5965814"/>
              <a:ext cx="290195" cy="66675"/>
            </a:xfrm>
            <a:custGeom>
              <a:avLst/>
              <a:gdLst/>
              <a:ahLst/>
              <a:cxnLst/>
              <a:rect l="l" t="t" r="r" b="b"/>
              <a:pathLst>
                <a:path w="290195" h="66675">
                  <a:moveTo>
                    <a:pt x="0" y="0"/>
                  </a:moveTo>
                  <a:lnTo>
                    <a:pt x="290004" y="0"/>
                  </a:lnTo>
                  <a:lnTo>
                    <a:pt x="290004" y="66205"/>
                  </a:lnTo>
                  <a:lnTo>
                    <a:pt x="0" y="66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7" name="object 75"/>
            <p:cNvSpPr/>
            <p:nvPr/>
          </p:nvSpPr>
          <p:spPr>
            <a:xfrm>
              <a:off x="6425285" y="5965814"/>
              <a:ext cx="294640" cy="62230"/>
            </a:xfrm>
            <a:custGeom>
              <a:avLst/>
              <a:gdLst/>
              <a:ahLst/>
              <a:cxnLst/>
              <a:rect l="l" t="t" r="r" b="b"/>
              <a:pathLst>
                <a:path w="294640" h="62229">
                  <a:moveTo>
                    <a:pt x="0" y="0"/>
                  </a:moveTo>
                  <a:lnTo>
                    <a:pt x="294259" y="0"/>
                  </a:lnTo>
                  <a:lnTo>
                    <a:pt x="294259" y="61937"/>
                  </a:lnTo>
                  <a:lnTo>
                    <a:pt x="0" y="619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8" name="object 82"/>
            <p:cNvSpPr txBox="1"/>
            <p:nvPr/>
          </p:nvSpPr>
          <p:spPr>
            <a:xfrm>
              <a:off x="6816739" y="5308009"/>
              <a:ext cx="1228211" cy="109517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ts val="114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Национальная экономика (сельское хозяйство, дорожное хозяйство, транспорт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ts val="111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лесное </a:t>
              </a:r>
              <a:r>
                <a:rPr sz="1000" dirty="0" err="1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хозяйство</a:t>
              </a: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1000" dirty="0" smtClean="0">
                <a:solidFill>
                  <a:srgbClr val="2B2A29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ts val="1110"/>
                </a:lnSpc>
              </a:pPr>
              <a:r>
                <a:rPr sz="1000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и </a:t>
              </a: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т.д.)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L="35560" algn="ctr">
                <a:lnSpc>
                  <a:spcPct val="100000"/>
                </a:lnSpc>
                <a:spcBef>
                  <a:spcPts val="509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20 040,2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9" name="Группа 268"/>
          <p:cNvGrpSpPr/>
          <p:nvPr/>
        </p:nvGrpSpPr>
        <p:grpSpPr>
          <a:xfrm>
            <a:off x="2470859" y="3967008"/>
            <a:ext cx="2209986" cy="1004569"/>
            <a:chOff x="6899444" y="3794635"/>
            <a:chExt cx="2209986" cy="1004569"/>
          </a:xfrm>
        </p:grpSpPr>
        <p:sp>
          <p:nvSpPr>
            <p:cNvPr id="270" name="object 66"/>
            <p:cNvSpPr/>
            <p:nvPr/>
          </p:nvSpPr>
          <p:spPr>
            <a:xfrm>
              <a:off x="6899444" y="3794635"/>
              <a:ext cx="1145095" cy="100456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1" name="object 84"/>
            <p:cNvSpPr txBox="1"/>
            <p:nvPr/>
          </p:nvSpPr>
          <p:spPr>
            <a:xfrm>
              <a:off x="8076920" y="3914966"/>
              <a:ext cx="1032510" cy="76390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ts val="1019"/>
                </a:lnSpc>
              </a:pPr>
              <a:r>
                <a:rPr sz="9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Обслуживание государственного и муниципального долга</a:t>
              </a:r>
              <a:endParaRPr sz="900" dirty="0">
                <a:latin typeface="Times New Roman" pitchFamily="18" charset="0"/>
                <a:cs typeface="Times New Roman" pitchFamily="18" charset="0"/>
              </a:endParaRPr>
            </a:p>
            <a:p>
              <a:pPr marL="38735" algn="ctr">
                <a:lnSpc>
                  <a:spcPct val="100000"/>
                </a:lnSpc>
                <a:spcBef>
                  <a:spcPts val="380"/>
                </a:spcBef>
              </a:pP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28,3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72" name="Группа 271"/>
          <p:cNvGrpSpPr/>
          <p:nvPr/>
        </p:nvGrpSpPr>
        <p:grpSpPr>
          <a:xfrm>
            <a:off x="4655619" y="1190720"/>
            <a:ext cx="1887220" cy="1005840"/>
            <a:chOff x="4599097" y="3779697"/>
            <a:chExt cx="1887220" cy="1005840"/>
          </a:xfrm>
        </p:grpSpPr>
        <p:sp>
          <p:nvSpPr>
            <p:cNvPr id="273" name="object 64"/>
            <p:cNvSpPr/>
            <p:nvPr/>
          </p:nvSpPr>
          <p:spPr>
            <a:xfrm>
              <a:off x="4599097" y="3779697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0" y="0"/>
                  </a:moveTo>
                  <a:lnTo>
                    <a:pt x="1145108" y="0"/>
                  </a:lnTo>
                  <a:lnTo>
                    <a:pt x="1145108" y="1005827"/>
                  </a:lnTo>
                  <a:lnTo>
                    <a:pt x="0" y="1005827"/>
                  </a:lnTo>
                  <a:lnTo>
                    <a:pt x="0" y="0"/>
                  </a:lnTo>
                  <a:close/>
                </a:path>
              </a:pathLst>
            </a:custGeom>
            <a:ln w="7200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4" name="object 65"/>
            <p:cNvSpPr/>
            <p:nvPr/>
          </p:nvSpPr>
          <p:spPr>
            <a:xfrm>
              <a:off x="4599097" y="3780962"/>
              <a:ext cx="1145540" cy="1004569"/>
            </a:xfrm>
            <a:custGeom>
              <a:avLst/>
              <a:gdLst/>
              <a:ahLst/>
              <a:cxnLst/>
              <a:rect l="l" t="t" r="r" b="b"/>
              <a:pathLst>
                <a:path w="1145539" h="1004570">
                  <a:moveTo>
                    <a:pt x="1145108" y="0"/>
                  </a:moveTo>
                  <a:lnTo>
                    <a:pt x="0" y="0"/>
                  </a:lnTo>
                  <a:lnTo>
                    <a:pt x="0" y="1004569"/>
                  </a:lnTo>
                  <a:lnTo>
                    <a:pt x="1145108" y="1004569"/>
                  </a:lnTo>
                  <a:lnTo>
                    <a:pt x="1145108" y="900429"/>
                  </a:lnTo>
                  <a:lnTo>
                    <a:pt x="656727" y="900429"/>
                  </a:lnTo>
                  <a:lnTo>
                    <a:pt x="637661" y="899159"/>
                  </a:lnTo>
                  <a:lnTo>
                    <a:pt x="618972" y="896619"/>
                  </a:lnTo>
                  <a:lnTo>
                    <a:pt x="620093" y="885189"/>
                  </a:lnTo>
                  <a:lnTo>
                    <a:pt x="623306" y="873759"/>
                  </a:lnTo>
                  <a:lnTo>
                    <a:pt x="623870" y="872489"/>
                  </a:lnTo>
                  <a:lnTo>
                    <a:pt x="516331" y="872489"/>
                  </a:lnTo>
                  <a:lnTo>
                    <a:pt x="454063" y="866139"/>
                  </a:lnTo>
                  <a:lnTo>
                    <a:pt x="429156" y="861059"/>
                  </a:lnTo>
                  <a:lnTo>
                    <a:pt x="416703" y="859789"/>
                  </a:lnTo>
                  <a:lnTo>
                    <a:pt x="360559" y="848359"/>
                  </a:lnTo>
                  <a:lnTo>
                    <a:pt x="343811" y="845819"/>
                  </a:lnTo>
                  <a:lnTo>
                    <a:pt x="328928" y="842009"/>
                  </a:lnTo>
                  <a:lnTo>
                    <a:pt x="315740" y="836929"/>
                  </a:lnTo>
                  <a:lnTo>
                    <a:pt x="304075" y="833119"/>
                  </a:lnTo>
                  <a:lnTo>
                    <a:pt x="293761" y="828039"/>
                  </a:lnTo>
                  <a:lnTo>
                    <a:pt x="262597" y="797559"/>
                  </a:lnTo>
                  <a:lnTo>
                    <a:pt x="245020" y="763269"/>
                  </a:lnTo>
                  <a:lnTo>
                    <a:pt x="233493" y="730249"/>
                  </a:lnTo>
                  <a:lnTo>
                    <a:pt x="784674" y="730249"/>
                  </a:lnTo>
                  <a:lnTo>
                    <a:pt x="787081" y="727709"/>
                  </a:lnTo>
                  <a:lnTo>
                    <a:pt x="797629" y="717549"/>
                  </a:lnTo>
                  <a:lnTo>
                    <a:pt x="804988" y="711199"/>
                  </a:lnTo>
                  <a:lnTo>
                    <a:pt x="510654" y="711199"/>
                  </a:lnTo>
                  <a:lnTo>
                    <a:pt x="510654" y="695959"/>
                  </a:lnTo>
                  <a:lnTo>
                    <a:pt x="247586" y="695959"/>
                  </a:lnTo>
                  <a:lnTo>
                    <a:pt x="225513" y="687069"/>
                  </a:lnTo>
                  <a:lnTo>
                    <a:pt x="202501" y="655319"/>
                  </a:lnTo>
                  <a:lnTo>
                    <a:pt x="197380" y="643889"/>
                  </a:lnTo>
                  <a:lnTo>
                    <a:pt x="180135" y="598169"/>
                  </a:lnTo>
                  <a:lnTo>
                    <a:pt x="167661" y="553719"/>
                  </a:lnTo>
                  <a:lnTo>
                    <a:pt x="161628" y="532129"/>
                  </a:lnTo>
                  <a:lnTo>
                    <a:pt x="157843" y="519429"/>
                  </a:lnTo>
                  <a:lnTo>
                    <a:pt x="152715" y="509269"/>
                  </a:lnTo>
                  <a:lnTo>
                    <a:pt x="147729" y="497839"/>
                  </a:lnTo>
                  <a:lnTo>
                    <a:pt x="142978" y="486409"/>
                  </a:lnTo>
                  <a:lnTo>
                    <a:pt x="138555" y="476249"/>
                  </a:lnTo>
                  <a:lnTo>
                    <a:pt x="134556" y="464819"/>
                  </a:lnTo>
                  <a:lnTo>
                    <a:pt x="124658" y="421639"/>
                  </a:lnTo>
                  <a:lnTo>
                    <a:pt x="124177" y="411479"/>
                  </a:lnTo>
                  <a:lnTo>
                    <a:pt x="124682" y="401319"/>
                  </a:lnTo>
                  <a:lnTo>
                    <a:pt x="138429" y="363219"/>
                  </a:lnTo>
                  <a:lnTo>
                    <a:pt x="175440" y="330199"/>
                  </a:lnTo>
                  <a:lnTo>
                    <a:pt x="523416" y="330199"/>
                  </a:lnTo>
                  <a:lnTo>
                    <a:pt x="521946" y="323849"/>
                  </a:lnTo>
                  <a:lnTo>
                    <a:pt x="216636" y="323849"/>
                  </a:lnTo>
                  <a:lnTo>
                    <a:pt x="217665" y="314959"/>
                  </a:lnTo>
                  <a:lnTo>
                    <a:pt x="232359" y="270509"/>
                  </a:lnTo>
                  <a:lnTo>
                    <a:pt x="250899" y="229869"/>
                  </a:lnTo>
                  <a:lnTo>
                    <a:pt x="275566" y="185419"/>
                  </a:lnTo>
                  <a:lnTo>
                    <a:pt x="305619" y="142239"/>
                  </a:lnTo>
                  <a:lnTo>
                    <a:pt x="340313" y="104139"/>
                  </a:lnTo>
                  <a:lnTo>
                    <a:pt x="378907" y="73659"/>
                  </a:lnTo>
                  <a:lnTo>
                    <a:pt x="420657" y="55879"/>
                  </a:lnTo>
                  <a:lnTo>
                    <a:pt x="442483" y="53339"/>
                  </a:lnTo>
                  <a:lnTo>
                    <a:pt x="1145108" y="53339"/>
                  </a:lnTo>
                  <a:lnTo>
                    <a:pt x="1145108" y="0"/>
                  </a:lnTo>
                  <a:close/>
                </a:path>
                <a:path w="1145539" h="1004570">
                  <a:moveTo>
                    <a:pt x="1145108" y="633729"/>
                  </a:moveTo>
                  <a:lnTo>
                    <a:pt x="928288" y="633729"/>
                  </a:lnTo>
                  <a:lnTo>
                    <a:pt x="925255" y="650239"/>
                  </a:lnTo>
                  <a:lnTo>
                    <a:pt x="921609" y="664209"/>
                  </a:lnTo>
                  <a:lnTo>
                    <a:pt x="907372" y="702309"/>
                  </a:lnTo>
                  <a:lnTo>
                    <a:pt x="882135" y="742949"/>
                  </a:lnTo>
                  <a:lnTo>
                    <a:pt x="874965" y="753109"/>
                  </a:lnTo>
                  <a:lnTo>
                    <a:pt x="867530" y="761999"/>
                  </a:lnTo>
                  <a:lnTo>
                    <a:pt x="859866" y="770889"/>
                  </a:lnTo>
                  <a:lnTo>
                    <a:pt x="844007" y="789939"/>
                  </a:lnTo>
                  <a:lnTo>
                    <a:pt x="835890" y="800099"/>
                  </a:lnTo>
                  <a:lnTo>
                    <a:pt x="827699" y="810259"/>
                  </a:lnTo>
                  <a:lnTo>
                    <a:pt x="817220" y="820419"/>
                  </a:lnTo>
                  <a:lnTo>
                    <a:pt x="807724" y="830579"/>
                  </a:lnTo>
                  <a:lnTo>
                    <a:pt x="790935" y="849629"/>
                  </a:lnTo>
                  <a:lnTo>
                    <a:pt x="783270" y="858519"/>
                  </a:lnTo>
                  <a:lnTo>
                    <a:pt x="775844" y="866139"/>
                  </a:lnTo>
                  <a:lnTo>
                    <a:pt x="744807" y="888999"/>
                  </a:lnTo>
                  <a:lnTo>
                    <a:pt x="702712" y="899159"/>
                  </a:lnTo>
                  <a:lnTo>
                    <a:pt x="689067" y="900429"/>
                  </a:lnTo>
                  <a:lnTo>
                    <a:pt x="1145108" y="900429"/>
                  </a:lnTo>
                  <a:lnTo>
                    <a:pt x="1145108" y="633729"/>
                  </a:lnTo>
                  <a:close/>
                </a:path>
                <a:path w="1145539" h="1004570">
                  <a:moveTo>
                    <a:pt x="784674" y="730249"/>
                  </a:moveTo>
                  <a:lnTo>
                    <a:pt x="261017" y="730249"/>
                  </a:lnTo>
                  <a:lnTo>
                    <a:pt x="274717" y="731519"/>
                  </a:lnTo>
                  <a:lnTo>
                    <a:pt x="288320" y="734059"/>
                  </a:lnTo>
                  <a:lnTo>
                    <a:pt x="301782" y="735329"/>
                  </a:lnTo>
                  <a:lnTo>
                    <a:pt x="315061" y="737869"/>
                  </a:lnTo>
                  <a:lnTo>
                    <a:pt x="353373" y="749299"/>
                  </a:lnTo>
                  <a:lnTo>
                    <a:pt x="365493" y="754379"/>
                  </a:lnTo>
                  <a:lnTo>
                    <a:pt x="377217" y="758189"/>
                  </a:lnTo>
                  <a:lnTo>
                    <a:pt x="388503" y="763269"/>
                  </a:lnTo>
                  <a:lnTo>
                    <a:pt x="399306" y="768349"/>
                  </a:lnTo>
                  <a:lnTo>
                    <a:pt x="409586" y="774699"/>
                  </a:lnTo>
                  <a:lnTo>
                    <a:pt x="419299" y="779779"/>
                  </a:lnTo>
                  <a:lnTo>
                    <a:pt x="428403" y="784859"/>
                  </a:lnTo>
                  <a:lnTo>
                    <a:pt x="452402" y="791209"/>
                  </a:lnTo>
                  <a:lnTo>
                    <a:pt x="473673" y="797559"/>
                  </a:lnTo>
                  <a:lnTo>
                    <a:pt x="492437" y="802639"/>
                  </a:lnTo>
                  <a:lnTo>
                    <a:pt x="508914" y="806449"/>
                  </a:lnTo>
                  <a:lnTo>
                    <a:pt x="523326" y="810259"/>
                  </a:lnTo>
                  <a:lnTo>
                    <a:pt x="535893" y="815339"/>
                  </a:lnTo>
                  <a:lnTo>
                    <a:pt x="546836" y="819149"/>
                  </a:lnTo>
                  <a:lnTo>
                    <a:pt x="556376" y="822959"/>
                  </a:lnTo>
                  <a:lnTo>
                    <a:pt x="590764" y="848359"/>
                  </a:lnTo>
                  <a:lnTo>
                    <a:pt x="602431" y="864869"/>
                  </a:lnTo>
                  <a:lnTo>
                    <a:pt x="603503" y="866139"/>
                  </a:lnTo>
                  <a:lnTo>
                    <a:pt x="591051" y="868679"/>
                  </a:lnTo>
                  <a:lnTo>
                    <a:pt x="553692" y="872489"/>
                  </a:lnTo>
                  <a:lnTo>
                    <a:pt x="623870" y="872489"/>
                  </a:lnTo>
                  <a:lnTo>
                    <a:pt x="652599" y="831849"/>
                  </a:lnTo>
                  <a:lnTo>
                    <a:pt x="685560" y="805179"/>
                  </a:lnTo>
                  <a:lnTo>
                    <a:pt x="721222" y="781049"/>
                  </a:lnTo>
                  <a:lnTo>
                    <a:pt x="753537" y="760729"/>
                  </a:lnTo>
                  <a:lnTo>
                    <a:pt x="776246" y="739139"/>
                  </a:lnTo>
                  <a:lnTo>
                    <a:pt x="784674" y="730249"/>
                  </a:lnTo>
                  <a:close/>
                </a:path>
                <a:path w="1145539" h="1004570">
                  <a:moveTo>
                    <a:pt x="651857" y="546099"/>
                  </a:moveTo>
                  <a:lnTo>
                    <a:pt x="648562" y="546099"/>
                  </a:lnTo>
                  <a:lnTo>
                    <a:pt x="647001" y="547369"/>
                  </a:lnTo>
                  <a:lnTo>
                    <a:pt x="636663" y="588009"/>
                  </a:lnTo>
                  <a:lnTo>
                    <a:pt x="634453" y="603249"/>
                  </a:lnTo>
                  <a:lnTo>
                    <a:pt x="634453" y="702309"/>
                  </a:lnTo>
                  <a:lnTo>
                    <a:pt x="620514" y="704849"/>
                  </a:lnTo>
                  <a:lnTo>
                    <a:pt x="597277" y="709929"/>
                  </a:lnTo>
                  <a:lnTo>
                    <a:pt x="591771" y="711199"/>
                  </a:lnTo>
                  <a:lnTo>
                    <a:pt x="804988" y="711199"/>
                  </a:lnTo>
                  <a:lnTo>
                    <a:pt x="807931" y="708659"/>
                  </a:lnTo>
                  <a:lnTo>
                    <a:pt x="818033" y="699769"/>
                  </a:lnTo>
                  <a:lnTo>
                    <a:pt x="827976" y="690879"/>
                  </a:lnTo>
                  <a:lnTo>
                    <a:pt x="857294" y="668019"/>
                  </a:lnTo>
                  <a:lnTo>
                    <a:pt x="876847" y="655319"/>
                  </a:lnTo>
                  <a:lnTo>
                    <a:pt x="896811" y="645159"/>
                  </a:lnTo>
                  <a:lnTo>
                    <a:pt x="907056" y="640079"/>
                  </a:lnTo>
                  <a:lnTo>
                    <a:pt x="917534" y="637539"/>
                  </a:lnTo>
                  <a:lnTo>
                    <a:pt x="928288" y="633729"/>
                  </a:lnTo>
                  <a:lnTo>
                    <a:pt x="1145108" y="633729"/>
                  </a:lnTo>
                  <a:lnTo>
                    <a:pt x="1145108" y="632459"/>
                  </a:lnTo>
                  <a:lnTo>
                    <a:pt x="931215" y="632459"/>
                  </a:lnTo>
                  <a:lnTo>
                    <a:pt x="928279" y="619759"/>
                  </a:lnTo>
                  <a:lnTo>
                    <a:pt x="924976" y="605789"/>
                  </a:lnTo>
                  <a:lnTo>
                    <a:pt x="921362" y="589279"/>
                  </a:lnTo>
                  <a:lnTo>
                    <a:pt x="917494" y="572769"/>
                  </a:lnTo>
                  <a:lnTo>
                    <a:pt x="913426" y="553719"/>
                  </a:lnTo>
                  <a:lnTo>
                    <a:pt x="912110" y="547369"/>
                  </a:lnTo>
                  <a:lnTo>
                    <a:pt x="655617" y="547369"/>
                  </a:lnTo>
                  <a:lnTo>
                    <a:pt x="651857" y="546099"/>
                  </a:lnTo>
                  <a:close/>
                </a:path>
                <a:path w="1145539" h="1004570">
                  <a:moveTo>
                    <a:pt x="523416" y="330199"/>
                  </a:moveTo>
                  <a:lnTo>
                    <a:pt x="175440" y="330199"/>
                  </a:lnTo>
                  <a:lnTo>
                    <a:pt x="183638" y="336549"/>
                  </a:lnTo>
                  <a:lnTo>
                    <a:pt x="191249" y="345439"/>
                  </a:lnTo>
                  <a:lnTo>
                    <a:pt x="210866" y="380999"/>
                  </a:lnTo>
                  <a:lnTo>
                    <a:pt x="226311" y="426719"/>
                  </a:lnTo>
                  <a:lnTo>
                    <a:pt x="238419" y="477519"/>
                  </a:lnTo>
                  <a:lnTo>
                    <a:pt x="248025" y="529589"/>
                  </a:lnTo>
                  <a:lnTo>
                    <a:pt x="255962" y="577849"/>
                  </a:lnTo>
                  <a:lnTo>
                    <a:pt x="258382" y="593089"/>
                  </a:lnTo>
                  <a:lnTo>
                    <a:pt x="260740" y="605789"/>
                  </a:lnTo>
                  <a:lnTo>
                    <a:pt x="263067" y="618489"/>
                  </a:lnTo>
                  <a:lnTo>
                    <a:pt x="247586" y="695959"/>
                  </a:lnTo>
                  <a:lnTo>
                    <a:pt x="510654" y="695959"/>
                  </a:lnTo>
                  <a:lnTo>
                    <a:pt x="503125" y="650239"/>
                  </a:lnTo>
                  <a:lnTo>
                    <a:pt x="502892" y="624839"/>
                  </a:lnTo>
                  <a:lnTo>
                    <a:pt x="502602" y="613409"/>
                  </a:lnTo>
                  <a:lnTo>
                    <a:pt x="492104" y="563879"/>
                  </a:lnTo>
                  <a:lnTo>
                    <a:pt x="475584" y="541019"/>
                  </a:lnTo>
                  <a:lnTo>
                    <a:pt x="458311" y="541019"/>
                  </a:lnTo>
                  <a:lnTo>
                    <a:pt x="456292" y="538479"/>
                  </a:lnTo>
                  <a:lnTo>
                    <a:pt x="449805" y="491489"/>
                  </a:lnTo>
                  <a:lnTo>
                    <a:pt x="448962" y="453389"/>
                  </a:lnTo>
                  <a:lnTo>
                    <a:pt x="448754" y="416559"/>
                  </a:lnTo>
                  <a:lnTo>
                    <a:pt x="449428" y="398779"/>
                  </a:lnTo>
                  <a:lnTo>
                    <a:pt x="451643" y="384809"/>
                  </a:lnTo>
                  <a:lnTo>
                    <a:pt x="455690" y="377189"/>
                  </a:lnTo>
                  <a:lnTo>
                    <a:pt x="461859" y="372109"/>
                  </a:lnTo>
                  <a:lnTo>
                    <a:pt x="470440" y="369569"/>
                  </a:lnTo>
                  <a:lnTo>
                    <a:pt x="879055" y="369569"/>
                  </a:lnTo>
                  <a:lnTo>
                    <a:pt x="877090" y="356869"/>
                  </a:lnTo>
                  <a:lnTo>
                    <a:pt x="875512" y="345439"/>
                  </a:lnTo>
                  <a:lnTo>
                    <a:pt x="559203" y="345439"/>
                  </a:lnTo>
                  <a:lnTo>
                    <a:pt x="543672" y="342899"/>
                  </a:lnTo>
                  <a:lnTo>
                    <a:pt x="526135" y="340359"/>
                  </a:lnTo>
                  <a:lnTo>
                    <a:pt x="523710" y="331469"/>
                  </a:lnTo>
                  <a:lnTo>
                    <a:pt x="523416" y="330199"/>
                  </a:lnTo>
                  <a:close/>
                </a:path>
                <a:path w="1145539" h="1004570">
                  <a:moveTo>
                    <a:pt x="1145108" y="246379"/>
                  </a:moveTo>
                  <a:lnTo>
                    <a:pt x="866571" y="246379"/>
                  </a:lnTo>
                  <a:lnTo>
                    <a:pt x="879193" y="252729"/>
                  </a:lnTo>
                  <a:lnTo>
                    <a:pt x="890697" y="259079"/>
                  </a:lnTo>
                  <a:lnTo>
                    <a:pt x="927256" y="293369"/>
                  </a:lnTo>
                  <a:lnTo>
                    <a:pt x="952786" y="336549"/>
                  </a:lnTo>
                  <a:lnTo>
                    <a:pt x="967989" y="373379"/>
                  </a:lnTo>
                  <a:lnTo>
                    <a:pt x="977530" y="398779"/>
                  </a:lnTo>
                  <a:lnTo>
                    <a:pt x="982378" y="411479"/>
                  </a:lnTo>
                  <a:lnTo>
                    <a:pt x="996361" y="455929"/>
                  </a:lnTo>
                  <a:lnTo>
                    <a:pt x="1003617" y="497839"/>
                  </a:lnTo>
                  <a:lnTo>
                    <a:pt x="1004257" y="519429"/>
                  </a:lnTo>
                  <a:lnTo>
                    <a:pt x="1004200" y="524509"/>
                  </a:lnTo>
                  <a:lnTo>
                    <a:pt x="994777" y="570229"/>
                  </a:lnTo>
                  <a:lnTo>
                    <a:pt x="978113" y="598169"/>
                  </a:lnTo>
                  <a:lnTo>
                    <a:pt x="970673" y="607059"/>
                  </a:lnTo>
                  <a:lnTo>
                    <a:pt x="962275" y="614679"/>
                  </a:lnTo>
                  <a:lnTo>
                    <a:pt x="952906" y="621029"/>
                  </a:lnTo>
                  <a:lnTo>
                    <a:pt x="942556" y="627379"/>
                  </a:lnTo>
                  <a:lnTo>
                    <a:pt x="931215" y="632459"/>
                  </a:lnTo>
                  <a:lnTo>
                    <a:pt x="1145108" y="632459"/>
                  </a:lnTo>
                  <a:lnTo>
                    <a:pt x="1145108" y="246379"/>
                  </a:lnTo>
                  <a:close/>
                </a:path>
                <a:path w="1145539" h="1004570">
                  <a:moveTo>
                    <a:pt x="879055" y="369569"/>
                  </a:moveTo>
                  <a:lnTo>
                    <a:pt x="656936" y="369569"/>
                  </a:lnTo>
                  <a:lnTo>
                    <a:pt x="662351" y="370839"/>
                  </a:lnTo>
                  <a:lnTo>
                    <a:pt x="666489" y="373379"/>
                  </a:lnTo>
                  <a:lnTo>
                    <a:pt x="677162" y="400049"/>
                  </a:lnTo>
                  <a:lnTo>
                    <a:pt x="678687" y="407669"/>
                  </a:lnTo>
                  <a:lnTo>
                    <a:pt x="680742" y="416559"/>
                  </a:lnTo>
                  <a:lnTo>
                    <a:pt x="680872" y="519429"/>
                  </a:lnTo>
                  <a:lnTo>
                    <a:pt x="676456" y="528319"/>
                  </a:lnTo>
                  <a:lnTo>
                    <a:pt x="660120" y="547369"/>
                  </a:lnTo>
                  <a:lnTo>
                    <a:pt x="912110" y="547369"/>
                  </a:lnTo>
                  <a:lnTo>
                    <a:pt x="909215" y="533399"/>
                  </a:lnTo>
                  <a:lnTo>
                    <a:pt x="896283" y="468629"/>
                  </a:lnTo>
                  <a:lnTo>
                    <a:pt x="892059" y="445769"/>
                  </a:lnTo>
                  <a:lnTo>
                    <a:pt x="887972" y="422909"/>
                  </a:lnTo>
                  <a:lnTo>
                    <a:pt x="884077" y="401319"/>
                  </a:lnTo>
                  <a:lnTo>
                    <a:pt x="880431" y="378459"/>
                  </a:lnTo>
                  <a:lnTo>
                    <a:pt x="879055" y="369569"/>
                  </a:lnTo>
                  <a:close/>
                </a:path>
                <a:path w="1145539" h="1004570">
                  <a:moveTo>
                    <a:pt x="472085" y="539749"/>
                  </a:moveTo>
                  <a:lnTo>
                    <a:pt x="468836" y="539749"/>
                  </a:lnTo>
                  <a:lnTo>
                    <a:pt x="465835" y="541019"/>
                  </a:lnTo>
                  <a:lnTo>
                    <a:pt x="475584" y="541019"/>
                  </a:lnTo>
                  <a:lnTo>
                    <a:pt x="472085" y="539749"/>
                  </a:lnTo>
                  <a:close/>
                </a:path>
                <a:path w="1145539" h="1004570">
                  <a:moveTo>
                    <a:pt x="564355" y="369569"/>
                  </a:moveTo>
                  <a:lnTo>
                    <a:pt x="481723" y="369569"/>
                  </a:lnTo>
                  <a:lnTo>
                    <a:pt x="513557" y="370839"/>
                  </a:lnTo>
                  <a:lnTo>
                    <a:pt x="540610" y="370839"/>
                  </a:lnTo>
                  <a:lnTo>
                    <a:pt x="564355" y="369569"/>
                  </a:lnTo>
                  <a:close/>
                </a:path>
                <a:path w="1145539" h="1004570">
                  <a:moveTo>
                    <a:pt x="827094" y="219709"/>
                  </a:moveTo>
                  <a:lnTo>
                    <a:pt x="564548" y="219709"/>
                  </a:lnTo>
                  <a:lnTo>
                    <a:pt x="575996" y="220979"/>
                  </a:lnTo>
                  <a:lnTo>
                    <a:pt x="589007" y="224789"/>
                  </a:lnTo>
                  <a:lnTo>
                    <a:pt x="615764" y="262889"/>
                  </a:lnTo>
                  <a:lnTo>
                    <a:pt x="622190" y="299719"/>
                  </a:lnTo>
                  <a:lnTo>
                    <a:pt x="621034" y="308609"/>
                  </a:lnTo>
                  <a:lnTo>
                    <a:pt x="594572" y="340359"/>
                  </a:lnTo>
                  <a:lnTo>
                    <a:pt x="572808" y="345439"/>
                  </a:lnTo>
                  <a:lnTo>
                    <a:pt x="875512" y="345439"/>
                  </a:lnTo>
                  <a:lnTo>
                    <a:pt x="869453" y="295909"/>
                  </a:lnTo>
                  <a:lnTo>
                    <a:pt x="866571" y="246379"/>
                  </a:lnTo>
                  <a:lnTo>
                    <a:pt x="1145108" y="246379"/>
                  </a:lnTo>
                  <a:lnTo>
                    <a:pt x="1145108" y="231139"/>
                  </a:lnTo>
                  <a:lnTo>
                    <a:pt x="897388" y="231139"/>
                  </a:lnTo>
                  <a:lnTo>
                    <a:pt x="859751" y="227329"/>
                  </a:lnTo>
                  <a:lnTo>
                    <a:pt x="846079" y="224789"/>
                  </a:lnTo>
                  <a:lnTo>
                    <a:pt x="827094" y="219709"/>
                  </a:lnTo>
                  <a:close/>
                </a:path>
                <a:path w="1145539" h="1004570">
                  <a:moveTo>
                    <a:pt x="1145108" y="53339"/>
                  </a:moveTo>
                  <a:lnTo>
                    <a:pt x="442483" y="53339"/>
                  </a:lnTo>
                  <a:lnTo>
                    <a:pt x="464820" y="55879"/>
                  </a:lnTo>
                  <a:lnTo>
                    <a:pt x="487575" y="63499"/>
                  </a:lnTo>
                  <a:lnTo>
                    <a:pt x="510654" y="76199"/>
                  </a:lnTo>
                  <a:lnTo>
                    <a:pt x="506914" y="86359"/>
                  </a:lnTo>
                  <a:lnTo>
                    <a:pt x="501779" y="95249"/>
                  </a:lnTo>
                  <a:lnTo>
                    <a:pt x="470276" y="130809"/>
                  </a:lnTo>
                  <a:lnTo>
                    <a:pt x="439321" y="157479"/>
                  </a:lnTo>
                  <a:lnTo>
                    <a:pt x="406566" y="184149"/>
                  </a:lnTo>
                  <a:lnTo>
                    <a:pt x="395945" y="193039"/>
                  </a:lnTo>
                  <a:lnTo>
                    <a:pt x="385722" y="201929"/>
                  </a:lnTo>
                  <a:lnTo>
                    <a:pt x="376046" y="210819"/>
                  </a:lnTo>
                  <a:lnTo>
                    <a:pt x="363497" y="220979"/>
                  </a:lnTo>
                  <a:lnTo>
                    <a:pt x="351741" y="229869"/>
                  </a:lnTo>
                  <a:lnTo>
                    <a:pt x="320135" y="255269"/>
                  </a:lnTo>
                  <a:lnTo>
                    <a:pt x="310456" y="262889"/>
                  </a:lnTo>
                  <a:lnTo>
                    <a:pt x="301020" y="270509"/>
                  </a:lnTo>
                  <a:lnTo>
                    <a:pt x="291720" y="278129"/>
                  </a:lnTo>
                  <a:lnTo>
                    <a:pt x="273085" y="290829"/>
                  </a:lnTo>
                  <a:lnTo>
                    <a:pt x="232603" y="316229"/>
                  </a:lnTo>
                  <a:lnTo>
                    <a:pt x="216636" y="323849"/>
                  </a:lnTo>
                  <a:lnTo>
                    <a:pt x="521946" y="323849"/>
                  </a:lnTo>
                  <a:lnTo>
                    <a:pt x="521652" y="322579"/>
                  </a:lnTo>
                  <a:lnTo>
                    <a:pt x="520040" y="312419"/>
                  </a:lnTo>
                  <a:lnTo>
                    <a:pt x="518955" y="302259"/>
                  </a:lnTo>
                  <a:lnTo>
                    <a:pt x="518582" y="293369"/>
                  </a:lnTo>
                  <a:lnTo>
                    <a:pt x="518682" y="280669"/>
                  </a:lnTo>
                  <a:lnTo>
                    <a:pt x="527958" y="242569"/>
                  </a:lnTo>
                  <a:lnTo>
                    <a:pt x="564548" y="219709"/>
                  </a:lnTo>
                  <a:lnTo>
                    <a:pt x="827094" y="219709"/>
                  </a:lnTo>
                  <a:lnTo>
                    <a:pt x="817397" y="217169"/>
                  </a:lnTo>
                  <a:lnTo>
                    <a:pt x="756301" y="196849"/>
                  </a:lnTo>
                  <a:lnTo>
                    <a:pt x="724818" y="184149"/>
                  </a:lnTo>
                  <a:lnTo>
                    <a:pt x="709046" y="179069"/>
                  </a:lnTo>
                  <a:lnTo>
                    <a:pt x="662307" y="160019"/>
                  </a:lnTo>
                  <a:lnTo>
                    <a:pt x="647113" y="154939"/>
                  </a:lnTo>
                  <a:lnTo>
                    <a:pt x="632209" y="148589"/>
                  </a:lnTo>
                  <a:lnTo>
                    <a:pt x="617653" y="143509"/>
                  </a:lnTo>
                  <a:lnTo>
                    <a:pt x="603503" y="138429"/>
                  </a:lnTo>
                  <a:lnTo>
                    <a:pt x="583784" y="134619"/>
                  </a:lnTo>
                  <a:lnTo>
                    <a:pt x="568491" y="132079"/>
                  </a:lnTo>
                  <a:lnTo>
                    <a:pt x="556980" y="130809"/>
                  </a:lnTo>
                  <a:lnTo>
                    <a:pt x="548604" y="129539"/>
                  </a:lnTo>
                  <a:lnTo>
                    <a:pt x="528077" y="97789"/>
                  </a:lnTo>
                  <a:lnTo>
                    <a:pt x="526135" y="92709"/>
                  </a:lnTo>
                  <a:lnTo>
                    <a:pt x="536328" y="87629"/>
                  </a:lnTo>
                  <a:lnTo>
                    <a:pt x="547217" y="83819"/>
                  </a:lnTo>
                  <a:lnTo>
                    <a:pt x="558719" y="81279"/>
                  </a:lnTo>
                  <a:lnTo>
                    <a:pt x="583236" y="78739"/>
                  </a:lnTo>
                  <a:lnTo>
                    <a:pt x="1145108" y="78739"/>
                  </a:lnTo>
                  <a:lnTo>
                    <a:pt x="1145108" y="53339"/>
                  </a:lnTo>
                  <a:close/>
                </a:path>
                <a:path w="1145539" h="1004570">
                  <a:moveTo>
                    <a:pt x="1145108" y="78739"/>
                  </a:moveTo>
                  <a:lnTo>
                    <a:pt x="622558" y="78739"/>
                  </a:lnTo>
                  <a:lnTo>
                    <a:pt x="676283" y="83819"/>
                  </a:lnTo>
                  <a:lnTo>
                    <a:pt x="702219" y="87629"/>
                  </a:lnTo>
                  <a:lnTo>
                    <a:pt x="738114" y="91439"/>
                  </a:lnTo>
                  <a:lnTo>
                    <a:pt x="748947" y="91439"/>
                  </a:lnTo>
                  <a:lnTo>
                    <a:pt x="769773" y="97789"/>
                  </a:lnTo>
                  <a:lnTo>
                    <a:pt x="788367" y="102869"/>
                  </a:lnTo>
                  <a:lnTo>
                    <a:pt x="804877" y="107949"/>
                  </a:lnTo>
                  <a:lnTo>
                    <a:pt x="819451" y="114299"/>
                  </a:lnTo>
                  <a:lnTo>
                    <a:pt x="832238" y="119379"/>
                  </a:lnTo>
                  <a:lnTo>
                    <a:pt x="868484" y="146049"/>
                  </a:lnTo>
                  <a:lnTo>
                    <a:pt x="888008" y="186689"/>
                  </a:lnTo>
                  <a:lnTo>
                    <a:pt x="897388" y="231139"/>
                  </a:lnTo>
                  <a:lnTo>
                    <a:pt x="1145108" y="231139"/>
                  </a:lnTo>
                  <a:lnTo>
                    <a:pt x="1145108" y="78739"/>
                  </a:lnTo>
                  <a:close/>
                </a:path>
              </a:pathLst>
            </a:custGeom>
            <a:solidFill>
              <a:srgbClr val="354E60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5" name="object 85"/>
            <p:cNvSpPr txBox="1"/>
            <p:nvPr/>
          </p:nvSpPr>
          <p:spPr>
            <a:xfrm>
              <a:off x="5744637" y="4012418"/>
              <a:ext cx="741680" cy="54165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ts val="114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Социальная политика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ct val="100000"/>
                </a:lnSpc>
                <a:spcBef>
                  <a:spcPts val="455"/>
                </a:spcBef>
              </a:pP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13 300,0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76" name="Группа 275"/>
          <p:cNvGrpSpPr/>
          <p:nvPr/>
        </p:nvGrpSpPr>
        <p:grpSpPr>
          <a:xfrm>
            <a:off x="6781800" y="3949078"/>
            <a:ext cx="2010115" cy="1005842"/>
            <a:chOff x="2374559" y="3742666"/>
            <a:chExt cx="2010115" cy="1005842"/>
          </a:xfrm>
        </p:grpSpPr>
        <p:sp>
          <p:nvSpPr>
            <p:cNvPr id="277" name="object 14"/>
            <p:cNvSpPr/>
            <p:nvPr/>
          </p:nvSpPr>
          <p:spPr>
            <a:xfrm>
              <a:off x="2374559" y="3742666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0" y="0"/>
                  </a:moveTo>
                  <a:lnTo>
                    <a:pt x="1145108" y="0"/>
                  </a:lnTo>
                  <a:lnTo>
                    <a:pt x="1145108" y="1005840"/>
                  </a:lnTo>
                  <a:lnTo>
                    <a:pt x="0" y="1005840"/>
                  </a:lnTo>
                  <a:lnTo>
                    <a:pt x="0" y="0"/>
                  </a:lnTo>
                  <a:close/>
                </a:path>
              </a:pathLst>
            </a:custGeom>
            <a:ln w="7200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8" name="object 15"/>
            <p:cNvSpPr/>
            <p:nvPr/>
          </p:nvSpPr>
          <p:spPr>
            <a:xfrm>
              <a:off x="2374563" y="3742668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1145108" y="0"/>
                  </a:moveTo>
                  <a:lnTo>
                    <a:pt x="0" y="0"/>
                  </a:lnTo>
                  <a:lnTo>
                    <a:pt x="0" y="1005840"/>
                  </a:lnTo>
                  <a:lnTo>
                    <a:pt x="1145108" y="1005840"/>
                  </a:lnTo>
                  <a:lnTo>
                    <a:pt x="1145108" y="928458"/>
                  </a:lnTo>
                  <a:lnTo>
                    <a:pt x="386843" y="928458"/>
                  </a:lnTo>
                  <a:lnTo>
                    <a:pt x="369213" y="927785"/>
                  </a:lnTo>
                  <a:lnTo>
                    <a:pt x="327430" y="918803"/>
                  </a:lnTo>
                  <a:lnTo>
                    <a:pt x="294933" y="888979"/>
                  </a:lnTo>
                  <a:lnTo>
                    <a:pt x="294005" y="882040"/>
                  </a:lnTo>
                  <a:lnTo>
                    <a:pt x="294933" y="875100"/>
                  </a:lnTo>
                  <a:lnTo>
                    <a:pt x="327430" y="845276"/>
                  </a:lnTo>
                  <a:lnTo>
                    <a:pt x="369213" y="836294"/>
                  </a:lnTo>
                  <a:lnTo>
                    <a:pt x="386854" y="835621"/>
                  </a:lnTo>
                  <a:lnTo>
                    <a:pt x="1145108" y="835621"/>
                  </a:lnTo>
                  <a:lnTo>
                    <a:pt x="1145108" y="816275"/>
                  </a:lnTo>
                  <a:lnTo>
                    <a:pt x="586087" y="816275"/>
                  </a:lnTo>
                  <a:lnTo>
                    <a:pt x="540296" y="815919"/>
                  </a:lnTo>
                  <a:lnTo>
                    <a:pt x="495050" y="814821"/>
                  </a:lnTo>
                  <a:lnTo>
                    <a:pt x="451011" y="812933"/>
                  </a:lnTo>
                  <a:lnTo>
                    <a:pt x="408841" y="810210"/>
                  </a:lnTo>
                  <a:lnTo>
                    <a:pt x="369201" y="806605"/>
                  </a:lnTo>
                  <a:lnTo>
                    <a:pt x="300157" y="796562"/>
                  </a:lnTo>
                  <a:lnTo>
                    <a:pt x="249172" y="782434"/>
                  </a:lnTo>
                  <a:lnTo>
                    <a:pt x="224154" y="732792"/>
                  </a:lnTo>
                  <a:lnTo>
                    <a:pt x="218616" y="693256"/>
                  </a:lnTo>
                  <a:lnTo>
                    <a:pt x="215120" y="654647"/>
                  </a:lnTo>
                  <a:lnTo>
                    <a:pt x="213295" y="616503"/>
                  </a:lnTo>
                  <a:lnTo>
                    <a:pt x="212877" y="559142"/>
                  </a:lnTo>
                  <a:lnTo>
                    <a:pt x="213171" y="539750"/>
                  </a:lnTo>
                  <a:lnTo>
                    <a:pt x="213604" y="520127"/>
                  </a:lnTo>
                  <a:lnTo>
                    <a:pt x="214130" y="500213"/>
                  </a:lnTo>
                  <a:lnTo>
                    <a:pt x="215275" y="459283"/>
                  </a:lnTo>
                  <a:lnTo>
                    <a:pt x="215829" y="436720"/>
                  </a:lnTo>
                  <a:lnTo>
                    <a:pt x="216234" y="416495"/>
                  </a:lnTo>
                  <a:lnTo>
                    <a:pt x="216528" y="394259"/>
                  </a:lnTo>
                  <a:lnTo>
                    <a:pt x="216636" y="371386"/>
                  </a:lnTo>
                  <a:lnTo>
                    <a:pt x="217082" y="350507"/>
                  </a:lnTo>
                  <a:lnTo>
                    <a:pt x="224478" y="301928"/>
                  </a:lnTo>
                  <a:lnTo>
                    <a:pt x="251764" y="264466"/>
                  </a:lnTo>
                  <a:lnTo>
                    <a:pt x="288384" y="251708"/>
                  </a:lnTo>
                  <a:lnTo>
                    <a:pt x="341497" y="247691"/>
                  </a:lnTo>
                  <a:lnTo>
                    <a:pt x="373670" y="247446"/>
                  </a:lnTo>
                  <a:lnTo>
                    <a:pt x="401111" y="246749"/>
                  </a:lnTo>
                  <a:lnTo>
                    <a:pt x="443234" y="244050"/>
                  </a:lnTo>
                  <a:lnTo>
                    <a:pt x="486494" y="233744"/>
                  </a:lnTo>
                  <a:lnTo>
                    <a:pt x="494385" y="222084"/>
                  </a:lnTo>
                  <a:lnTo>
                    <a:pt x="494253" y="217511"/>
                  </a:lnTo>
                  <a:lnTo>
                    <a:pt x="493338" y="212613"/>
                  </a:lnTo>
                  <a:lnTo>
                    <a:pt x="490596" y="201891"/>
                  </a:lnTo>
                  <a:lnTo>
                    <a:pt x="489487" y="196089"/>
                  </a:lnTo>
                  <a:lnTo>
                    <a:pt x="489031" y="190010"/>
                  </a:lnTo>
                  <a:lnTo>
                    <a:pt x="489587" y="183664"/>
                  </a:lnTo>
                  <a:lnTo>
                    <a:pt x="491515" y="177062"/>
                  </a:lnTo>
                  <a:lnTo>
                    <a:pt x="495172" y="170218"/>
                  </a:lnTo>
                  <a:lnTo>
                    <a:pt x="668990" y="170218"/>
                  </a:lnTo>
                  <a:lnTo>
                    <a:pt x="670190" y="168981"/>
                  </a:lnTo>
                  <a:lnTo>
                    <a:pt x="679450" y="159609"/>
                  </a:lnTo>
                  <a:lnTo>
                    <a:pt x="684598" y="154736"/>
                  </a:lnTo>
                  <a:lnTo>
                    <a:pt x="464223" y="154736"/>
                  </a:lnTo>
                  <a:lnTo>
                    <a:pt x="424466" y="153224"/>
                  </a:lnTo>
                  <a:lnTo>
                    <a:pt x="402469" y="113893"/>
                  </a:lnTo>
                  <a:lnTo>
                    <a:pt x="402336" y="92849"/>
                  </a:lnTo>
                  <a:lnTo>
                    <a:pt x="762454" y="92849"/>
                  </a:lnTo>
                  <a:lnTo>
                    <a:pt x="758240" y="46418"/>
                  </a:lnTo>
                  <a:lnTo>
                    <a:pt x="1145108" y="46418"/>
                  </a:lnTo>
                  <a:lnTo>
                    <a:pt x="1145108" y="0"/>
                  </a:lnTo>
                  <a:close/>
                </a:path>
                <a:path w="1145539" h="1005839">
                  <a:moveTo>
                    <a:pt x="1145108" y="835621"/>
                  </a:moveTo>
                  <a:lnTo>
                    <a:pt x="386854" y="835621"/>
                  </a:lnTo>
                  <a:lnTo>
                    <a:pt x="809300" y="835706"/>
                  </a:lnTo>
                  <a:lnTo>
                    <a:pt x="824870" y="836301"/>
                  </a:lnTo>
                  <a:lnTo>
                    <a:pt x="862168" y="853982"/>
                  </a:lnTo>
                  <a:lnTo>
                    <a:pt x="882040" y="882040"/>
                  </a:lnTo>
                  <a:lnTo>
                    <a:pt x="871900" y="897078"/>
                  </a:lnTo>
                  <a:lnTo>
                    <a:pt x="838733" y="925741"/>
                  </a:lnTo>
                  <a:lnTo>
                    <a:pt x="386854" y="928458"/>
                  </a:lnTo>
                  <a:lnTo>
                    <a:pt x="1145108" y="928458"/>
                  </a:lnTo>
                  <a:lnTo>
                    <a:pt x="1145108" y="835621"/>
                  </a:lnTo>
                  <a:close/>
                </a:path>
                <a:path w="1145539" h="1005839">
                  <a:moveTo>
                    <a:pt x="1145108" y="254851"/>
                  </a:moveTo>
                  <a:lnTo>
                    <a:pt x="860616" y="254851"/>
                  </a:lnTo>
                  <a:lnTo>
                    <a:pt x="877048" y="255514"/>
                  </a:lnTo>
                  <a:lnTo>
                    <a:pt x="892486" y="257497"/>
                  </a:lnTo>
                  <a:lnTo>
                    <a:pt x="931101" y="275578"/>
                  </a:lnTo>
                  <a:lnTo>
                    <a:pt x="954533" y="320687"/>
                  </a:lnTo>
                  <a:lnTo>
                    <a:pt x="959408" y="371386"/>
                  </a:lnTo>
                  <a:lnTo>
                    <a:pt x="959536" y="394259"/>
                  </a:lnTo>
                  <a:lnTo>
                    <a:pt x="959832" y="416495"/>
                  </a:lnTo>
                  <a:lnTo>
                    <a:pt x="960220" y="438150"/>
                  </a:lnTo>
                  <a:lnTo>
                    <a:pt x="961100" y="482366"/>
                  </a:lnTo>
                  <a:lnTo>
                    <a:pt x="961496" y="505502"/>
                  </a:lnTo>
                  <a:lnTo>
                    <a:pt x="961673" y="520127"/>
                  </a:lnTo>
                  <a:lnTo>
                    <a:pt x="961756" y="574911"/>
                  </a:lnTo>
                  <a:lnTo>
                    <a:pt x="961340" y="597700"/>
                  </a:lnTo>
                  <a:lnTo>
                    <a:pt x="959406" y="642127"/>
                  </a:lnTo>
                  <a:lnTo>
                    <a:pt x="955614" y="684325"/>
                  </a:lnTo>
                  <a:lnTo>
                    <a:pt x="949502" y="723459"/>
                  </a:lnTo>
                  <a:lnTo>
                    <a:pt x="934967" y="774586"/>
                  </a:lnTo>
                  <a:lnTo>
                    <a:pt x="892667" y="797949"/>
                  </a:lnTo>
                  <a:lnTo>
                    <a:pt x="835242" y="805409"/>
                  </a:lnTo>
                  <a:lnTo>
                    <a:pt x="761475" y="811197"/>
                  </a:lnTo>
                  <a:lnTo>
                    <a:pt x="720118" y="813348"/>
                  </a:lnTo>
                  <a:lnTo>
                    <a:pt x="676659" y="814943"/>
                  </a:lnTo>
                  <a:lnTo>
                    <a:pt x="631762" y="815934"/>
                  </a:lnTo>
                  <a:lnTo>
                    <a:pt x="586087" y="816275"/>
                  </a:lnTo>
                  <a:lnTo>
                    <a:pt x="1145108" y="816275"/>
                  </a:lnTo>
                  <a:lnTo>
                    <a:pt x="1145108" y="254851"/>
                  </a:lnTo>
                  <a:close/>
                </a:path>
                <a:path w="1145539" h="1005839">
                  <a:moveTo>
                    <a:pt x="1145108" y="125077"/>
                  </a:moveTo>
                  <a:lnTo>
                    <a:pt x="724792" y="125077"/>
                  </a:lnTo>
                  <a:lnTo>
                    <a:pt x="720148" y="137458"/>
                  </a:lnTo>
                  <a:lnTo>
                    <a:pt x="714132" y="148490"/>
                  </a:lnTo>
                  <a:lnTo>
                    <a:pt x="707271" y="158508"/>
                  </a:lnTo>
                  <a:lnTo>
                    <a:pt x="700089" y="167847"/>
                  </a:lnTo>
                  <a:lnTo>
                    <a:pt x="693113" y="176840"/>
                  </a:lnTo>
                  <a:lnTo>
                    <a:pt x="686868" y="185822"/>
                  </a:lnTo>
                  <a:lnTo>
                    <a:pt x="681881" y="195126"/>
                  </a:lnTo>
                  <a:lnTo>
                    <a:pt x="678677" y="205087"/>
                  </a:lnTo>
                  <a:lnTo>
                    <a:pt x="678002" y="213354"/>
                  </a:lnTo>
                  <a:lnTo>
                    <a:pt x="677877" y="216636"/>
                  </a:lnTo>
                  <a:lnTo>
                    <a:pt x="679722" y="228315"/>
                  </a:lnTo>
                  <a:lnTo>
                    <a:pt x="714154" y="246614"/>
                  </a:lnTo>
                  <a:lnTo>
                    <a:pt x="769605" y="256625"/>
                  </a:lnTo>
                  <a:lnTo>
                    <a:pt x="788410" y="256994"/>
                  </a:lnTo>
                  <a:lnTo>
                    <a:pt x="807086" y="256581"/>
                  </a:lnTo>
                  <a:lnTo>
                    <a:pt x="843363" y="255089"/>
                  </a:lnTo>
                  <a:lnTo>
                    <a:pt x="860616" y="254851"/>
                  </a:lnTo>
                  <a:lnTo>
                    <a:pt x="1145108" y="254851"/>
                  </a:lnTo>
                  <a:lnTo>
                    <a:pt x="1145108" y="125077"/>
                  </a:lnTo>
                  <a:close/>
                </a:path>
                <a:path w="1145539" h="1005839">
                  <a:moveTo>
                    <a:pt x="668990" y="170218"/>
                  </a:moveTo>
                  <a:lnTo>
                    <a:pt x="495172" y="170218"/>
                  </a:lnTo>
                  <a:lnTo>
                    <a:pt x="505312" y="180882"/>
                  </a:lnTo>
                  <a:lnTo>
                    <a:pt x="513693" y="190156"/>
                  </a:lnTo>
                  <a:lnTo>
                    <a:pt x="550024" y="213354"/>
                  </a:lnTo>
                  <a:lnTo>
                    <a:pt x="588022" y="216636"/>
                  </a:lnTo>
                  <a:lnTo>
                    <a:pt x="601351" y="215608"/>
                  </a:lnTo>
                  <a:lnTo>
                    <a:pt x="643496" y="194978"/>
                  </a:lnTo>
                  <a:lnTo>
                    <a:pt x="661273" y="178163"/>
                  </a:lnTo>
                  <a:lnTo>
                    <a:pt x="668990" y="170218"/>
                  </a:lnTo>
                  <a:close/>
                </a:path>
                <a:path w="1145539" h="1005839">
                  <a:moveTo>
                    <a:pt x="762454" y="92849"/>
                  </a:moveTo>
                  <a:lnTo>
                    <a:pt x="448754" y="92849"/>
                  </a:lnTo>
                  <a:lnTo>
                    <a:pt x="464223" y="154736"/>
                  </a:lnTo>
                  <a:lnTo>
                    <a:pt x="684598" y="154736"/>
                  </a:lnTo>
                  <a:lnTo>
                    <a:pt x="689297" y="150289"/>
                  </a:lnTo>
                  <a:lnTo>
                    <a:pt x="699974" y="141265"/>
                  </a:lnTo>
                  <a:lnTo>
                    <a:pt x="711725" y="132780"/>
                  </a:lnTo>
                  <a:lnTo>
                    <a:pt x="724792" y="125077"/>
                  </a:lnTo>
                  <a:lnTo>
                    <a:pt x="1145108" y="125077"/>
                  </a:lnTo>
                  <a:lnTo>
                    <a:pt x="1145108" y="108183"/>
                  </a:lnTo>
                  <a:lnTo>
                    <a:pt x="763845" y="108183"/>
                  </a:lnTo>
                  <a:lnTo>
                    <a:pt x="762454" y="92849"/>
                  </a:lnTo>
                  <a:close/>
                </a:path>
                <a:path w="1145539" h="1005839">
                  <a:moveTo>
                    <a:pt x="1145108" y="46418"/>
                  </a:moveTo>
                  <a:lnTo>
                    <a:pt x="804672" y="46418"/>
                  </a:lnTo>
                  <a:lnTo>
                    <a:pt x="804482" y="69639"/>
                  </a:lnTo>
                  <a:lnTo>
                    <a:pt x="803159" y="86178"/>
                  </a:lnTo>
                  <a:lnTo>
                    <a:pt x="799568" y="97167"/>
                  </a:lnTo>
                  <a:lnTo>
                    <a:pt x="792575" y="103742"/>
                  </a:lnTo>
                  <a:lnTo>
                    <a:pt x="781045" y="107036"/>
                  </a:lnTo>
                  <a:lnTo>
                    <a:pt x="763845" y="108183"/>
                  </a:lnTo>
                  <a:lnTo>
                    <a:pt x="1145108" y="108183"/>
                  </a:lnTo>
                  <a:lnTo>
                    <a:pt x="1145108" y="46418"/>
                  </a:lnTo>
                  <a:close/>
                </a:path>
              </a:pathLst>
            </a:custGeom>
            <a:solidFill>
              <a:srgbClr val="5A8A99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9" name="object 16"/>
            <p:cNvSpPr/>
            <p:nvPr/>
          </p:nvSpPr>
          <p:spPr>
            <a:xfrm>
              <a:off x="2668572" y="4063871"/>
              <a:ext cx="584200" cy="416559"/>
            </a:xfrm>
            <a:custGeom>
              <a:avLst/>
              <a:gdLst/>
              <a:ahLst/>
              <a:cxnLst/>
              <a:rect l="l" t="t" r="r" b="b"/>
              <a:pathLst>
                <a:path w="584200" h="416560">
                  <a:moveTo>
                    <a:pt x="308338" y="0"/>
                  </a:moveTo>
                  <a:lnTo>
                    <a:pt x="163426" y="2922"/>
                  </a:lnTo>
                  <a:lnTo>
                    <a:pt x="92849" y="3757"/>
                  </a:lnTo>
                  <a:lnTo>
                    <a:pt x="72095" y="4234"/>
                  </a:lnTo>
                  <a:lnTo>
                    <a:pt x="28155" y="13396"/>
                  </a:lnTo>
                  <a:lnTo>
                    <a:pt x="2914" y="53059"/>
                  </a:lnTo>
                  <a:lnTo>
                    <a:pt x="0" y="390625"/>
                  </a:lnTo>
                  <a:lnTo>
                    <a:pt x="24107" y="395037"/>
                  </a:lnTo>
                  <a:lnTo>
                    <a:pt x="77105" y="402515"/>
                  </a:lnTo>
                  <a:lnTo>
                    <a:pt x="135161" y="408276"/>
                  </a:lnTo>
                  <a:lnTo>
                    <a:pt x="196700" y="412411"/>
                  </a:lnTo>
                  <a:lnTo>
                    <a:pt x="260141" y="415014"/>
                  </a:lnTo>
                  <a:lnTo>
                    <a:pt x="323907" y="416179"/>
                  </a:lnTo>
                  <a:lnTo>
                    <a:pt x="355419" y="416250"/>
                  </a:lnTo>
                  <a:lnTo>
                    <a:pt x="386419" y="415996"/>
                  </a:lnTo>
                  <a:lnTo>
                    <a:pt x="446100" y="414560"/>
                  </a:lnTo>
                  <a:lnTo>
                    <a:pt x="501370" y="411963"/>
                  </a:lnTo>
                  <a:lnTo>
                    <a:pt x="550652" y="408297"/>
                  </a:lnTo>
                  <a:lnTo>
                    <a:pt x="576734" y="364761"/>
                  </a:lnTo>
                  <a:lnTo>
                    <a:pt x="579985" y="324265"/>
                  </a:lnTo>
                  <a:lnTo>
                    <a:pt x="582307" y="284511"/>
                  </a:lnTo>
                  <a:lnTo>
                    <a:pt x="583700" y="245407"/>
                  </a:lnTo>
                  <a:lnTo>
                    <a:pt x="584048" y="226070"/>
                  </a:lnTo>
                  <a:lnTo>
                    <a:pt x="584048" y="187767"/>
                  </a:lnTo>
                  <a:lnTo>
                    <a:pt x="582307" y="131067"/>
                  </a:lnTo>
                  <a:lnTo>
                    <a:pt x="578475" y="74996"/>
                  </a:lnTo>
                  <a:lnTo>
                    <a:pt x="572554" y="19239"/>
                  </a:lnTo>
                  <a:lnTo>
                    <a:pt x="525699" y="11284"/>
                  </a:lnTo>
                  <a:lnTo>
                    <a:pt x="478101" y="5744"/>
                  </a:lnTo>
                  <a:lnTo>
                    <a:pt x="429946" y="2246"/>
                  </a:lnTo>
                  <a:lnTo>
                    <a:pt x="381419" y="419"/>
                  </a:lnTo>
                  <a:lnTo>
                    <a:pt x="357074" y="16"/>
                  </a:lnTo>
                  <a:lnTo>
                    <a:pt x="308338" y="0"/>
                  </a:lnTo>
                  <a:close/>
                </a:path>
              </a:pathLst>
            </a:custGeom>
            <a:solidFill>
              <a:srgbClr val="5A8A99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0" name="object 86"/>
            <p:cNvSpPr txBox="1"/>
            <p:nvPr/>
          </p:nvSpPr>
          <p:spPr>
            <a:xfrm>
              <a:off x="3580764" y="3869831"/>
              <a:ext cx="803910" cy="67564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ts val="114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Средства массовой информации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R="85725" algn="ctr">
                <a:lnSpc>
                  <a:spcPct val="100000"/>
                </a:lnSpc>
                <a:spcBef>
                  <a:spcPts val="380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   346,3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81" name="Группа 280"/>
          <p:cNvGrpSpPr/>
          <p:nvPr/>
        </p:nvGrpSpPr>
        <p:grpSpPr>
          <a:xfrm>
            <a:off x="2470851" y="2563711"/>
            <a:ext cx="2234120" cy="1005846"/>
            <a:chOff x="42506" y="3704725"/>
            <a:chExt cx="2234120" cy="1005846"/>
          </a:xfrm>
        </p:grpSpPr>
        <p:sp>
          <p:nvSpPr>
            <p:cNvPr id="282" name="object 8"/>
            <p:cNvSpPr/>
            <p:nvPr/>
          </p:nvSpPr>
          <p:spPr>
            <a:xfrm>
              <a:off x="42514" y="3704725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40" h="1005839">
                  <a:moveTo>
                    <a:pt x="0" y="0"/>
                  </a:moveTo>
                  <a:lnTo>
                    <a:pt x="1145082" y="0"/>
                  </a:lnTo>
                  <a:lnTo>
                    <a:pt x="1145082" y="1005840"/>
                  </a:lnTo>
                  <a:lnTo>
                    <a:pt x="0" y="1005840"/>
                  </a:lnTo>
                  <a:lnTo>
                    <a:pt x="0" y="0"/>
                  </a:lnTo>
                  <a:close/>
                </a:path>
              </a:pathLst>
            </a:custGeom>
            <a:ln w="7200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3" name="object 9"/>
            <p:cNvSpPr/>
            <p:nvPr/>
          </p:nvSpPr>
          <p:spPr>
            <a:xfrm>
              <a:off x="42506" y="3704731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40" h="1005839">
                  <a:moveTo>
                    <a:pt x="1145095" y="0"/>
                  </a:moveTo>
                  <a:lnTo>
                    <a:pt x="0" y="0"/>
                  </a:lnTo>
                  <a:lnTo>
                    <a:pt x="0" y="1005827"/>
                  </a:lnTo>
                  <a:lnTo>
                    <a:pt x="1145095" y="1005827"/>
                  </a:lnTo>
                  <a:lnTo>
                    <a:pt x="1145095" y="900148"/>
                  </a:lnTo>
                  <a:lnTo>
                    <a:pt x="683577" y="900148"/>
                  </a:lnTo>
                  <a:lnTo>
                    <a:pt x="652523" y="899348"/>
                  </a:lnTo>
                  <a:lnTo>
                    <a:pt x="618972" y="897509"/>
                  </a:lnTo>
                  <a:lnTo>
                    <a:pt x="589161" y="893733"/>
                  </a:lnTo>
                  <a:lnTo>
                    <a:pt x="560138" y="891442"/>
                  </a:lnTo>
                  <a:lnTo>
                    <a:pt x="531998" y="890266"/>
                  </a:lnTo>
                  <a:lnTo>
                    <a:pt x="504833" y="889833"/>
                  </a:lnTo>
                  <a:lnTo>
                    <a:pt x="453799" y="889709"/>
                  </a:lnTo>
                  <a:lnTo>
                    <a:pt x="430116" y="889276"/>
                  </a:lnTo>
                  <a:lnTo>
                    <a:pt x="386881" y="885811"/>
                  </a:lnTo>
                  <a:lnTo>
                    <a:pt x="349774" y="876403"/>
                  </a:lnTo>
                  <a:lnTo>
                    <a:pt x="307228" y="844650"/>
                  </a:lnTo>
                  <a:lnTo>
                    <a:pt x="288689" y="807389"/>
                  </a:lnTo>
                  <a:lnTo>
                    <a:pt x="278878" y="753786"/>
                  </a:lnTo>
                  <a:lnTo>
                    <a:pt x="277477" y="719929"/>
                  </a:lnTo>
                  <a:lnTo>
                    <a:pt x="278536" y="680872"/>
                  </a:lnTo>
                  <a:lnTo>
                    <a:pt x="278670" y="668291"/>
                  </a:lnTo>
                  <a:lnTo>
                    <a:pt x="280675" y="629376"/>
                  </a:lnTo>
                  <a:lnTo>
                    <a:pt x="285085" y="589606"/>
                  </a:lnTo>
                  <a:lnTo>
                    <a:pt x="291901" y="550142"/>
                  </a:lnTo>
                  <a:lnTo>
                    <a:pt x="301120" y="512144"/>
                  </a:lnTo>
                  <a:lnTo>
                    <a:pt x="317152" y="465768"/>
                  </a:lnTo>
                  <a:lnTo>
                    <a:pt x="321828" y="455226"/>
                  </a:lnTo>
                  <a:lnTo>
                    <a:pt x="327191" y="436713"/>
                  </a:lnTo>
                  <a:lnTo>
                    <a:pt x="345497" y="394103"/>
                  </a:lnTo>
                  <a:lnTo>
                    <a:pt x="373827" y="360601"/>
                  </a:lnTo>
                  <a:lnTo>
                    <a:pt x="420396" y="336416"/>
                  </a:lnTo>
                  <a:lnTo>
                    <a:pt x="428205" y="333068"/>
                  </a:lnTo>
                  <a:lnTo>
                    <a:pt x="435938" y="329426"/>
                  </a:lnTo>
                  <a:lnTo>
                    <a:pt x="443562" y="325306"/>
                  </a:lnTo>
                  <a:lnTo>
                    <a:pt x="451045" y="320523"/>
                  </a:lnTo>
                  <a:lnTo>
                    <a:pt x="458351" y="314895"/>
                  </a:lnTo>
                  <a:lnTo>
                    <a:pt x="386854" y="216636"/>
                  </a:lnTo>
                  <a:lnTo>
                    <a:pt x="400677" y="195130"/>
                  </a:lnTo>
                  <a:lnTo>
                    <a:pt x="427905" y="161679"/>
                  </a:lnTo>
                  <a:lnTo>
                    <a:pt x="468746" y="132103"/>
                  </a:lnTo>
                  <a:lnTo>
                    <a:pt x="511258" y="121954"/>
                  </a:lnTo>
                  <a:lnTo>
                    <a:pt x="1145095" y="121859"/>
                  </a:lnTo>
                  <a:lnTo>
                    <a:pt x="1145095" y="0"/>
                  </a:lnTo>
                  <a:close/>
                </a:path>
                <a:path w="1145540" h="1005839">
                  <a:moveTo>
                    <a:pt x="1145095" y="121859"/>
                  </a:moveTo>
                  <a:lnTo>
                    <a:pt x="526126" y="121859"/>
                  </a:lnTo>
                  <a:lnTo>
                    <a:pt x="541457" y="123041"/>
                  </a:lnTo>
                  <a:lnTo>
                    <a:pt x="557322" y="125278"/>
                  </a:lnTo>
                  <a:lnTo>
                    <a:pt x="573791" y="128352"/>
                  </a:lnTo>
                  <a:lnTo>
                    <a:pt x="590933" y="132040"/>
                  </a:lnTo>
                  <a:lnTo>
                    <a:pt x="627515" y="140379"/>
                  </a:lnTo>
                  <a:lnTo>
                    <a:pt x="647094" y="144589"/>
                  </a:lnTo>
                  <a:lnTo>
                    <a:pt x="667626" y="148533"/>
                  </a:lnTo>
                  <a:lnTo>
                    <a:pt x="689178" y="151989"/>
                  </a:lnTo>
                  <a:lnTo>
                    <a:pt x="711822" y="154736"/>
                  </a:lnTo>
                  <a:lnTo>
                    <a:pt x="649922" y="309486"/>
                  </a:lnTo>
                  <a:lnTo>
                    <a:pt x="738494" y="362554"/>
                  </a:lnTo>
                  <a:lnTo>
                    <a:pt x="748562" y="370338"/>
                  </a:lnTo>
                  <a:lnTo>
                    <a:pt x="757887" y="378865"/>
                  </a:lnTo>
                  <a:lnTo>
                    <a:pt x="775870" y="396582"/>
                  </a:lnTo>
                  <a:lnTo>
                    <a:pt x="785311" y="404991"/>
                  </a:lnTo>
                  <a:lnTo>
                    <a:pt x="808846" y="435264"/>
                  </a:lnTo>
                  <a:lnTo>
                    <a:pt x="827315" y="468933"/>
                  </a:lnTo>
                  <a:lnTo>
                    <a:pt x="848960" y="514105"/>
                  </a:lnTo>
                  <a:lnTo>
                    <a:pt x="866787" y="560931"/>
                  </a:lnTo>
                  <a:lnTo>
                    <a:pt x="877382" y="598008"/>
                  </a:lnTo>
                  <a:lnTo>
                    <a:pt x="884526" y="647665"/>
                  </a:lnTo>
                  <a:lnTo>
                    <a:pt x="888400" y="712297"/>
                  </a:lnTo>
                  <a:lnTo>
                    <a:pt x="887983" y="740346"/>
                  </a:lnTo>
                  <a:lnTo>
                    <a:pt x="882156" y="788465"/>
                  </a:lnTo>
                  <a:lnTo>
                    <a:pt x="869295" y="826681"/>
                  </a:lnTo>
                  <a:lnTo>
                    <a:pt x="835820" y="867369"/>
                  </a:lnTo>
                  <a:lnTo>
                    <a:pt x="783963" y="890747"/>
                  </a:lnTo>
                  <a:lnTo>
                    <a:pt x="738422" y="898189"/>
                  </a:lnTo>
                  <a:lnTo>
                    <a:pt x="683577" y="900148"/>
                  </a:lnTo>
                  <a:lnTo>
                    <a:pt x="1145095" y="900148"/>
                  </a:lnTo>
                  <a:lnTo>
                    <a:pt x="1145095" y="121859"/>
                  </a:lnTo>
                  <a:close/>
                </a:path>
              </a:pathLst>
            </a:custGeom>
            <a:solidFill>
              <a:srgbClr val="867832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4" name="object 10"/>
            <p:cNvSpPr/>
            <p:nvPr/>
          </p:nvSpPr>
          <p:spPr>
            <a:xfrm>
              <a:off x="429362" y="4200855"/>
              <a:ext cx="371475" cy="156210"/>
            </a:xfrm>
            <a:custGeom>
              <a:avLst/>
              <a:gdLst/>
              <a:ahLst/>
              <a:cxnLst/>
              <a:rect l="l" t="t" r="r" b="b"/>
              <a:pathLst>
                <a:path w="371475" h="156210">
                  <a:moveTo>
                    <a:pt x="78332" y="0"/>
                  </a:moveTo>
                  <a:lnTo>
                    <a:pt x="52038" y="32354"/>
                  </a:lnTo>
                  <a:lnTo>
                    <a:pt x="36990" y="47384"/>
                  </a:lnTo>
                  <a:lnTo>
                    <a:pt x="29542" y="54861"/>
                  </a:lnTo>
                  <a:lnTo>
                    <a:pt x="21849" y="63169"/>
                  </a:lnTo>
                  <a:lnTo>
                    <a:pt x="13687" y="72948"/>
                  </a:lnTo>
                  <a:lnTo>
                    <a:pt x="4835" y="84841"/>
                  </a:lnTo>
                  <a:lnTo>
                    <a:pt x="0" y="91900"/>
                  </a:lnTo>
                  <a:lnTo>
                    <a:pt x="13033" y="106900"/>
                  </a:lnTo>
                  <a:lnTo>
                    <a:pt x="43082" y="138322"/>
                  </a:lnTo>
                  <a:lnTo>
                    <a:pt x="75521" y="155874"/>
                  </a:lnTo>
                  <a:lnTo>
                    <a:pt x="81243" y="155729"/>
                  </a:lnTo>
                  <a:lnTo>
                    <a:pt x="87197" y="154771"/>
                  </a:lnTo>
                  <a:lnTo>
                    <a:pt x="93592" y="153175"/>
                  </a:lnTo>
                  <a:lnTo>
                    <a:pt x="108541" y="148765"/>
                  </a:lnTo>
                  <a:lnTo>
                    <a:pt x="117512" y="146298"/>
                  </a:lnTo>
                  <a:lnTo>
                    <a:pt x="168255" y="138754"/>
                  </a:lnTo>
                  <a:lnTo>
                    <a:pt x="185699" y="138319"/>
                  </a:lnTo>
                  <a:lnTo>
                    <a:pt x="323853" y="138319"/>
                  </a:lnTo>
                  <a:lnTo>
                    <a:pt x="332879" y="129937"/>
                  </a:lnTo>
                  <a:lnTo>
                    <a:pt x="343625" y="119521"/>
                  </a:lnTo>
                  <a:lnTo>
                    <a:pt x="371386" y="91900"/>
                  </a:lnTo>
                  <a:lnTo>
                    <a:pt x="366214" y="86407"/>
                  </a:lnTo>
                  <a:lnTo>
                    <a:pt x="350823" y="69211"/>
                  </a:lnTo>
                  <a:lnTo>
                    <a:pt x="341390" y="58817"/>
                  </a:lnTo>
                  <a:lnTo>
                    <a:pt x="331321" y="48101"/>
                  </a:lnTo>
                  <a:lnTo>
                    <a:pt x="321010" y="37715"/>
                  </a:lnTo>
                  <a:lnTo>
                    <a:pt x="313946" y="31181"/>
                  </a:lnTo>
                  <a:lnTo>
                    <a:pt x="172852" y="31181"/>
                  </a:lnTo>
                  <a:lnTo>
                    <a:pt x="157995" y="30612"/>
                  </a:lnTo>
                  <a:lnTo>
                    <a:pt x="114822" y="22069"/>
                  </a:lnTo>
                  <a:lnTo>
                    <a:pt x="89389" y="9119"/>
                  </a:lnTo>
                  <a:lnTo>
                    <a:pt x="78332" y="0"/>
                  </a:lnTo>
                  <a:close/>
                </a:path>
                <a:path w="371475" h="156210">
                  <a:moveTo>
                    <a:pt x="323853" y="138319"/>
                  </a:moveTo>
                  <a:lnTo>
                    <a:pt x="185699" y="138319"/>
                  </a:lnTo>
                  <a:lnTo>
                    <a:pt x="205127" y="138754"/>
                  </a:lnTo>
                  <a:lnTo>
                    <a:pt x="221816" y="139944"/>
                  </a:lnTo>
                  <a:lnTo>
                    <a:pt x="266752" y="148765"/>
                  </a:lnTo>
                  <a:lnTo>
                    <a:pt x="280029" y="153175"/>
                  </a:lnTo>
                  <a:lnTo>
                    <a:pt x="285344" y="154771"/>
                  </a:lnTo>
                  <a:lnTo>
                    <a:pt x="290148" y="155729"/>
                  </a:lnTo>
                  <a:lnTo>
                    <a:pt x="294721" y="155874"/>
                  </a:lnTo>
                  <a:lnTo>
                    <a:pt x="299340" y="155033"/>
                  </a:lnTo>
                  <a:lnTo>
                    <a:pt x="304283" y="153031"/>
                  </a:lnTo>
                  <a:lnTo>
                    <a:pt x="309831" y="149695"/>
                  </a:lnTo>
                  <a:lnTo>
                    <a:pt x="316260" y="144850"/>
                  </a:lnTo>
                  <a:lnTo>
                    <a:pt x="323853" y="138319"/>
                  </a:lnTo>
                  <a:close/>
                </a:path>
                <a:path w="371475" h="156210">
                  <a:moveTo>
                    <a:pt x="285197" y="12587"/>
                  </a:moveTo>
                  <a:lnTo>
                    <a:pt x="279565" y="13683"/>
                  </a:lnTo>
                  <a:lnTo>
                    <a:pt x="278164" y="14215"/>
                  </a:lnTo>
                  <a:lnTo>
                    <a:pt x="274447" y="15427"/>
                  </a:lnTo>
                  <a:lnTo>
                    <a:pt x="228782" y="26219"/>
                  </a:lnTo>
                  <a:lnTo>
                    <a:pt x="187577" y="30870"/>
                  </a:lnTo>
                  <a:lnTo>
                    <a:pt x="172852" y="31181"/>
                  </a:lnTo>
                  <a:lnTo>
                    <a:pt x="313946" y="31181"/>
                  </a:lnTo>
                  <a:lnTo>
                    <a:pt x="310747" y="28233"/>
                  </a:lnTo>
                  <a:lnTo>
                    <a:pt x="301232" y="20558"/>
                  </a:lnTo>
                  <a:lnTo>
                    <a:pt x="292550" y="15097"/>
                  </a:lnTo>
                  <a:lnTo>
                    <a:pt x="285197" y="12587"/>
                  </a:lnTo>
                  <a:close/>
                </a:path>
              </a:pathLst>
            </a:custGeom>
            <a:solidFill>
              <a:srgbClr val="867832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5" name="object 87"/>
            <p:cNvSpPr txBox="1"/>
            <p:nvPr/>
          </p:nvSpPr>
          <p:spPr>
            <a:xfrm>
              <a:off x="1195221" y="3800670"/>
              <a:ext cx="1081405" cy="8140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ct val="940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Межбюджетные трансферты общего характера (дотации)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R="77470" algn="ctr">
                <a:lnSpc>
                  <a:spcPct val="100000"/>
                </a:lnSpc>
                <a:spcBef>
                  <a:spcPts val="380"/>
                </a:spcBef>
              </a:pP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4 709,1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86" name="Группа 285"/>
          <p:cNvGrpSpPr/>
          <p:nvPr/>
        </p:nvGrpSpPr>
        <p:grpSpPr>
          <a:xfrm>
            <a:off x="4655619" y="2562779"/>
            <a:ext cx="2278581" cy="1063066"/>
            <a:chOff x="1691800" y="5254202"/>
            <a:chExt cx="2278581" cy="1063066"/>
          </a:xfrm>
        </p:grpSpPr>
        <p:sp>
          <p:nvSpPr>
            <p:cNvPr id="287" name="object 67"/>
            <p:cNvSpPr/>
            <p:nvPr/>
          </p:nvSpPr>
          <p:spPr>
            <a:xfrm>
              <a:off x="1691800" y="5254202"/>
              <a:ext cx="1145921" cy="106306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8" name="object 83"/>
            <p:cNvSpPr txBox="1"/>
            <p:nvPr/>
          </p:nvSpPr>
          <p:spPr>
            <a:xfrm>
              <a:off x="2601321" y="5534692"/>
              <a:ext cx="1369060" cy="42319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461645" marR="5080" indent="-449580" algn="ctr">
                <a:lnSpc>
                  <a:spcPts val="1130"/>
                </a:lnSpc>
              </a:pPr>
              <a:r>
                <a:rPr sz="1000" dirty="0" err="1" smtClean="0">
                  <a:solidFill>
                    <a:srgbClr val="434242"/>
                  </a:solidFill>
                  <a:latin typeface="Times New Roman" pitchFamily="18" charset="0"/>
                  <a:cs typeface="Times New Roman" pitchFamily="18" charset="0"/>
                </a:rPr>
                <a:t>Общего</a:t>
              </a:r>
              <a:r>
                <a:rPr lang="ru-RU" sz="1000" dirty="0" smtClean="0">
                  <a:solidFill>
                    <a:srgbClr val="434242"/>
                  </a:solidFill>
                  <a:latin typeface="Times New Roman" pitchFamily="18" charset="0"/>
                  <a:cs typeface="Times New Roman" pitchFamily="18" charset="0"/>
                </a:rPr>
                <a:t>-</a:t>
              </a:r>
            </a:p>
            <a:p>
              <a:pPr marL="461645" marR="5080" indent="-449580" algn="ctr">
                <a:lnSpc>
                  <a:spcPts val="1130"/>
                </a:lnSpc>
              </a:pPr>
              <a:r>
                <a:rPr sz="1000" dirty="0" err="1" smtClean="0">
                  <a:solidFill>
                    <a:srgbClr val="434242"/>
                  </a:solidFill>
                  <a:latin typeface="Times New Roman" pitchFamily="18" charset="0"/>
                  <a:cs typeface="Times New Roman" pitchFamily="18" charset="0"/>
                </a:rPr>
                <a:t>сударственные</a:t>
              </a:r>
              <a:r>
                <a:rPr sz="1000" dirty="0" smtClean="0">
                  <a:solidFill>
                    <a:srgbClr val="43424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1000" dirty="0" smtClean="0">
                <a:solidFill>
                  <a:srgbClr val="434242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461645" marR="5080" indent="-449580" algn="ctr">
                <a:lnSpc>
                  <a:spcPts val="1130"/>
                </a:lnSpc>
              </a:pPr>
              <a:r>
                <a:rPr sz="1000" dirty="0" err="1" smtClean="0">
                  <a:solidFill>
                    <a:srgbClr val="434242"/>
                  </a:solidFill>
                  <a:latin typeface="Times New Roman" pitchFamily="18" charset="0"/>
                  <a:cs typeface="Times New Roman" pitchFamily="18" charset="0"/>
                </a:rPr>
                <a:t>вопросы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9" name="object 88"/>
            <p:cNvSpPr txBox="1"/>
            <p:nvPr/>
          </p:nvSpPr>
          <p:spPr>
            <a:xfrm>
              <a:off x="3055981" y="6011957"/>
              <a:ext cx="530225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1 </a:t>
              </a: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552,9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25781" y="228600"/>
            <a:ext cx="7280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365E68"/>
                </a:solidFill>
                <a:latin typeface="Arial"/>
                <a:cs typeface="Arial"/>
              </a:rPr>
              <a:t>РАСХОДЫ БЮДЖЕТА ОБЛАСТИ ПО ОСНОВНЫМ ФУНКЦИЯМ ГОСУДАРСТВ</a:t>
            </a:r>
            <a:r>
              <a:rPr lang="ru-RU" b="1" spc="-10" dirty="0">
                <a:solidFill>
                  <a:srgbClr val="365E68"/>
                </a:solidFill>
                <a:latin typeface="Arial"/>
                <a:cs typeface="Arial"/>
              </a:rPr>
              <a:t>А В </a:t>
            </a:r>
            <a:r>
              <a:rPr lang="ru-RU" b="1" spc="-10" dirty="0" smtClean="0">
                <a:solidFill>
                  <a:srgbClr val="365E68"/>
                </a:solidFill>
                <a:latin typeface="Arial"/>
                <a:cs typeface="Arial"/>
              </a:rPr>
              <a:t>2019 </a:t>
            </a:r>
            <a:r>
              <a:rPr lang="ru-RU" b="1" spc="-10" dirty="0">
                <a:solidFill>
                  <a:srgbClr val="365E68"/>
                </a:solidFill>
                <a:latin typeface="Arial"/>
                <a:cs typeface="Arial"/>
              </a:rPr>
              <a:t>г.</a:t>
            </a:r>
            <a:r>
              <a:rPr lang="ru-RU" b="1" dirty="0">
                <a:solidFill>
                  <a:srgbClr val="365E68"/>
                </a:solidFill>
                <a:latin typeface="Arial"/>
                <a:cs typeface="Arial"/>
              </a:rPr>
              <a:t>, </a:t>
            </a:r>
            <a:r>
              <a:rPr lang="ru-RU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млн. руб. </a:t>
            </a:r>
            <a:r>
              <a:rPr lang="ru-RU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(отчет)</a:t>
            </a:r>
            <a:endParaRPr lang="ru-RU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291" name="5-конечная звезда 290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993257" y="1221968"/>
            <a:ext cx="2150743" cy="1004569"/>
            <a:chOff x="61300" y="1317002"/>
            <a:chExt cx="2150743" cy="1004569"/>
          </a:xfrm>
        </p:grpSpPr>
        <p:sp>
          <p:nvSpPr>
            <p:cNvPr id="5" name="object 5"/>
            <p:cNvSpPr/>
            <p:nvPr/>
          </p:nvSpPr>
          <p:spPr>
            <a:xfrm>
              <a:off x="61300" y="1317002"/>
              <a:ext cx="1145540" cy="1004569"/>
            </a:xfrm>
            <a:custGeom>
              <a:avLst/>
              <a:gdLst/>
              <a:ahLst/>
              <a:cxnLst/>
              <a:rect l="l" t="t" r="r" b="b"/>
              <a:pathLst>
                <a:path w="1145540" h="1004569">
                  <a:moveTo>
                    <a:pt x="1145108" y="0"/>
                  </a:moveTo>
                  <a:lnTo>
                    <a:pt x="0" y="0"/>
                  </a:lnTo>
                  <a:lnTo>
                    <a:pt x="0" y="1004569"/>
                  </a:lnTo>
                  <a:lnTo>
                    <a:pt x="1145108" y="1004569"/>
                  </a:lnTo>
                  <a:lnTo>
                    <a:pt x="1145108" y="932179"/>
                  </a:lnTo>
                  <a:lnTo>
                    <a:pt x="473875" y="932179"/>
                  </a:lnTo>
                  <a:lnTo>
                    <a:pt x="435888" y="930909"/>
                  </a:lnTo>
                  <a:lnTo>
                    <a:pt x="399246" y="930909"/>
                  </a:lnTo>
                  <a:lnTo>
                    <a:pt x="332462" y="928369"/>
                  </a:lnTo>
                  <a:lnTo>
                    <a:pt x="278445" y="923289"/>
                  </a:lnTo>
                  <a:lnTo>
                    <a:pt x="232117" y="911859"/>
                  </a:lnTo>
                  <a:lnTo>
                    <a:pt x="242012" y="905509"/>
                  </a:lnTo>
                  <a:lnTo>
                    <a:pt x="302027" y="887729"/>
                  </a:lnTo>
                  <a:lnTo>
                    <a:pt x="328907" y="885189"/>
                  </a:lnTo>
                  <a:lnTo>
                    <a:pt x="441276" y="885189"/>
                  </a:lnTo>
                  <a:lnTo>
                    <a:pt x="450702" y="883919"/>
                  </a:lnTo>
                  <a:lnTo>
                    <a:pt x="459114" y="882649"/>
                  </a:lnTo>
                  <a:lnTo>
                    <a:pt x="417817" y="850899"/>
                  </a:lnTo>
                  <a:lnTo>
                    <a:pt x="398310" y="836929"/>
                  </a:lnTo>
                  <a:lnTo>
                    <a:pt x="381530" y="821689"/>
                  </a:lnTo>
                  <a:lnTo>
                    <a:pt x="346973" y="779779"/>
                  </a:lnTo>
                  <a:lnTo>
                    <a:pt x="334874" y="737869"/>
                  </a:lnTo>
                  <a:lnTo>
                    <a:pt x="335560" y="723899"/>
                  </a:lnTo>
                  <a:lnTo>
                    <a:pt x="350967" y="687069"/>
                  </a:lnTo>
                  <a:lnTo>
                    <a:pt x="385175" y="654049"/>
                  </a:lnTo>
                  <a:lnTo>
                    <a:pt x="436619" y="629919"/>
                  </a:lnTo>
                  <a:lnTo>
                    <a:pt x="479717" y="618489"/>
                  </a:lnTo>
                  <a:lnTo>
                    <a:pt x="493512" y="618489"/>
                  </a:lnTo>
                  <a:lnTo>
                    <a:pt x="495185" y="556259"/>
                  </a:lnTo>
                  <a:lnTo>
                    <a:pt x="451457" y="548639"/>
                  </a:lnTo>
                  <a:lnTo>
                    <a:pt x="424718" y="543559"/>
                  </a:lnTo>
                  <a:lnTo>
                    <a:pt x="411979" y="539749"/>
                  </a:lnTo>
                  <a:lnTo>
                    <a:pt x="399619" y="537209"/>
                  </a:lnTo>
                  <a:lnTo>
                    <a:pt x="375909" y="529589"/>
                  </a:lnTo>
                  <a:lnTo>
                    <a:pt x="364497" y="525779"/>
                  </a:lnTo>
                  <a:lnTo>
                    <a:pt x="353339" y="520699"/>
                  </a:lnTo>
                  <a:lnTo>
                    <a:pt x="342403" y="516889"/>
                  </a:lnTo>
                  <a:lnTo>
                    <a:pt x="321073" y="506729"/>
                  </a:lnTo>
                  <a:lnTo>
                    <a:pt x="289966" y="487679"/>
                  </a:lnTo>
                  <a:lnTo>
                    <a:pt x="279709" y="480059"/>
                  </a:lnTo>
                  <a:lnTo>
                    <a:pt x="270011" y="473709"/>
                  </a:lnTo>
                  <a:lnTo>
                    <a:pt x="239981" y="448309"/>
                  </a:lnTo>
                  <a:lnTo>
                    <a:pt x="211404" y="419099"/>
                  </a:lnTo>
                  <a:lnTo>
                    <a:pt x="187951" y="384809"/>
                  </a:lnTo>
                  <a:lnTo>
                    <a:pt x="173292" y="349249"/>
                  </a:lnTo>
                  <a:lnTo>
                    <a:pt x="170994" y="336549"/>
                  </a:lnTo>
                  <a:lnTo>
                    <a:pt x="882040" y="308609"/>
                  </a:lnTo>
                  <a:lnTo>
                    <a:pt x="928471" y="308609"/>
                  </a:lnTo>
                  <a:lnTo>
                    <a:pt x="925578" y="297179"/>
                  </a:lnTo>
                  <a:lnTo>
                    <a:pt x="921583" y="285749"/>
                  </a:lnTo>
                  <a:lnTo>
                    <a:pt x="918224" y="278129"/>
                  </a:lnTo>
                  <a:lnTo>
                    <a:pt x="495185" y="278129"/>
                  </a:lnTo>
                  <a:lnTo>
                    <a:pt x="498559" y="248919"/>
                  </a:lnTo>
                  <a:lnTo>
                    <a:pt x="523596" y="195579"/>
                  </a:lnTo>
                  <a:lnTo>
                    <a:pt x="568689" y="151129"/>
                  </a:lnTo>
                  <a:lnTo>
                    <a:pt x="628637" y="118109"/>
                  </a:lnTo>
                  <a:lnTo>
                    <a:pt x="698241" y="97789"/>
                  </a:lnTo>
                  <a:lnTo>
                    <a:pt x="772301" y="90169"/>
                  </a:lnTo>
                  <a:lnTo>
                    <a:pt x="1145108" y="90169"/>
                  </a:lnTo>
                  <a:lnTo>
                    <a:pt x="1145108" y="0"/>
                  </a:lnTo>
                  <a:close/>
                </a:path>
                <a:path w="1145540" h="1004569">
                  <a:moveTo>
                    <a:pt x="1145108" y="894079"/>
                  </a:moveTo>
                  <a:lnTo>
                    <a:pt x="773285" y="894079"/>
                  </a:lnTo>
                  <a:lnTo>
                    <a:pt x="782113" y="895349"/>
                  </a:lnTo>
                  <a:lnTo>
                    <a:pt x="788708" y="897889"/>
                  </a:lnTo>
                  <a:lnTo>
                    <a:pt x="793797" y="902969"/>
                  </a:lnTo>
                  <a:lnTo>
                    <a:pt x="798105" y="910589"/>
                  </a:lnTo>
                  <a:lnTo>
                    <a:pt x="802356" y="920749"/>
                  </a:lnTo>
                  <a:lnTo>
                    <a:pt x="804672" y="928369"/>
                  </a:lnTo>
                  <a:lnTo>
                    <a:pt x="774852" y="928369"/>
                  </a:lnTo>
                  <a:lnTo>
                    <a:pt x="695625" y="929639"/>
                  </a:lnTo>
                  <a:lnTo>
                    <a:pt x="662477" y="930909"/>
                  </a:lnTo>
                  <a:lnTo>
                    <a:pt x="589764" y="930909"/>
                  </a:lnTo>
                  <a:lnTo>
                    <a:pt x="551428" y="932179"/>
                  </a:lnTo>
                  <a:lnTo>
                    <a:pt x="1145108" y="932179"/>
                  </a:lnTo>
                  <a:lnTo>
                    <a:pt x="1145108" y="894079"/>
                  </a:lnTo>
                  <a:close/>
                </a:path>
                <a:path w="1145540" h="1004569">
                  <a:moveTo>
                    <a:pt x="1145108" y="835659"/>
                  </a:moveTo>
                  <a:lnTo>
                    <a:pt x="737794" y="835659"/>
                  </a:lnTo>
                  <a:lnTo>
                    <a:pt x="726265" y="843279"/>
                  </a:lnTo>
                  <a:lnTo>
                    <a:pt x="715168" y="848359"/>
                  </a:lnTo>
                  <a:lnTo>
                    <a:pt x="704372" y="852169"/>
                  </a:lnTo>
                  <a:lnTo>
                    <a:pt x="693744" y="854709"/>
                  </a:lnTo>
                  <a:lnTo>
                    <a:pt x="661536" y="858519"/>
                  </a:lnTo>
                  <a:lnTo>
                    <a:pt x="650249" y="858519"/>
                  </a:lnTo>
                  <a:lnTo>
                    <a:pt x="638466" y="861059"/>
                  </a:lnTo>
                  <a:lnTo>
                    <a:pt x="626053" y="863599"/>
                  </a:lnTo>
                  <a:lnTo>
                    <a:pt x="612231" y="869949"/>
                  </a:lnTo>
                  <a:lnTo>
                    <a:pt x="603955" y="872489"/>
                  </a:lnTo>
                  <a:lnTo>
                    <a:pt x="599495" y="873759"/>
                  </a:lnTo>
                  <a:lnTo>
                    <a:pt x="597123" y="873759"/>
                  </a:lnTo>
                  <a:lnTo>
                    <a:pt x="595112" y="875029"/>
                  </a:lnTo>
                  <a:lnTo>
                    <a:pt x="591732" y="877569"/>
                  </a:lnTo>
                  <a:lnTo>
                    <a:pt x="604310" y="882649"/>
                  </a:lnTo>
                  <a:lnTo>
                    <a:pt x="615608" y="887729"/>
                  </a:lnTo>
                  <a:lnTo>
                    <a:pt x="646859" y="895349"/>
                  </a:lnTo>
                  <a:lnTo>
                    <a:pt x="658074" y="895349"/>
                  </a:lnTo>
                  <a:lnTo>
                    <a:pt x="670525" y="896619"/>
                  </a:lnTo>
                  <a:lnTo>
                    <a:pt x="726160" y="896619"/>
                  </a:lnTo>
                  <a:lnTo>
                    <a:pt x="746034" y="895349"/>
                  </a:lnTo>
                  <a:lnTo>
                    <a:pt x="761501" y="894079"/>
                  </a:lnTo>
                  <a:lnTo>
                    <a:pt x="1145108" y="894079"/>
                  </a:lnTo>
                  <a:lnTo>
                    <a:pt x="1145108" y="835659"/>
                  </a:lnTo>
                  <a:close/>
                </a:path>
                <a:path w="1145540" h="1004569">
                  <a:moveTo>
                    <a:pt x="441276" y="885189"/>
                  </a:moveTo>
                  <a:lnTo>
                    <a:pt x="382776" y="885189"/>
                  </a:lnTo>
                  <a:lnTo>
                    <a:pt x="395627" y="886459"/>
                  </a:lnTo>
                  <a:lnTo>
                    <a:pt x="430945" y="886459"/>
                  </a:lnTo>
                  <a:lnTo>
                    <a:pt x="441276" y="885189"/>
                  </a:lnTo>
                  <a:close/>
                </a:path>
                <a:path w="1145540" h="1004569">
                  <a:moveTo>
                    <a:pt x="541604" y="571499"/>
                  </a:moveTo>
                  <a:lnTo>
                    <a:pt x="541604" y="834389"/>
                  </a:lnTo>
                  <a:lnTo>
                    <a:pt x="553130" y="839469"/>
                  </a:lnTo>
                  <a:lnTo>
                    <a:pt x="565230" y="843279"/>
                  </a:lnTo>
                  <a:lnTo>
                    <a:pt x="590745" y="848359"/>
                  </a:lnTo>
                  <a:lnTo>
                    <a:pt x="630772" y="848359"/>
                  </a:lnTo>
                  <a:lnTo>
                    <a:pt x="657438" y="845819"/>
                  </a:lnTo>
                  <a:lnTo>
                    <a:pt x="670459" y="843279"/>
                  </a:lnTo>
                  <a:lnTo>
                    <a:pt x="695368" y="840739"/>
                  </a:lnTo>
                  <a:lnTo>
                    <a:pt x="707051" y="838199"/>
                  </a:lnTo>
                  <a:lnTo>
                    <a:pt x="728367" y="835659"/>
                  </a:lnTo>
                  <a:lnTo>
                    <a:pt x="1145108" y="835659"/>
                  </a:lnTo>
                  <a:lnTo>
                    <a:pt x="1145108" y="650239"/>
                  </a:lnTo>
                  <a:lnTo>
                    <a:pt x="595266" y="650239"/>
                  </a:lnTo>
                  <a:lnTo>
                    <a:pt x="585667" y="648969"/>
                  </a:lnTo>
                  <a:lnTo>
                    <a:pt x="560082" y="614679"/>
                  </a:lnTo>
                  <a:lnTo>
                    <a:pt x="559069" y="608329"/>
                  </a:lnTo>
                  <a:lnTo>
                    <a:pt x="557603" y="600709"/>
                  </a:lnTo>
                  <a:lnTo>
                    <a:pt x="555405" y="593089"/>
                  </a:lnTo>
                  <a:lnTo>
                    <a:pt x="552194" y="586739"/>
                  </a:lnTo>
                  <a:lnTo>
                    <a:pt x="549189" y="581659"/>
                  </a:lnTo>
                  <a:lnTo>
                    <a:pt x="547414" y="581659"/>
                  </a:lnTo>
                  <a:lnTo>
                    <a:pt x="548348" y="580389"/>
                  </a:lnTo>
                  <a:lnTo>
                    <a:pt x="547687" y="579119"/>
                  </a:lnTo>
                  <a:lnTo>
                    <a:pt x="541604" y="571499"/>
                  </a:lnTo>
                  <a:close/>
                </a:path>
                <a:path w="1145540" h="1004569">
                  <a:moveTo>
                    <a:pt x="493512" y="618489"/>
                  </a:moveTo>
                  <a:lnTo>
                    <a:pt x="479717" y="618489"/>
                  </a:lnTo>
                  <a:lnTo>
                    <a:pt x="479549" y="632459"/>
                  </a:lnTo>
                  <a:lnTo>
                    <a:pt x="479437" y="638809"/>
                  </a:lnTo>
                  <a:lnTo>
                    <a:pt x="476250" y="676909"/>
                  </a:lnTo>
                  <a:lnTo>
                    <a:pt x="456779" y="704849"/>
                  </a:lnTo>
                  <a:lnTo>
                    <a:pt x="452976" y="704849"/>
                  </a:lnTo>
                  <a:lnTo>
                    <a:pt x="448987" y="706119"/>
                  </a:lnTo>
                  <a:lnTo>
                    <a:pt x="444836" y="707389"/>
                  </a:lnTo>
                  <a:lnTo>
                    <a:pt x="440546" y="709929"/>
                  </a:lnTo>
                  <a:lnTo>
                    <a:pt x="436139" y="712469"/>
                  </a:lnTo>
                  <a:lnTo>
                    <a:pt x="431640" y="717549"/>
                  </a:lnTo>
                  <a:lnTo>
                    <a:pt x="427071" y="723899"/>
                  </a:lnTo>
                  <a:lnTo>
                    <a:pt x="422455" y="731519"/>
                  </a:lnTo>
                  <a:lnTo>
                    <a:pt x="417817" y="741679"/>
                  </a:lnTo>
                  <a:lnTo>
                    <a:pt x="418824" y="760729"/>
                  </a:lnTo>
                  <a:lnTo>
                    <a:pt x="433073" y="798829"/>
                  </a:lnTo>
                  <a:lnTo>
                    <a:pt x="474244" y="828039"/>
                  </a:lnTo>
                  <a:lnTo>
                    <a:pt x="487777" y="831849"/>
                  </a:lnTo>
                  <a:lnTo>
                    <a:pt x="493512" y="618489"/>
                  </a:lnTo>
                  <a:close/>
                </a:path>
                <a:path w="1145540" h="1004569">
                  <a:moveTo>
                    <a:pt x="1145108" y="90169"/>
                  </a:moveTo>
                  <a:lnTo>
                    <a:pt x="772301" y="90169"/>
                  </a:lnTo>
                  <a:lnTo>
                    <a:pt x="809378" y="92709"/>
                  </a:lnTo>
                  <a:lnTo>
                    <a:pt x="845618" y="99059"/>
                  </a:lnTo>
                  <a:lnTo>
                    <a:pt x="912993" y="125729"/>
                  </a:lnTo>
                  <a:lnTo>
                    <a:pt x="969225" y="170179"/>
                  </a:lnTo>
                  <a:lnTo>
                    <a:pt x="1009116" y="236219"/>
                  </a:lnTo>
                  <a:lnTo>
                    <a:pt x="1021308" y="278129"/>
                  </a:lnTo>
                  <a:lnTo>
                    <a:pt x="1026570" y="322579"/>
                  </a:lnTo>
                  <a:lnTo>
                    <a:pt x="1026357" y="342899"/>
                  </a:lnTo>
                  <a:lnTo>
                    <a:pt x="1020826" y="382269"/>
                  </a:lnTo>
                  <a:lnTo>
                    <a:pt x="1001502" y="434339"/>
                  </a:lnTo>
                  <a:lnTo>
                    <a:pt x="971734" y="480059"/>
                  </a:lnTo>
                  <a:lnTo>
                    <a:pt x="934653" y="516889"/>
                  </a:lnTo>
                  <a:lnTo>
                    <a:pt x="865114" y="565149"/>
                  </a:lnTo>
                  <a:lnTo>
                    <a:pt x="851090" y="571499"/>
                  </a:lnTo>
                  <a:lnTo>
                    <a:pt x="841102" y="577849"/>
                  </a:lnTo>
                  <a:lnTo>
                    <a:pt x="797226" y="599439"/>
                  </a:lnTo>
                  <a:lnTo>
                    <a:pt x="723153" y="623569"/>
                  </a:lnTo>
                  <a:lnTo>
                    <a:pt x="710256" y="626109"/>
                  </a:lnTo>
                  <a:lnTo>
                    <a:pt x="697286" y="629919"/>
                  </a:lnTo>
                  <a:lnTo>
                    <a:pt x="684275" y="632459"/>
                  </a:lnTo>
                  <a:lnTo>
                    <a:pt x="660068" y="638809"/>
                  </a:lnTo>
                  <a:lnTo>
                    <a:pt x="639344" y="643889"/>
                  </a:lnTo>
                  <a:lnTo>
                    <a:pt x="621823" y="647699"/>
                  </a:lnTo>
                  <a:lnTo>
                    <a:pt x="607224" y="648969"/>
                  </a:lnTo>
                  <a:lnTo>
                    <a:pt x="595266" y="650239"/>
                  </a:lnTo>
                  <a:lnTo>
                    <a:pt x="1145108" y="650239"/>
                  </a:lnTo>
                  <a:lnTo>
                    <a:pt x="1145108" y="90169"/>
                  </a:lnTo>
                  <a:close/>
                </a:path>
                <a:path w="1145540" h="1004569">
                  <a:moveTo>
                    <a:pt x="928471" y="308609"/>
                  </a:moveTo>
                  <a:lnTo>
                    <a:pt x="882040" y="308609"/>
                  </a:lnTo>
                  <a:lnTo>
                    <a:pt x="880785" y="328929"/>
                  </a:lnTo>
                  <a:lnTo>
                    <a:pt x="877104" y="349249"/>
                  </a:lnTo>
                  <a:lnTo>
                    <a:pt x="862975" y="386079"/>
                  </a:lnTo>
                  <a:lnTo>
                    <a:pt x="840677" y="420369"/>
                  </a:lnTo>
                  <a:lnTo>
                    <a:pt x="811229" y="452119"/>
                  </a:lnTo>
                  <a:lnTo>
                    <a:pt x="775654" y="478789"/>
                  </a:lnTo>
                  <a:lnTo>
                    <a:pt x="734971" y="502919"/>
                  </a:lnTo>
                  <a:lnTo>
                    <a:pt x="690204" y="521969"/>
                  </a:lnTo>
                  <a:lnTo>
                    <a:pt x="642373" y="538479"/>
                  </a:lnTo>
                  <a:lnTo>
                    <a:pt x="592499" y="549909"/>
                  </a:lnTo>
                  <a:lnTo>
                    <a:pt x="541604" y="556259"/>
                  </a:lnTo>
                  <a:lnTo>
                    <a:pt x="547460" y="561339"/>
                  </a:lnTo>
                  <a:lnTo>
                    <a:pt x="551308" y="565149"/>
                  </a:lnTo>
                  <a:lnTo>
                    <a:pt x="553462" y="568959"/>
                  </a:lnTo>
                  <a:lnTo>
                    <a:pt x="554235" y="571499"/>
                  </a:lnTo>
                  <a:lnTo>
                    <a:pt x="553940" y="574039"/>
                  </a:lnTo>
                  <a:lnTo>
                    <a:pt x="552890" y="576579"/>
                  </a:lnTo>
                  <a:lnTo>
                    <a:pt x="551399" y="577849"/>
                  </a:lnTo>
                  <a:lnTo>
                    <a:pt x="549781" y="579119"/>
                  </a:lnTo>
                  <a:lnTo>
                    <a:pt x="548407" y="580337"/>
                  </a:lnTo>
                  <a:lnTo>
                    <a:pt x="549189" y="581659"/>
                  </a:lnTo>
                  <a:lnTo>
                    <a:pt x="550739" y="581659"/>
                  </a:lnTo>
                  <a:lnTo>
                    <a:pt x="561195" y="580389"/>
                  </a:lnTo>
                  <a:lnTo>
                    <a:pt x="569835" y="579119"/>
                  </a:lnTo>
                  <a:lnTo>
                    <a:pt x="581168" y="577849"/>
                  </a:lnTo>
                  <a:lnTo>
                    <a:pt x="595506" y="576579"/>
                  </a:lnTo>
                  <a:lnTo>
                    <a:pt x="613164" y="574039"/>
                  </a:lnTo>
                  <a:lnTo>
                    <a:pt x="634453" y="571499"/>
                  </a:lnTo>
                  <a:lnTo>
                    <a:pt x="645185" y="568959"/>
                  </a:lnTo>
                  <a:lnTo>
                    <a:pt x="658563" y="565149"/>
                  </a:lnTo>
                  <a:lnTo>
                    <a:pt x="674216" y="560069"/>
                  </a:lnTo>
                  <a:lnTo>
                    <a:pt x="691772" y="554989"/>
                  </a:lnTo>
                  <a:lnTo>
                    <a:pt x="731109" y="541019"/>
                  </a:lnTo>
                  <a:lnTo>
                    <a:pt x="773602" y="521969"/>
                  </a:lnTo>
                  <a:lnTo>
                    <a:pt x="816281" y="497839"/>
                  </a:lnTo>
                  <a:lnTo>
                    <a:pt x="856174" y="471169"/>
                  </a:lnTo>
                  <a:lnTo>
                    <a:pt x="890311" y="438149"/>
                  </a:lnTo>
                  <a:lnTo>
                    <a:pt x="915720" y="400049"/>
                  </a:lnTo>
                  <a:lnTo>
                    <a:pt x="929431" y="356869"/>
                  </a:lnTo>
                  <a:lnTo>
                    <a:pt x="930970" y="334009"/>
                  </a:lnTo>
                  <a:lnTo>
                    <a:pt x="928471" y="308609"/>
                  </a:lnTo>
                  <a:close/>
                </a:path>
                <a:path w="1145540" h="1004569">
                  <a:moveTo>
                    <a:pt x="795730" y="193039"/>
                  </a:moveTo>
                  <a:lnTo>
                    <a:pt x="755080" y="201929"/>
                  </a:lnTo>
                  <a:lnTo>
                    <a:pt x="718566" y="220979"/>
                  </a:lnTo>
                  <a:lnTo>
                    <a:pt x="710791" y="224789"/>
                  </a:lnTo>
                  <a:lnTo>
                    <a:pt x="703783" y="229869"/>
                  </a:lnTo>
                  <a:lnTo>
                    <a:pt x="697343" y="234949"/>
                  </a:lnTo>
                  <a:lnTo>
                    <a:pt x="685380" y="242569"/>
                  </a:lnTo>
                  <a:lnTo>
                    <a:pt x="651614" y="261619"/>
                  </a:lnTo>
                  <a:lnTo>
                    <a:pt x="642621" y="265429"/>
                  </a:lnTo>
                  <a:lnTo>
                    <a:pt x="575606" y="275589"/>
                  </a:lnTo>
                  <a:lnTo>
                    <a:pt x="534827" y="278129"/>
                  </a:lnTo>
                  <a:lnTo>
                    <a:pt x="918224" y="278129"/>
                  </a:lnTo>
                  <a:lnTo>
                    <a:pt x="895740" y="242569"/>
                  </a:lnTo>
                  <a:lnTo>
                    <a:pt x="856900" y="210819"/>
                  </a:lnTo>
                  <a:lnTo>
                    <a:pt x="808776" y="194309"/>
                  </a:lnTo>
                  <a:lnTo>
                    <a:pt x="795730" y="193039"/>
                  </a:lnTo>
                  <a:close/>
                </a:path>
              </a:pathLst>
            </a:custGeom>
            <a:solidFill>
              <a:srgbClr val="7E1E41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1142703" y="1619376"/>
              <a:ext cx="1069340" cy="4051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Здравоохранение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R="115570" algn="ctr">
                <a:lnSpc>
                  <a:spcPct val="100000"/>
                </a:lnSpc>
                <a:spcBef>
                  <a:spcPts val="545"/>
                </a:spcBef>
              </a:pP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6 357,7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6993257" y="2605313"/>
            <a:ext cx="1879600" cy="1004569"/>
            <a:chOff x="2424925" y="1316024"/>
            <a:chExt cx="1879600" cy="1004569"/>
          </a:xfrm>
        </p:grpSpPr>
        <p:sp>
          <p:nvSpPr>
            <p:cNvPr id="11" name="object 11"/>
            <p:cNvSpPr/>
            <p:nvPr/>
          </p:nvSpPr>
          <p:spPr>
            <a:xfrm>
              <a:off x="2424925" y="1316024"/>
              <a:ext cx="1145540" cy="1004569"/>
            </a:xfrm>
            <a:custGeom>
              <a:avLst/>
              <a:gdLst/>
              <a:ahLst/>
              <a:cxnLst/>
              <a:rect l="l" t="t" r="r" b="b"/>
              <a:pathLst>
                <a:path w="1145539" h="1004569">
                  <a:moveTo>
                    <a:pt x="1145108" y="0"/>
                  </a:moveTo>
                  <a:lnTo>
                    <a:pt x="0" y="0"/>
                  </a:lnTo>
                  <a:lnTo>
                    <a:pt x="0" y="1004569"/>
                  </a:lnTo>
                  <a:lnTo>
                    <a:pt x="1145108" y="1004569"/>
                  </a:lnTo>
                  <a:lnTo>
                    <a:pt x="1145108" y="883919"/>
                  </a:lnTo>
                  <a:lnTo>
                    <a:pt x="634862" y="883919"/>
                  </a:lnTo>
                  <a:lnTo>
                    <a:pt x="557072" y="881379"/>
                  </a:lnTo>
                  <a:lnTo>
                    <a:pt x="547902" y="869950"/>
                  </a:lnTo>
                  <a:lnTo>
                    <a:pt x="544545" y="866139"/>
                  </a:lnTo>
                  <a:lnTo>
                    <a:pt x="495172" y="866139"/>
                  </a:lnTo>
                  <a:lnTo>
                    <a:pt x="458980" y="858519"/>
                  </a:lnTo>
                  <a:lnTo>
                    <a:pt x="408375" y="838200"/>
                  </a:lnTo>
                  <a:lnTo>
                    <a:pt x="362470" y="810260"/>
                  </a:lnTo>
                  <a:lnTo>
                    <a:pt x="334632" y="786129"/>
                  </a:lnTo>
                  <a:lnTo>
                    <a:pt x="321577" y="774699"/>
                  </a:lnTo>
                  <a:lnTo>
                    <a:pt x="309115" y="760729"/>
                  </a:lnTo>
                  <a:lnTo>
                    <a:pt x="297256" y="748029"/>
                  </a:lnTo>
                  <a:lnTo>
                    <a:pt x="286012" y="734060"/>
                  </a:lnTo>
                  <a:lnTo>
                    <a:pt x="275395" y="720090"/>
                  </a:lnTo>
                  <a:lnTo>
                    <a:pt x="265416" y="706119"/>
                  </a:lnTo>
                  <a:lnTo>
                    <a:pt x="256088" y="692149"/>
                  </a:lnTo>
                  <a:lnTo>
                    <a:pt x="247420" y="676910"/>
                  </a:lnTo>
                  <a:lnTo>
                    <a:pt x="239426" y="662940"/>
                  </a:lnTo>
                  <a:lnTo>
                    <a:pt x="220106" y="614679"/>
                  </a:lnTo>
                  <a:lnTo>
                    <a:pt x="209850" y="567690"/>
                  </a:lnTo>
                  <a:lnTo>
                    <a:pt x="209926" y="558799"/>
                  </a:lnTo>
                  <a:lnTo>
                    <a:pt x="224203" y="528319"/>
                  </a:lnTo>
                  <a:lnTo>
                    <a:pt x="229565" y="521969"/>
                  </a:lnTo>
                  <a:lnTo>
                    <a:pt x="235671" y="516889"/>
                  </a:lnTo>
                  <a:lnTo>
                    <a:pt x="242482" y="510539"/>
                  </a:lnTo>
                  <a:lnTo>
                    <a:pt x="249961" y="505459"/>
                  </a:lnTo>
                  <a:lnTo>
                    <a:pt x="258066" y="497839"/>
                  </a:lnTo>
                  <a:lnTo>
                    <a:pt x="262414" y="494029"/>
                  </a:lnTo>
                  <a:lnTo>
                    <a:pt x="216636" y="494029"/>
                  </a:lnTo>
                  <a:lnTo>
                    <a:pt x="216950" y="454659"/>
                  </a:lnTo>
                  <a:lnTo>
                    <a:pt x="221535" y="410209"/>
                  </a:lnTo>
                  <a:lnTo>
                    <a:pt x="245207" y="373379"/>
                  </a:lnTo>
                  <a:lnTo>
                    <a:pt x="284360" y="356869"/>
                  </a:lnTo>
                  <a:lnTo>
                    <a:pt x="329275" y="356869"/>
                  </a:lnTo>
                  <a:lnTo>
                    <a:pt x="335800" y="351789"/>
                  </a:lnTo>
                  <a:lnTo>
                    <a:pt x="343693" y="346709"/>
                  </a:lnTo>
                  <a:lnTo>
                    <a:pt x="353178" y="344169"/>
                  </a:lnTo>
                  <a:lnTo>
                    <a:pt x="364479" y="341629"/>
                  </a:lnTo>
                  <a:lnTo>
                    <a:pt x="377820" y="340359"/>
                  </a:lnTo>
                  <a:lnTo>
                    <a:pt x="263055" y="340359"/>
                  </a:lnTo>
                  <a:lnTo>
                    <a:pt x="266529" y="325119"/>
                  </a:lnTo>
                  <a:lnTo>
                    <a:pt x="270897" y="304799"/>
                  </a:lnTo>
                  <a:lnTo>
                    <a:pt x="272706" y="297179"/>
                  </a:lnTo>
                  <a:lnTo>
                    <a:pt x="296358" y="276859"/>
                  </a:lnTo>
                  <a:lnTo>
                    <a:pt x="307219" y="270509"/>
                  </a:lnTo>
                  <a:lnTo>
                    <a:pt x="321193" y="264159"/>
                  </a:lnTo>
                  <a:lnTo>
                    <a:pt x="340436" y="264159"/>
                  </a:lnTo>
                  <a:lnTo>
                    <a:pt x="340436" y="246379"/>
                  </a:lnTo>
                  <a:lnTo>
                    <a:pt x="346022" y="236219"/>
                  </a:lnTo>
                  <a:lnTo>
                    <a:pt x="352436" y="227329"/>
                  </a:lnTo>
                  <a:lnTo>
                    <a:pt x="359647" y="217169"/>
                  </a:lnTo>
                  <a:lnTo>
                    <a:pt x="395822" y="184150"/>
                  </a:lnTo>
                  <a:lnTo>
                    <a:pt x="429757" y="163829"/>
                  </a:lnTo>
                  <a:lnTo>
                    <a:pt x="482438" y="144779"/>
                  </a:lnTo>
                  <a:lnTo>
                    <a:pt x="526410" y="138429"/>
                  </a:lnTo>
                  <a:lnTo>
                    <a:pt x="1145108" y="138429"/>
                  </a:lnTo>
                  <a:lnTo>
                    <a:pt x="1145108" y="0"/>
                  </a:lnTo>
                  <a:close/>
                </a:path>
                <a:path w="1145539" h="1004569">
                  <a:moveTo>
                    <a:pt x="556562" y="351789"/>
                  </a:moveTo>
                  <a:lnTo>
                    <a:pt x="481550" y="351789"/>
                  </a:lnTo>
                  <a:lnTo>
                    <a:pt x="494128" y="353059"/>
                  </a:lnTo>
                  <a:lnTo>
                    <a:pt x="531237" y="360679"/>
                  </a:lnTo>
                  <a:lnTo>
                    <a:pt x="578672" y="375919"/>
                  </a:lnTo>
                  <a:lnTo>
                    <a:pt x="622855" y="396239"/>
                  </a:lnTo>
                  <a:lnTo>
                    <a:pt x="633275" y="401319"/>
                  </a:lnTo>
                  <a:lnTo>
                    <a:pt x="618438" y="463549"/>
                  </a:lnTo>
                  <a:lnTo>
                    <a:pt x="610119" y="520699"/>
                  </a:lnTo>
                  <a:lnTo>
                    <a:pt x="607424" y="572769"/>
                  </a:lnTo>
                  <a:lnTo>
                    <a:pt x="609460" y="619760"/>
                  </a:lnTo>
                  <a:lnTo>
                    <a:pt x="615336" y="661669"/>
                  </a:lnTo>
                  <a:lnTo>
                    <a:pt x="635034" y="732790"/>
                  </a:lnTo>
                  <a:lnTo>
                    <a:pt x="659374" y="787399"/>
                  </a:lnTo>
                  <a:lnTo>
                    <a:pt x="681215" y="828039"/>
                  </a:lnTo>
                  <a:lnTo>
                    <a:pt x="688967" y="844550"/>
                  </a:lnTo>
                  <a:lnTo>
                    <a:pt x="693415" y="855979"/>
                  </a:lnTo>
                  <a:lnTo>
                    <a:pt x="693667" y="866139"/>
                  </a:lnTo>
                  <a:lnTo>
                    <a:pt x="688831" y="873760"/>
                  </a:lnTo>
                  <a:lnTo>
                    <a:pt x="678013" y="878839"/>
                  </a:lnTo>
                  <a:lnTo>
                    <a:pt x="660321" y="882650"/>
                  </a:lnTo>
                  <a:lnTo>
                    <a:pt x="634862" y="883919"/>
                  </a:lnTo>
                  <a:lnTo>
                    <a:pt x="1145108" y="883919"/>
                  </a:lnTo>
                  <a:lnTo>
                    <a:pt x="1145108" y="847089"/>
                  </a:lnTo>
                  <a:lnTo>
                    <a:pt x="738474" y="847089"/>
                  </a:lnTo>
                  <a:lnTo>
                    <a:pt x="727497" y="826769"/>
                  </a:lnTo>
                  <a:lnTo>
                    <a:pt x="716564" y="807719"/>
                  </a:lnTo>
                  <a:lnTo>
                    <a:pt x="695258" y="770890"/>
                  </a:lnTo>
                  <a:lnTo>
                    <a:pt x="685101" y="753110"/>
                  </a:lnTo>
                  <a:lnTo>
                    <a:pt x="666317" y="717549"/>
                  </a:lnTo>
                  <a:lnTo>
                    <a:pt x="650290" y="681990"/>
                  </a:lnTo>
                  <a:lnTo>
                    <a:pt x="637881" y="645160"/>
                  </a:lnTo>
                  <a:lnTo>
                    <a:pt x="629953" y="605790"/>
                  </a:lnTo>
                  <a:lnTo>
                    <a:pt x="627367" y="562610"/>
                  </a:lnTo>
                  <a:lnTo>
                    <a:pt x="628346" y="539749"/>
                  </a:lnTo>
                  <a:lnTo>
                    <a:pt x="630983" y="515619"/>
                  </a:lnTo>
                  <a:lnTo>
                    <a:pt x="635387" y="488949"/>
                  </a:lnTo>
                  <a:lnTo>
                    <a:pt x="641664" y="462279"/>
                  </a:lnTo>
                  <a:lnTo>
                    <a:pt x="649922" y="433069"/>
                  </a:lnTo>
                  <a:lnTo>
                    <a:pt x="707430" y="433069"/>
                  </a:lnTo>
                  <a:lnTo>
                    <a:pt x="701410" y="426719"/>
                  </a:lnTo>
                  <a:lnTo>
                    <a:pt x="684481" y="406399"/>
                  </a:lnTo>
                  <a:lnTo>
                    <a:pt x="680872" y="401319"/>
                  </a:lnTo>
                  <a:lnTo>
                    <a:pt x="692702" y="393699"/>
                  </a:lnTo>
                  <a:lnTo>
                    <a:pt x="704949" y="386079"/>
                  </a:lnTo>
                  <a:lnTo>
                    <a:pt x="717568" y="379729"/>
                  </a:lnTo>
                  <a:lnTo>
                    <a:pt x="730512" y="374649"/>
                  </a:lnTo>
                  <a:lnTo>
                    <a:pt x="734919" y="373379"/>
                  </a:lnTo>
                  <a:lnTo>
                    <a:pt x="647607" y="373379"/>
                  </a:lnTo>
                  <a:lnTo>
                    <a:pt x="637601" y="372109"/>
                  </a:lnTo>
                  <a:lnTo>
                    <a:pt x="625981" y="369569"/>
                  </a:lnTo>
                  <a:lnTo>
                    <a:pt x="613004" y="367029"/>
                  </a:lnTo>
                  <a:lnTo>
                    <a:pt x="598924" y="363219"/>
                  </a:lnTo>
                  <a:lnTo>
                    <a:pt x="568481" y="355599"/>
                  </a:lnTo>
                  <a:lnTo>
                    <a:pt x="556562" y="351789"/>
                  </a:lnTo>
                  <a:close/>
                </a:path>
                <a:path w="1145539" h="1004569">
                  <a:moveTo>
                    <a:pt x="340436" y="264159"/>
                  </a:moveTo>
                  <a:lnTo>
                    <a:pt x="321193" y="264159"/>
                  </a:lnTo>
                  <a:lnTo>
                    <a:pt x="319318" y="281939"/>
                  </a:lnTo>
                  <a:lnTo>
                    <a:pt x="318377" y="295909"/>
                  </a:lnTo>
                  <a:lnTo>
                    <a:pt x="318134" y="304799"/>
                  </a:lnTo>
                  <a:lnTo>
                    <a:pt x="318019" y="323849"/>
                  </a:lnTo>
                  <a:lnTo>
                    <a:pt x="317847" y="326389"/>
                  </a:lnTo>
                  <a:lnTo>
                    <a:pt x="293146" y="335279"/>
                  </a:lnTo>
                  <a:lnTo>
                    <a:pt x="282319" y="336549"/>
                  </a:lnTo>
                  <a:lnTo>
                    <a:pt x="268760" y="339089"/>
                  </a:lnTo>
                  <a:lnTo>
                    <a:pt x="263055" y="340359"/>
                  </a:lnTo>
                  <a:lnTo>
                    <a:pt x="377820" y="340359"/>
                  </a:lnTo>
                  <a:lnTo>
                    <a:pt x="368538" y="382269"/>
                  </a:lnTo>
                  <a:lnTo>
                    <a:pt x="361159" y="421639"/>
                  </a:lnTo>
                  <a:lnTo>
                    <a:pt x="351901" y="490219"/>
                  </a:lnTo>
                  <a:lnTo>
                    <a:pt x="349797" y="532129"/>
                  </a:lnTo>
                  <a:lnTo>
                    <a:pt x="349705" y="549910"/>
                  </a:lnTo>
                  <a:lnTo>
                    <a:pt x="351000" y="574040"/>
                  </a:lnTo>
                  <a:lnTo>
                    <a:pt x="358458" y="621029"/>
                  </a:lnTo>
                  <a:lnTo>
                    <a:pt x="371885" y="664210"/>
                  </a:lnTo>
                  <a:lnTo>
                    <a:pt x="390870" y="706119"/>
                  </a:lnTo>
                  <a:lnTo>
                    <a:pt x="415004" y="746760"/>
                  </a:lnTo>
                  <a:lnTo>
                    <a:pt x="443876" y="789940"/>
                  </a:lnTo>
                  <a:lnTo>
                    <a:pt x="477077" y="839469"/>
                  </a:lnTo>
                  <a:lnTo>
                    <a:pt x="495172" y="866139"/>
                  </a:lnTo>
                  <a:lnTo>
                    <a:pt x="544545" y="866139"/>
                  </a:lnTo>
                  <a:lnTo>
                    <a:pt x="538951" y="859789"/>
                  </a:lnTo>
                  <a:lnTo>
                    <a:pt x="530210" y="849629"/>
                  </a:lnTo>
                  <a:lnTo>
                    <a:pt x="521666" y="840739"/>
                  </a:lnTo>
                  <a:lnTo>
                    <a:pt x="513308" y="831850"/>
                  </a:lnTo>
                  <a:lnTo>
                    <a:pt x="497103" y="815339"/>
                  </a:lnTo>
                  <a:lnTo>
                    <a:pt x="466409" y="781049"/>
                  </a:lnTo>
                  <a:lnTo>
                    <a:pt x="437386" y="740410"/>
                  </a:lnTo>
                  <a:lnTo>
                    <a:pt x="416267" y="698499"/>
                  </a:lnTo>
                  <a:lnTo>
                    <a:pt x="402323" y="664210"/>
                  </a:lnTo>
                  <a:lnTo>
                    <a:pt x="395820" y="648969"/>
                  </a:lnTo>
                  <a:lnTo>
                    <a:pt x="381652" y="599440"/>
                  </a:lnTo>
                  <a:lnTo>
                    <a:pt x="375004" y="551179"/>
                  </a:lnTo>
                  <a:lnTo>
                    <a:pt x="374440" y="519429"/>
                  </a:lnTo>
                  <a:lnTo>
                    <a:pt x="375250" y="504189"/>
                  </a:lnTo>
                  <a:lnTo>
                    <a:pt x="381762" y="457199"/>
                  </a:lnTo>
                  <a:lnTo>
                    <a:pt x="393913" y="412749"/>
                  </a:lnTo>
                  <a:lnTo>
                    <a:pt x="411077" y="369569"/>
                  </a:lnTo>
                  <a:lnTo>
                    <a:pt x="443412" y="351789"/>
                  </a:lnTo>
                  <a:lnTo>
                    <a:pt x="556562" y="351789"/>
                  </a:lnTo>
                  <a:lnTo>
                    <a:pt x="520941" y="340359"/>
                  </a:lnTo>
                  <a:lnTo>
                    <a:pt x="505617" y="335279"/>
                  </a:lnTo>
                  <a:lnTo>
                    <a:pt x="490980" y="331469"/>
                  </a:lnTo>
                  <a:lnTo>
                    <a:pt x="477286" y="326389"/>
                  </a:lnTo>
                  <a:lnTo>
                    <a:pt x="471039" y="323849"/>
                  </a:lnTo>
                  <a:lnTo>
                    <a:pt x="340436" y="323849"/>
                  </a:lnTo>
                  <a:lnTo>
                    <a:pt x="340436" y="264159"/>
                  </a:lnTo>
                  <a:close/>
                </a:path>
                <a:path w="1145539" h="1004569">
                  <a:moveTo>
                    <a:pt x="707430" y="433069"/>
                  </a:moveTo>
                  <a:lnTo>
                    <a:pt x="649922" y="433069"/>
                  </a:lnTo>
                  <a:lnTo>
                    <a:pt x="663950" y="438149"/>
                  </a:lnTo>
                  <a:lnTo>
                    <a:pt x="678117" y="445769"/>
                  </a:lnTo>
                  <a:lnTo>
                    <a:pt x="720525" y="480059"/>
                  </a:lnTo>
                  <a:lnTo>
                    <a:pt x="747792" y="509269"/>
                  </a:lnTo>
                  <a:lnTo>
                    <a:pt x="773386" y="544829"/>
                  </a:lnTo>
                  <a:lnTo>
                    <a:pt x="796567" y="584199"/>
                  </a:lnTo>
                  <a:lnTo>
                    <a:pt x="816590" y="627379"/>
                  </a:lnTo>
                  <a:lnTo>
                    <a:pt x="832714" y="671829"/>
                  </a:lnTo>
                  <a:lnTo>
                    <a:pt x="844196" y="718819"/>
                  </a:lnTo>
                  <a:lnTo>
                    <a:pt x="850293" y="765810"/>
                  </a:lnTo>
                  <a:lnTo>
                    <a:pt x="851090" y="788669"/>
                  </a:lnTo>
                  <a:lnTo>
                    <a:pt x="838679" y="796290"/>
                  </a:lnTo>
                  <a:lnTo>
                    <a:pt x="826906" y="803910"/>
                  </a:lnTo>
                  <a:lnTo>
                    <a:pt x="815626" y="811529"/>
                  </a:lnTo>
                  <a:lnTo>
                    <a:pt x="804698" y="816610"/>
                  </a:lnTo>
                  <a:lnTo>
                    <a:pt x="793977" y="822960"/>
                  </a:lnTo>
                  <a:lnTo>
                    <a:pt x="761629" y="838200"/>
                  </a:lnTo>
                  <a:lnTo>
                    <a:pt x="750306" y="842010"/>
                  </a:lnTo>
                  <a:lnTo>
                    <a:pt x="738474" y="847089"/>
                  </a:lnTo>
                  <a:lnTo>
                    <a:pt x="1145108" y="847089"/>
                  </a:lnTo>
                  <a:lnTo>
                    <a:pt x="1145108" y="741679"/>
                  </a:lnTo>
                  <a:lnTo>
                    <a:pt x="882040" y="741679"/>
                  </a:lnTo>
                  <a:lnTo>
                    <a:pt x="876529" y="732790"/>
                  </a:lnTo>
                  <a:lnTo>
                    <a:pt x="859549" y="687069"/>
                  </a:lnTo>
                  <a:lnTo>
                    <a:pt x="848862" y="647699"/>
                  </a:lnTo>
                  <a:lnTo>
                    <a:pt x="845066" y="634999"/>
                  </a:lnTo>
                  <a:lnTo>
                    <a:pt x="831346" y="596899"/>
                  </a:lnTo>
                  <a:lnTo>
                    <a:pt x="811672" y="563879"/>
                  </a:lnTo>
                  <a:lnTo>
                    <a:pt x="804646" y="549910"/>
                  </a:lnTo>
                  <a:lnTo>
                    <a:pt x="782555" y="513079"/>
                  </a:lnTo>
                  <a:lnTo>
                    <a:pt x="751163" y="476249"/>
                  </a:lnTo>
                  <a:lnTo>
                    <a:pt x="743045" y="467359"/>
                  </a:lnTo>
                  <a:lnTo>
                    <a:pt x="726566" y="452119"/>
                  </a:lnTo>
                  <a:lnTo>
                    <a:pt x="718227" y="444499"/>
                  </a:lnTo>
                  <a:lnTo>
                    <a:pt x="707430" y="433069"/>
                  </a:lnTo>
                  <a:close/>
                </a:path>
                <a:path w="1145539" h="1004569">
                  <a:moveTo>
                    <a:pt x="1145108" y="364489"/>
                  </a:moveTo>
                  <a:lnTo>
                    <a:pt x="812401" y="364489"/>
                  </a:lnTo>
                  <a:lnTo>
                    <a:pt x="840193" y="367029"/>
                  </a:lnTo>
                  <a:lnTo>
                    <a:pt x="853974" y="369569"/>
                  </a:lnTo>
                  <a:lnTo>
                    <a:pt x="932108" y="383539"/>
                  </a:lnTo>
                  <a:lnTo>
                    <a:pt x="951813" y="434339"/>
                  </a:lnTo>
                  <a:lnTo>
                    <a:pt x="956809" y="476249"/>
                  </a:lnTo>
                  <a:lnTo>
                    <a:pt x="958742" y="527049"/>
                  </a:lnTo>
                  <a:lnTo>
                    <a:pt x="958641" y="533399"/>
                  </a:lnTo>
                  <a:lnTo>
                    <a:pt x="953604" y="581660"/>
                  </a:lnTo>
                  <a:lnTo>
                    <a:pt x="941193" y="627379"/>
                  </a:lnTo>
                  <a:lnTo>
                    <a:pt x="921157" y="674369"/>
                  </a:lnTo>
                  <a:lnTo>
                    <a:pt x="893183" y="723899"/>
                  </a:lnTo>
                  <a:lnTo>
                    <a:pt x="882040" y="741679"/>
                  </a:lnTo>
                  <a:lnTo>
                    <a:pt x="1145108" y="741679"/>
                  </a:lnTo>
                  <a:lnTo>
                    <a:pt x="1145108" y="364489"/>
                  </a:lnTo>
                  <a:close/>
                </a:path>
                <a:path w="1145539" h="1004569">
                  <a:moveTo>
                    <a:pt x="329275" y="356869"/>
                  </a:moveTo>
                  <a:lnTo>
                    <a:pt x="284360" y="356869"/>
                  </a:lnTo>
                  <a:lnTo>
                    <a:pt x="282698" y="374649"/>
                  </a:lnTo>
                  <a:lnTo>
                    <a:pt x="280563" y="389889"/>
                  </a:lnTo>
                  <a:lnTo>
                    <a:pt x="270593" y="426719"/>
                  </a:lnTo>
                  <a:lnTo>
                    <a:pt x="237707" y="473709"/>
                  </a:lnTo>
                  <a:lnTo>
                    <a:pt x="228032" y="482599"/>
                  </a:lnTo>
                  <a:lnTo>
                    <a:pt x="216636" y="494029"/>
                  </a:lnTo>
                  <a:lnTo>
                    <a:pt x="262414" y="494029"/>
                  </a:lnTo>
                  <a:lnTo>
                    <a:pt x="266761" y="490219"/>
                  </a:lnTo>
                  <a:lnTo>
                    <a:pt x="289898" y="454659"/>
                  </a:lnTo>
                  <a:lnTo>
                    <a:pt x="309312" y="397509"/>
                  </a:lnTo>
                  <a:lnTo>
                    <a:pt x="312364" y="387349"/>
                  </a:lnTo>
                  <a:lnTo>
                    <a:pt x="315662" y="378459"/>
                  </a:lnTo>
                  <a:lnTo>
                    <a:pt x="319430" y="370839"/>
                  </a:lnTo>
                  <a:lnTo>
                    <a:pt x="323893" y="363219"/>
                  </a:lnTo>
                  <a:lnTo>
                    <a:pt x="329275" y="356869"/>
                  </a:lnTo>
                  <a:close/>
                </a:path>
                <a:path w="1145539" h="1004569">
                  <a:moveTo>
                    <a:pt x="785082" y="337819"/>
                  </a:moveTo>
                  <a:lnTo>
                    <a:pt x="768843" y="337819"/>
                  </a:lnTo>
                  <a:lnTo>
                    <a:pt x="755042" y="339089"/>
                  </a:lnTo>
                  <a:lnTo>
                    <a:pt x="743387" y="340359"/>
                  </a:lnTo>
                  <a:lnTo>
                    <a:pt x="733589" y="342899"/>
                  </a:lnTo>
                  <a:lnTo>
                    <a:pt x="725358" y="345439"/>
                  </a:lnTo>
                  <a:lnTo>
                    <a:pt x="718404" y="349249"/>
                  </a:lnTo>
                  <a:lnTo>
                    <a:pt x="712436" y="351789"/>
                  </a:lnTo>
                  <a:lnTo>
                    <a:pt x="707165" y="355599"/>
                  </a:lnTo>
                  <a:lnTo>
                    <a:pt x="702300" y="358139"/>
                  </a:lnTo>
                  <a:lnTo>
                    <a:pt x="697550" y="361949"/>
                  </a:lnTo>
                  <a:lnTo>
                    <a:pt x="692627" y="364489"/>
                  </a:lnTo>
                  <a:lnTo>
                    <a:pt x="687240" y="367029"/>
                  </a:lnTo>
                  <a:lnTo>
                    <a:pt x="681098" y="369569"/>
                  </a:lnTo>
                  <a:lnTo>
                    <a:pt x="673912" y="370839"/>
                  </a:lnTo>
                  <a:lnTo>
                    <a:pt x="665391" y="370839"/>
                  </a:lnTo>
                  <a:lnTo>
                    <a:pt x="661758" y="372109"/>
                  </a:lnTo>
                  <a:lnTo>
                    <a:pt x="655745" y="373379"/>
                  </a:lnTo>
                  <a:lnTo>
                    <a:pt x="734919" y="373379"/>
                  </a:lnTo>
                  <a:lnTo>
                    <a:pt x="743734" y="370839"/>
                  </a:lnTo>
                  <a:lnTo>
                    <a:pt x="770829" y="365759"/>
                  </a:lnTo>
                  <a:lnTo>
                    <a:pt x="784609" y="364489"/>
                  </a:lnTo>
                  <a:lnTo>
                    <a:pt x="1145108" y="364489"/>
                  </a:lnTo>
                  <a:lnTo>
                    <a:pt x="1145108" y="355599"/>
                  </a:lnTo>
                  <a:lnTo>
                    <a:pt x="912990" y="355599"/>
                  </a:lnTo>
                  <a:lnTo>
                    <a:pt x="880213" y="349249"/>
                  </a:lnTo>
                  <a:lnTo>
                    <a:pt x="851324" y="344169"/>
                  </a:lnTo>
                  <a:lnTo>
                    <a:pt x="826032" y="341629"/>
                  </a:lnTo>
                  <a:lnTo>
                    <a:pt x="804049" y="339089"/>
                  </a:lnTo>
                  <a:lnTo>
                    <a:pt x="785082" y="337819"/>
                  </a:lnTo>
                  <a:close/>
                </a:path>
                <a:path w="1145539" h="1004569">
                  <a:moveTo>
                    <a:pt x="1145108" y="142239"/>
                  </a:moveTo>
                  <a:lnTo>
                    <a:pt x="637787" y="142239"/>
                  </a:lnTo>
                  <a:lnTo>
                    <a:pt x="667147" y="144779"/>
                  </a:lnTo>
                  <a:lnTo>
                    <a:pt x="696344" y="152400"/>
                  </a:lnTo>
                  <a:lnTo>
                    <a:pt x="753043" y="176529"/>
                  </a:lnTo>
                  <a:lnTo>
                    <a:pt x="805471" y="212089"/>
                  </a:lnTo>
                  <a:lnTo>
                    <a:pt x="851214" y="255269"/>
                  </a:lnTo>
                  <a:lnTo>
                    <a:pt x="887859" y="304799"/>
                  </a:lnTo>
                  <a:lnTo>
                    <a:pt x="912990" y="355599"/>
                  </a:lnTo>
                  <a:lnTo>
                    <a:pt x="1145108" y="355599"/>
                  </a:lnTo>
                  <a:lnTo>
                    <a:pt x="1145108" y="142239"/>
                  </a:lnTo>
                  <a:close/>
                </a:path>
                <a:path w="1145539" h="1004569">
                  <a:moveTo>
                    <a:pt x="1145108" y="138429"/>
                  </a:moveTo>
                  <a:lnTo>
                    <a:pt x="526410" y="138429"/>
                  </a:lnTo>
                  <a:lnTo>
                    <a:pt x="506941" y="158750"/>
                  </a:lnTo>
                  <a:lnTo>
                    <a:pt x="490215" y="177800"/>
                  </a:lnTo>
                  <a:lnTo>
                    <a:pt x="475954" y="194309"/>
                  </a:lnTo>
                  <a:lnTo>
                    <a:pt x="463878" y="209549"/>
                  </a:lnTo>
                  <a:lnTo>
                    <a:pt x="453709" y="224789"/>
                  </a:lnTo>
                  <a:lnTo>
                    <a:pt x="445168" y="237489"/>
                  </a:lnTo>
                  <a:lnTo>
                    <a:pt x="437976" y="248919"/>
                  </a:lnTo>
                  <a:lnTo>
                    <a:pt x="431855" y="260349"/>
                  </a:lnTo>
                  <a:lnTo>
                    <a:pt x="426525" y="269239"/>
                  </a:lnTo>
                  <a:lnTo>
                    <a:pt x="401998" y="303529"/>
                  </a:lnTo>
                  <a:lnTo>
                    <a:pt x="355453" y="321309"/>
                  </a:lnTo>
                  <a:lnTo>
                    <a:pt x="340436" y="323849"/>
                  </a:lnTo>
                  <a:lnTo>
                    <a:pt x="471039" y="323849"/>
                  </a:lnTo>
                  <a:lnTo>
                    <a:pt x="464791" y="321309"/>
                  </a:lnTo>
                  <a:lnTo>
                    <a:pt x="453750" y="317499"/>
                  </a:lnTo>
                  <a:lnTo>
                    <a:pt x="444418" y="313689"/>
                  </a:lnTo>
                  <a:lnTo>
                    <a:pt x="437052" y="311149"/>
                  </a:lnTo>
                  <a:lnTo>
                    <a:pt x="433273" y="308609"/>
                  </a:lnTo>
                  <a:lnTo>
                    <a:pt x="453069" y="266699"/>
                  </a:lnTo>
                  <a:lnTo>
                    <a:pt x="475117" y="229869"/>
                  </a:lnTo>
                  <a:lnTo>
                    <a:pt x="524760" y="179069"/>
                  </a:lnTo>
                  <a:lnTo>
                    <a:pt x="579788" y="149859"/>
                  </a:lnTo>
                  <a:lnTo>
                    <a:pt x="637787" y="142239"/>
                  </a:lnTo>
                  <a:lnTo>
                    <a:pt x="1145108" y="142239"/>
                  </a:lnTo>
                  <a:lnTo>
                    <a:pt x="1145108" y="138429"/>
                  </a:lnTo>
                  <a:close/>
                </a:path>
              </a:pathLst>
            </a:custGeom>
            <a:solidFill>
              <a:srgbClr val="5A7A80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3570465" y="1482846"/>
              <a:ext cx="734060" cy="6927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ct val="1000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Физическая культура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ct val="1000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и спорт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R="34290" algn="ctr">
                <a:lnSpc>
                  <a:spcPct val="100000"/>
                </a:lnSpc>
                <a:spcBef>
                  <a:spcPts val="415"/>
                </a:spcBef>
              </a:pP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3 804,6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4962359" y="2613934"/>
            <a:ext cx="2027085" cy="1005843"/>
            <a:chOff x="4593270" y="1341634"/>
            <a:chExt cx="2027085" cy="1005843"/>
          </a:xfrm>
        </p:grpSpPr>
        <p:sp>
          <p:nvSpPr>
            <p:cNvPr id="17" name="object 17"/>
            <p:cNvSpPr/>
            <p:nvPr/>
          </p:nvSpPr>
          <p:spPr>
            <a:xfrm>
              <a:off x="5282680" y="1976903"/>
              <a:ext cx="121285" cy="180340"/>
            </a:xfrm>
            <a:custGeom>
              <a:avLst/>
              <a:gdLst/>
              <a:ahLst/>
              <a:cxnLst/>
              <a:rect l="l" t="t" r="r" b="b"/>
              <a:pathLst>
                <a:path w="121285" h="180339">
                  <a:moveTo>
                    <a:pt x="73110" y="0"/>
                  </a:moveTo>
                  <a:lnTo>
                    <a:pt x="60510" y="8005"/>
                  </a:lnTo>
                  <a:lnTo>
                    <a:pt x="49021" y="14853"/>
                  </a:lnTo>
                  <a:lnTo>
                    <a:pt x="38663" y="21201"/>
                  </a:lnTo>
                  <a:lnTo>
                    <a:pt x="8977" y="54695"/>
                  </a:lnTo>
                  <a:lnTo>
                    <a:pt x="101" y="108694"/>
                  </a:lnTo>
                  <a:lnTo>
                    <a:pt x="0" y="128058"/>
                  </a:lnTo>
                  <a:lnTo>
                    <a:pt x="1124" y="143861"/>
                  </a:lnTo>
                  <a:lnTo>
                    <a:pt x="23224" y="179443"/>
                  </a:lnTo>
                  <a:lnTo>
                    <a:pt x="30555" y="179872"/>
                  </a:lnTo>
                  <a:lnTo>
                    <a:pt x="38728" y="178738"/>
                  </a:lnTo>
                  <a:lnTo>
                    <a:pt x="96910" y="142811"/>
                  </a:lnTo>
                  <a:lnTo>
                    <a:pt x="120722" y="95211"/>
                  </a:lnTo>
                  <a:lnTo>
                    <a:pt x="120722" y="47599"/>
                  </a:lnTo>
                  <a:lnTo>
                    <a:pt x="73110" y="47599"/>
                  </a:lnTo>
                  <a:lnTo>
                    <a:pt x="73110" y="0"/>
                  </a:lnTo>
                  <a:close/>
                </a:path>
                <a:path w="121285" h="180339">
                  <a:moveTo>
                    <a:pt x="120722" y="23799"/>
                  </a:moveTo>
                  <a:lnTo>
                    <a:pt x="73110" y="47599"/>
                  </a:lnTo>
                  <a:lnTo>
                    <a:pt x="120722" y="47599"/>
                  </a:lnTo>
                  <a:lnTo>
                    <a:pt x="120722" y="23799"/>
                  </a:lnTo>
                  <a:close/>
                </a:path>
              </a:pathLst>
            </a:custGeom>
            <a:solidFill>
              <a:srgbClr val="E6EACE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4593270" y="1858771"/>
              <a:ext cx="120014" cy="165735"/>
            </a:xfrm>
            <a:custGeom>
              <a:avLst/>
              <a:gdLst/>
              <a:ahLst/>
              <a:cxnLst/>
              <a:rect l="l" t="t" r="r" b="b"/>
              <a:pathLst>
                <a:path w="120014" h="165735">
                  <a:moveTo>
                    <a:pt x="64117" y="139851"/>
                  </a:moveTo>
                  <a:lnTo>
                    <a:pt x="3716" y="139851"/>
                  </a:lnTo>
                  <a:lnTo>
                    <a:pt x="5365" y="140082"/>
                  </a:lnTo>
                  <a:lnTo>
                    <a:pt x="7402" y="140998"/>
                  </a:lnTo>
                  <a:lnTo>
                    <a:pt x="24675" y="165742"/>
                  </a:lnTo>
                  <a:lnTo>
                    <a:pt x="38391" y="156699"/>
                  </a:lnTo>
                  <a:lnTo>
                    <a:pt x="61884" y="141392"/>
                  </a:lnTo>
                  <a:lnTo>
                    <a:pt x="64117" y="139851"/>
                  </a:lnTo>
                  <a:close/>
                </a:path>
                <a:path w="120014" h="165735">
                  <a:moveTo>
                    <a:pt x="30015" y="775"/>
                  </a:moveTo>
                  <a:lnTo>
                    <a:pt x="20976" y="11543"/>
                  </a:lnTo>
                  <a:lnTo>
                    <a:pt x="13815" y="19658"/>
                  </a:lnTo>
                  <a:lnTo>
                    <a:pt x="8383" y="26900"/>
                  </a:lnTo>
                  <a:lnTo>
                    <a:pt x="876" y="70530"/>
                  </a:lnTo>
                  <a:lnTo>
                    <a:pt x="821" y="87138"/>
                  </a:lnTo>
                  <a:lnTo>
                    <a:pt x="720" y="97228"/>
                  </a:lnTo>
                  <a:lnTo>
                    <a:pt x="598" y="106064"/>
                  </a:lnTo>
                  <a:lnTo>
                    <a:pt x="456" y="113931"/>
                  </a:lnTo>
                  <a:lnTo>
                    <a:pt x="266" y="121939"/>
                  </a:lnTo>
                  <a:lnTo>
                    <a:pt x="102" y="127894"/>
                  </a:lnTo>
                  <a:lnTo>
                    <a:pt x="0" y="139072"/>
                  </a:lnTo>
                  <a:lnTo>
                    <a:pt x="261" y="140120"/>
                  </a:lnTo>
                  <a:lnTo>
                    <a:pt x="726" y="140439"/>
                  </a:lnTo>
                  <a:lnTo>
                    <a:pt x="1433" y="140312"/>
                  </a:lnTo>
                  <a:lnTo>
                    <a:pt x="2417" y="140022"/>
                  </a:lnTo>
                  <a:lnTo>
                    <a:pt x="3716" y="139851"/>
                  </a:lnTo>
                  <a:lnTo>
                    <a:pt x="64117" y="139851"/>
                  </a:lnTo>
                  <a:lnTo>
                    <a:pt x="71789" y="134559"/>
                  </a:lnTo>
                  <a:lnTo>
                    <a:pt x="100649" y="106064"/>
                  </a:lnTo>
                  <a:lnTo>
                    <a:pt x="113757" y="70530"/>
                  </a:lnTo>
                  <a:lnTo>
                    <a:pt x="48488" y="70530"/>
                  </a:lnTo>
                  <a:lnTo>
                    <a:pt x="52415" y="53308"/>
                  </a:lnTo>
                  <a:lnTo>
                    <a:pt x="65773" y="11333"/>
                  </a:lnTo>
                  <a:lnTo>
                    <a:pt x="69199" y="4235"/>
                  </a:lnTo>
                  <a:lnTo>
                    <a:pt x="54633" y="4235"/>
                  </a:lnTo>
                  <a:lnTo>
                    <a:pt x="47813" y="4099"/>
                  </a:lnTo>
                  <a:lnTo>
                    <a:pt x="39633" y="3031"/>
                  </a:lnTo>
                  <a:lnTo>
                    <a:pt x="30015" y="775"/>
                  </a:lnTo>
                  <a:close/>
                </a:path>
                <a:path w="120014" h="165735">
                  <a:moveTo>
                    <a:pt x="116179" y="3385"/>
                  </a:moveTo>
                  <a:lnTo>
                    <a:pt x="110972" y="4897"/>
                  </a:lnTo>
                  <a:lnTo>
                    <a:pt x="109283" y="12339"/>
                  </a:lnTo>
                  <a:lnTo>
                    <a:pt x="48488" y="70530"/>
                  </a:lnTo>
                  <a:lnTo>
                    <a:pt x="113757" y="70530"/>
                  </a:lnTo>
                  <a:lnTo>
                    <a:pt x="115386" y="62060"/>
                  </a:lnTo>
                  <a:lnTo>
                    <a:pt x="117347" y="46503"/>
                  </a:lnTo>
                  <a:lnTo>
                    <a:pt x="118749" y="28554"/>
                  </a:lnTo>
                  <a:lnTo>
                    <a:pt x="119655" y="7930"/>
                  </a:lnTo>
                  <a:lnTo>
                    <a:pt x="116179" y="3385"/>
                  </a:lnTo>
                  <a:close/>
                </a:path>
                <a:path w="120014" h="165735">
                  <a:moveTo>
                    <a:pt x="71520" y="0"/>
                  </a:moveTo>
                  <a:lnTo>
                    <a:pt x="71166" y="14"/>
                  </a:lnTo>
                  <a:lnTo>
                    <a:pt x="69935" y="650"/>
                  </a:lnTo>
                  <a:lnTo>
                    <a:pt x="67746" y="1649"/>
                  </a:lnTo>
                  <a:lnTo>
                    <a:pt x="64519" y="2752"/>
                  </a:lnTo>
                  <a:lnTo>
                    <a:pt x="60175" y="3700"/>
                  </a:lnTo>
                  <a:lnTo>
                    <a:pt x="54633" y="4235"/>
                  </a:lnTo>
                  <a:lnTo>
                    <a:pt x="69199" y="4235"/>
                  </a:lnTo>
                  <a:lnTo>
                    <a:pt x="69988" y="2752"/>
                  </a:lnTo>
                  <a:lnTo>
                    <a:pt x="71188" y="650"/>
                  </a:lnTo>
                  <a:lnTo>
                    <a:pt x="71520" y="0"/>
                  </a:lnTo>
                  <a:close/>
                </a:path>
              </a:pathLst>
            </a:custGeom>
            <a:solidFill>
              <a:srgbClr val="E6EACE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4766581" y="2000701"/>
              <a:ext cx="113030" cy="177165"/>
            </a:xfrm>
            <a:custGeom>
              <a:avLst/>
              <a:gdLst/>
              <a:ahLst/>
              <a:cxnLst/>
              <a:rect l="l" t="t" r="r" b="b"/>
              <a:pathLst>
                <a:path w="113029" h="177164">
                  <a:moveTo>
                    <a:pt x="65579" y="0"/>
                  </a:moveTo>
                  <a:lnTo>
                    <a:pt x="30667" y="28779"/>
                  </a:lnTo>
                  <a:lnTo>
                    <a:pt x="5727" y="63077"/>
                  </a:lnTo>
                  <a:lnTo>
                    <a:pt x="0" y="90030"/>
                  </a:lnTo>
                  <a:lnTo>
                    <a:pt x="70" y="99901"/>
                  </a:lnTo>
                  <a:lnTo>
                    <a:pt x="7786" y="147087"/>
                  </a:lnTo>
                  <a:lnTo>
                    <a:pt x="14814" y="177015"/>
                  </a:lnTo>
                  <a:lnTo>
                    <a:pt x="43293" y="163930"/>
                  </a:lnTo>
                  <a:lnTo>
                    <a:pt x="83153" y="140802"/>
                  </a:lnTo>
                  <a:lnTo>
                    <a:pt x="104571" y="105369"/>
                  </a:lnTo>
                  <a:lnTo>
                    <a:pt x="110510" y="71412"/>
                  </a:lnTo>
                  <a:lnTo>
                    <a:pt x="65579" y="71412"/>
                  </a:lnTo>
                  <a:lnTo>
                    <a:pt x="65579" y="0"/>
                  </a:lnTo>
                  <a:close/>
                </a:path>
                <a:path w="113029" h="177164">
                  <a:moveTo>
                    <a:pt x="112774" y="38001"/>
                  </a:moveTo>
                  <a:lnTo>
                    <a:pt x="77428" y="59537"/>
                  </a:lnTo>
                  <a:lnTo>
                    <a:pt x="75536" y="61442"/>
                  </a:lnTo>
                  <a:lnTo>
                    <a:pt x="69325" y="67259"/>
                  </a:lnTo>
                  <a:lnTo>
                    <a:pt x="65579" y="71412"/>
                  </a:lnTo>
                  <a:lnTo>
                    <a:pt x="110510" y="71412"/>
                  </a:lnTo>
                  <a:lnTo>
                    <a:pt x="111677" y="58911"/>
                  </a:lnTo>
                  <a:lnTo>
                    <a:pt x="112774" y="38001"/>
                  </a:lnTo>
                  <a:close/>
                </a:path>
              </a:pathLst>
            </a:custGeom>
            <a:solidFill>
              <a:srgbClr val="E6EACE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5022572" y="1908256"/>
              <a:ext cx="116839" cy="164465"/>
            </a:xfrm>
            <a:custGeom>
              <a:avLst/>
              <a:gdLst/>
              <a:ahLst/>
              <a:cxnLst/>
              <a:rect l="l" t="t" r="r" b="b"/>
              <a:pathLst>
                <a:path w="116839" h="164464">
                  <a:moveTo>
                    <a:pt x="53131" y="0"/>
                  </a:moveTo>
                  <a:lnTo>
                    <a:pt x="44408" y="10979"/>
                  </a:lnTo>
                  <a:lnTo>
                    <a:pt x="36696" y="20374"/>
                  </a:lnTo>
                  <a:lnTo>
                    <a:pt x="24055" y="35552"/>
                  </a:lnTo>
                  <a:lnTo>
                    <a:pt x="19003" y="41902"/>
                  </a:lnTo>
                  <a:lnTo>
                    <a:pt x="2508" y="80542"/>
                  </a:lnTo>
                  <a:lnTo>
                    <a:pt x="112" y="127643"/>
                  </a:lnTo>
                  <a:lnTo>
                    <a:pt x="0" y="163856"/>
                  </a:lnTo>
                  <a:lnTo>
                    <a:pt x="17160" y="158913"/>
                  </a:lnTo>
                  <a:lnTo>
                    <a:pt x="56895" y="142335"/>
                  </a:lnTo>
                  <a:lnTo>
                    <a:pt x="89135" y="111788"/>
                  </a:lnTo>
                  <a:lnTo>
                    <a:pt x="108155" y="64734"/>
                  </a:lnTo>
                  <a:lnTo>
                    <a:pt x="116281" y="32680"/>
                  </a:lnTo>
                  <a:lnTo>
                    <a:pt x="95691" y="22884"/>
                  </a:lnTo>
                  <a:lnTo>
                    <a:pt x="89296" y="19745"/>
                  </a:lnTo>
                  <a:lnTo>
                    <a:pt x="84857" y="17483"/>
                  </a:lnTo>
                  <a:lnTo>
                    <a:pt x="81889" y="15876"/>
                  </a:lnTo>
                  <a:lnTo>
                    <a:pt x="79910" y="14703"/>
                  </a:lnTo>
                  <a:lnTo>
                    <a:pt x="76985" y="12769"/>
                  </a:lnTo>
                  <a:lnTo>
                    <a:pt x="75071" y="11566"/>
                  </a:lnTo>
                  <a:lnTo>
                    <a:pt x="72212" y="9909"/>
                  </a:lnTo>
                  <a:lnTo>
                    <a:pt x="67925" y="7577"/>
                  </a:lnTo>
                  <a:lnTo>
                    <a:pt x="61726" y="4347"/>
                  </a:lnTo>
                  <a:lnTo>
                    <a:pt x="53131" y="0"/>
                  </a:lnTo>
                  <a:close/>
                </a:path>
              </a:pathLst>
            </a:custGeom>
            <a:solidFill>
              <a:srgbClr val="E6EACE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4594902" y="1341637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0" y="0"/>
                  </a:moveTo>
                  <a:lnTo>
                    <a:pt x="1145108" y="0"/>
                  </a:lnTo>
                  <a:lnTo>
                    <a:pt x="1145108" y="1005840"/>
                  </a:lnTo>
                  <a:lnTo>
                    <a:pt x="0" y="1005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4594902" y="1341637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0" y="0"/>
                  </a:moveTo>
                  <a:lnTo>
                    <a:pt x="1145108" y="0"/>
                  </a:lnTo>
                  <a:lnTo>
                    <a:pt x="1145108" y="1005840"/>
                  </a:lnTo>
                  <a:lnTo>
                    <a:pt x="0" y="1005840"/>
                  </a:lnTo>
                  <a:lnTo>
                    <a:pt x="0" y="0"/>
                  </a:lnTo>
                  <a:close/>
                </a:path>
              </a:pathLst>
            </a:custGeom>
            <a:ln w="7200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4594897" y="1341634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1145108" y="0"/>
                  </a:moveTo>
                  <a:lnTo>
                    <a:pt x="0" y="0"/>
                  </a:lnTo>
                  <a:lnTo>
                    <a:pt x="0" y="1005840"/>
                  </a:lnTo>
                  <a:lnTo>
                    <a:pt x="1145108" y="1005840"/>
                  </a:lnTo>
                  <a:lnTo>
                    <a:pt x="1145108" y="884887"/>
                  </a:lnTo>
                  <a:lnTo>
                    <a:pt x="817545" y="884887"/>
                  </a:lnTo>
                  <a:lnTo>
                    <a:pt x="750291" y="883293"/>
                  </a:lnTo>
                  <a:lnTo>
                    <a:pt x="578933" y="883293"/>
                  </a:lnTo>
                  <a:lnTo>
                    <a:pt x="566680" y="883234"/>
                  </a:lnTo>
                  <a:lnTo>
                    <a:pt x="527693" y="878578"/>
                  </a:lnTo>
                  <a:lnTo>
                    <a:pt x="486267" y="855187"/>
                  </a:lnTo>
                  <a:lnTo>
                    <a:pt x="455549" y="826901"/>
                  </a:lnTo>
                  <a:lnTo>
                    <a:pt x="321136" y="824598"/>
                  </a:lnTo>
                  <a:lnTo>
                    <a:pt x="278115" y="821632"/>
                  </a:lnTo>
                  <a:lnTo>
                    <a:pt x="237434" y="809054"/>
                  </a:lnTo>
                  <a:lnTo>
                    <a:pt x="215800" y="766175"/>
                  </a:lnTo>
                  <a:lnTo>
                    <a:pt x="213852" y="728859"/>
                  </a:lnTo>
                  <a:lnTo>
                    <a:pt x="214103" y="705321"/>
                  </a:lnTo>
                  <a:lnTo>
                    <a:pt x="214791" y="678181"/>
                  </a:lnTo>
                  <a:lnTo>
                    <a:pt x="215634" y="647181"/>
                  </a:lnTo>
                  <a:lnTo>
                    <a:pt x="216348" y="612058"/>
                  </a:lnTo>
                  <a:lnTo>
                    <a:pt x="216649" y="572554"/>
                  </a:lnTo>
                  <a:lnTo>
                    <a:pt x="216459" y="533052"/>
                  </a:lnTo>
                  <a:lnTo>
                    <a:pt x="215709" y="466954"/>
                  </a:lnTo>
                  <a:lnTo>
                    <a:pt x="215700" y="437914"/>
                  </a:lnTo>
                  <a:lnTo>
                    <a:pt x="217484" y="396240"/>
                  </a:lnTo>
                  <a:lnTo>
                    <a:pt x="228869" y="353520"/>
                  </a:lnTo>
                  <a:lnTo>
                    <a:pt x="270912" y="328189"/>
                  </a:lnTo>
                  <a:lnTo>
                    <a:pt x="331528" y="323977"/>
                  </a:lnTo>
                  <a:lnTo>
                    <a:pt x="464233" y="323977"/>
                  </a:lnTo>
                  <a:lnTo>
                    <a:pt x="464067" y="265002"/>
                  </a:lnTo>
                  <a:lnTo>
                    <a:pt x="464606" y="207357"/>
                  </a:lnTo>
                  <a:lnTo>
                    <a:pt x="467577" y="168980"/>
                  </a:lnTo>
                  <a:lnTo>
                    <a:pt x="480214" y="131724"/>
                  </a:lnTo>
                  <a:lnTo>
                    <a:pt x="521113" y="110213"/>
                  </a:lnTo>
                  <a:lnTo>
                    <a:pt x="577135" y="107080"/>
                  </a:lnTo>
                  <a:lnTo>
                    <a:pt x="1145108" y="107080"/>
                  </a:lnTo>
                  <a:lnTo>
                    <a:pt x="1145108" y="0"/>
                  </a:lnTo>
                  <a:close/>
                </a:path>
                <a:path w="1145539" h="1005839">
                  <a:moveTo>
                    <a:pt x="1145108" y="108287"/>
                  </a:moveTo>
                  <a:lnTo>
                    <a:pt x="778058" y="108287"/>
                  </a:lnTo>
                  <a:lnTo>
                    <a:pt x="811076" y="108736"/>
                  </a:lnTo>
                  <a:lnTo>
                    <a:pt x="839336" y="109928"/>
                  </a:lnTo>
                  <a:lnTo>
                    <a:pt x="882974" y="115840"/>
                  </a:lnTo>
                  <a:lnTo>
                    <a:pt x="921448" y="138403"/>
                  </a:lnTo>
                  <a:lnTo>
                    <a:pt x="935898" y="185199"/>
                  </a:lnTo>
                  <a:lnTo>
                    <a:pt x="937000" y="207699"/>
                  </a:lnTo>
                  <a:lnTo>
                    <a:pt x="936827" y="234192"/>
                  </a:lnTo>
                  <a:lnTo>
                    <a:pt x="935724" y="265002"/>
                  </a:lnTo>
                  <a:lnTo>
                    <a:pt x="932127" y="340874"/>
                  </a:lnTo>
                  <a:lnTo>
                    <a:pt x="930328" y="386585"/>
                  </a:lnTo>
                  <a:lnTo>
                    <a:pt x="928993" y="437914"/>
                  </a:lnTo>
                  <a:lnTo>
                    <a:pt x="928471" y="495185"/>
                  </a:lnTo>
                  <a:lnTo>
                    <a:pt x="928879" y="558740"/>
                  </a:lnTo>
                  <a:lnTo>
                    <a:pt x="929879" y="615064"/>
                  </a:lnTo>
                  <a:lnTo>
                    <a:pt x="931134" y="664588"/>
                  </a:lnTo>
                  <a:lnTo>
                    <a:pt x="932308" y="707740"/>
                  </a:lnTo>
                  <a:lnTo>
                    <a:pt x="933064" y="744950"/>
                  </a:lnTo>
                  <a:lnTo>
                    <a:pt x="931975" y="803260"/>
                  </a:lnTo>
                  <a:lnTo>
                    <a:pt x="925177" y="842955"/>
                  </a:lnTo>
                  <a:lnTo>
                    <a:pt x="898384" y="875108"/>
                  </a:lnTo>
                  <a:lnTo>
                    <a:pt x="843598" y="884700"/>
                  </a:lnTo>
                  <a:lnTo>
                    <a:pt x="817545" y="884887"/>
                  </a:lnTo>
                  <a:lnTo>
                    <a:pt x="1145108" y="884887"/>
                  </a:lnTo>
                  <a:lnTo>
                    <a:pt x="1145108" y="108287"/>
                  </a:lnTo>
                  <a:close/>
                </a:path>
                <a:path w="1145539" h="1005839">
                  <a:moveTo>
                    <a:pt x="665403" y="882040"/>
                  </a:moveTo>
                  <a:lnTo>
                    <a:pt x="644071" y="882158"/>
                  </a:lnTo>
                  <a:lnTo>
                    <a:pt x="578933" y="883293"/>
                  </a:lnTo>
                  <a:lnTo>
                    <a:pt x="750291" y="883293"/>
                  </a:lnTo>
                  <a:lnTo>
                    <a:pt x="711301" y="882433"/>
                  </a:lnTo>
                  <a:lnTo>
                    <a:pt x="665403" y="882040"/>
                  </a:lnTo>
                  <a:close/>
                </a:path>
                <a:path w="1145539" h="1005839">
                  <a:moveTo>
                    <a:pt x="464233" y="323977"/>
                  </a:moveTo>
                  <a:lnTo>
                    <a:pt x="331528" y="323977"/>
                  </a:lnTo>
                  <a:lnTo>
                    <a:pt x="464235" y="324967"/>
                  </a:lnTo>
                  <a:lnTo>
                    <a:pt x="464233" y="323977"/>
                  </a:lnTo>
                  <a:close/>
                </a:path>
                <a:path w="1145539" h="1005839">
                  <a:moveTo>
                    <a:pt x="1145108" y="107080"/>
                  </a:moveTo>
                  <a:lnTo>
                    <a:pt x="577135" y="107080"/>
                  </a:lnTo>
                  <a:lnTo>
                    <a:pt x="696353" y="108318"/>
                  </a:lnTo>
                  <a:lnTo>
                    <a:pt x="1145108" y="108287"/>
                  </a:lnTo>
                  <a:lnTo>
                    <a:pt x="1145108" y="107080"/>
                  </a:lnTo>
                  <a:close/>
                </a:path>
              </a:pathLst>
            </a:custGeom>
            <a:solidFill>
              <a:srgbClr val="D3BC47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5121026" y="2138484"/>
              <a:ext cx="108585" cy="0"/>
            </a:xfrm>
            <a:custGeom>
              <a:avLst/>
              <a:gdLst/>
              <a:ahLst/>
              <a:cxnLst/>
              <a:rect l="l" t="t" r="r" b="b"/>
              <a:pathLst>
                <a:path w="108585">
                  <a:moveTo>
                    <a:pt x="0" y="0"/>
                  </a:moveTo>
                  <a:lnTo>
                    <a:pt x="108330" y="0"/>
                  </a:lnTo>
                </a:path>
              </a:pathLst>
            </a:custGeom>
            <a:ln w="4825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5136501" y="2007039"/>
              <a:ext cx="0" cy="107950"/>
            </a:xfrm>
            <a:custGeom>
              <a:avLst/>
              <a:gdLst/>
              <a:ahLst/>
              <a:cxnLst/>
              <a:rect l="l" t="t" r="r" b="b"/>
              <a:pathLst>
                <a:path h="107950">
                  <a:moveTo>
                    <a:pt x="0" y="0"/>
                  </a:moveTo>
                  <a:lnTo>
                    <a:pt x="0" y="10795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5121026" y="1983544"/>
              <a:ext cx="340995" cy="0"/>
            </a:xfrm>
            <a:custGeom>
              <a:avLst/>
              <a:gdLst/>
              <a:ahLst/>
              <a:cxnLst/>
              <a:rect l="l" t="t" r="r" b="b"/>
              <a:pathLst>
                <a:path w="340995">
                  <a:moveTo>
                    <a:pt x="0" y="0"/>
                  </a:moveTo>
                  <a:lnTo>
                    <a:pt x="340436" y="0"/>
                  </a:lnTo>
                </a:path>
              </a:pathLst>
            </a:custGeom>
            <a:ln w="4825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5136501" y="1852099"/>
              <a:ext cx="0" cy="107950"/>
            </a:xfrm>
            <a:custGeom>
              <a:avLst/>
              <a:gdLst/>
              <a:ahLst/>
              <a:cxnLst/>
              <a:rect l="l" t="t" r="r" b="b"/>
              <a:pathLst>
                <a:path h="107950">
                  <a:moveTo>
                    <a:pt x="0" y="0"/>
                  </a:moveTo>
                  <a:lnTo>
                    <a:pt x="0" y="10795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5121026" y="1829239"/>
              <a:ext cx="340995" cy="0"/>
            </a:xfrm>
            <a:custGeom>
              <a:avLst/>
              <a:gdLst/>
              <a:ahLst/>
              <a:cxnLst/>
              <a:rect l="l" t="t" r="r" b="b"/>
              <a:pathLst>
                <a:path w="340995">
                  <a:moveTo>
                    <a:pt x="0" y="0"/>
                  </a:moveTo>
                  <a:lnTo>
                    <a:pt x="340436" y="0"/>
                  </a:lnTo>
                </a:path>
              </a:pathLst>
            </a:custGeom>
            <a:ln w="46990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5136501" y="1697159"/>
              <a:ext cx="0" cy="109220"/>
            </a:xfrm>
            <a:custGeom>
              <a:avLst/>
              <a:gdLst/>
              <a:ahLst/>
              <a:cxnLst/>
              <a:rect l="l" t="t" r="r" b="b"/>
              <a:pathLst>
                <a:path h="109219">
                  <a:moveTo>
                    <a:pt x="0" y="0"/>
                  </a:moveTo>
                  <a:lnTo>
                    <a:pt x="0" y="109219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5121026" y="1674299"/>
              <a:ext cx="340995" cy="0"/>
            </a:xfrm>
            <a:custGeom>
              <a:avLst/>
              <a:gdLst/>
              <a:ahLst/>
              <a:cxnLst/>
              <a:rect l="l" t="t" r="r" b="b"/>
              <a:pathLst>
                <a:path w="340995">
                  <a:moveTo>
                    <a:pt x="0" y="0"/>
                  </a:moveTo>
                  <a:lnTo>
                    <a:pt x="340436" y="0"/>
                  </a:lnTo>
                </a:path>
              </a:pathLst>
            </a:custGeom>
            <a:ln w="46990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5136501" y="1542219"/>
              <a:ext cx="0" cy="109220"/>
            </a:xfrm>
            <a:custGeom>
              <a:avLst/>
              <a:gdLst/>
              <a:ahLst/>
              <a:cxnLst/>
              <a:rect l="l" t="t" r="r" b="b"/>
              <a:pathLst>
                <a:path h="109219">
                  <a:moveTo>
                    <a:pt x="0" y="0"/>
                  </a:moveTo>
                  <a:lnTo>
                    <a:pt x="0" y="10922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5353144" y="2138484"/>
              <a:ext cx="108585" cy="0"/>
            </a:xfrm>
            <a:custGeom>
              <a:avLst/>
              <a:gdLst/>
              <a:ahLst/>
              <a:cxnLst/>
              <a:rect l="l" t="t" r="r" b="b"/>
              <a:pathLst>
                <a:path w="108585">
                  <a:moveTo>
                    <a:pt x="0" y="0"/>
                  </a:moveTo>
                  <a:lnTo>
                    <a:pt x="108318" y="0"/>
                  </a:lnTo>
                </a:path>
              </a:pathLst>
            </a:custGeom>
            <a:ln w="4825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5368619" y="2007039"/>
              <a:ext cx="0" cy="107950"/>
            </a:xfrm>
            <a:custGeom>
              <a:avLst/>
              <a:gdLst/>
              <a:ahLst/>
              <a:cxnLst/>
              <a:rect l="l" t="t" r="r" b="b"/>
              <a:pathLst>
                <a:path h="107950">
                  <a:moveTo>
                    <a:pt x="0" y="0"/>
                  </a:moveTo>
                  <a:lnTo>
                    <a:pt x="0" y="10795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5213882" y="2007039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5445993" y="2007039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5213882" y="1852290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5291251" y="1852290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5368619" y="1852290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5445993" y="1852290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5213882" y="169755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5291251" y="169755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5368619" y="169755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5445993" y="169755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5213882" y="154280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5291251" y="154280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5368619" y="154280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5445993" y="154280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4873439" y="2076586"/>
              <a:ext cx="186055" cy="0"/>
            </a:xfrm>
            <a:custGeom>
              <a:avLst/>
              <a:gdLst/>
              <a:ahLst/>
              <a:cxnLst/>
              <a:rect l="l" t="t" r="r" b="b"/>
              <a:pathLst>
                <a:path w="186054">
                  <a:moveTo>
                    <a:pt x="0" y="0"/>
                  </a:moveTo>
                  <a:lnTo>
                    <a:pt x="185686" y="0"/>
                  </a:lnTo>
                </a:path>
              </a:pathLst>
            </a:custGeom>
            <a:ln w="4825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4888914" y="1945141"/>
              <a:ext cx="0" cy="107950"/>
            </a:xfrm>
            <a:custGeom>
              <a:avLst/>
              <a:gdLst/>
              <a:ahLst/>
              <a:cxnLst/>
              <a:rect l="l" t="t" r="r" b="b"/>
              <a:pathLst>
                <a:path h="107950">
                  <a:moveTo>
                    <a:pt x="0" y="0"/>
                  </a:moveTo>
                  <a:lnTo>
                    <a:pt x="0" y="10795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4873439" y="1921646"/>
              <a:ext cx="186055" cy="0"/>
            </a:xfrm>
            <a:custGeom>
              <a:avLst/>
              <a:gdLst/>
              <a:ahLst/>
              <a:cxnLst/>
              <a:rect l="l" t="t" r="r" b="b"/>
              <a:pathLst>
                <a:path w="186054">
                  <a:moveTo>
                    <a:pt x="0" y="0"/>
                  </a:moveTo>
                  <a:lnTo>
                    <a:pt x="185686" y="0"/>
                  </a:lnTo>
                </a:path>
              </a:pathLst>
            </a:custGeom>
            <a:ln w="4825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4888914" y="1790201"/>
              <a:ext cx="0" cy="107950"/>
            </a:xfrm>
            <a:custGeom>
              <a:avLst/>
              <a:gdLst/>
              <a:ahLst/>
              <a:cxnLst/>
              <a:rect l="l" t="t" r="r" b="b"/>
              <a:pathLst>
                <a:path h="107950">
                  <a:moveTo>
                    <a:pt x="0" y="0"/>
                  </a:moveTo>
                  <a:lnTo>
                    <a:pt x="0" y="10795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4873439" y="1727971"/>
              <a:ext cx="186055" cy="62230"/>
            </a:xfrm>
            <a:custGeom>
              <a:avLst/>
              <a:gdLst/>
              <a:ahLst/>
              <a:cxnLst/>
              <a:rect l="l" t="t" r="r" b="b"/>
              <a:pathLst>
                <a:path w="186054" h="62230">
                  <a:moveTo>
                    <a:pt x="0" y="62230"/>
                  </a:moveTo>
                  <a:lnTo>
                    <a:pt x="185686" y="62230"/>
                  </a:lnTo>
                  <a:lnTo>
                    <a:pt x="185686" y="0"/>
                  </a:lnTo>
                  <a:lnTo>
                    <a:pt x="0" y="0"/>
                  </a:lnTo>
                  <a:lnTo>
                    <a:pt x="0" y="62230"/>
                  </a:lnTo>
                  <a:close/>
                </a:path>
              </a:pathLst>
            </a:custGeom>
            <a:solidFill>
              <a:srgbClr val="D3BC47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4966283" y="1945141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5043658" y="1945141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4966283" y="1790391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5043658" y="1790391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6" name="object 76"/>
            <p:cNvSpPr txBox="1"/>
            <p:nvPr/>
          </p:nvSpPr>
          <p:spPr>
            <a:xfrm>
              <a:off x="5726911" y="1526348"/>
              <a:ext cx="893444" cy="66484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ts val="114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Жилищно- коммунальное хозяйство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R="21590" algn="ctr">
                <a:lnSpc>
                  <a:spcPct val="100000"/>
                </a:lnSpc>
                <a:spcBef>
                  <a:spcPts val="295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4 316,9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9" name="Группа 88"/>
          <p:cNvGrpSpPr/>
          <p:nvPr/>
        </p:nvGrpSpPr>
        <p:grpSpPr>
          <a:xfrm>
            <a:off x="2606218" y="5364416"/>
            <a:ext cx="2056815" cy="1005840"/>
            <a:chOff x="6911246" y="1365434"/>
            <a:chExt cx="2056815" cy="1005840"/>
          </a:xfrm>
        </p:grpSpPr>
        <p:sp>
          <p:nvSpPr>
            <p:cNvPr id="59" name="object 59"/>
            <p:cNvSpPr/>
            <p:nvPr/>
          </p:nvSpPr>
          <p:spPr>
            <a:xfrm>
              <a:off x="6911246" y="1365434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40" h="1005839">
                  <a:moveTo>
                    <a:pt x="1145095" y="0"/>
                  </a:moveTo>
                  <a:lnTo>
                    <a:pt x="0" y="0"/>
                  </a:lnTo>
                  <a:lnTo>
                    <a:pt x="0" y="1005839"/>
                  </a:lnTo>
                  <a:lnTo>
                    <a:pt x="1145095" y="1005839"/>
                  </a:lnTo>
                  <a:lnTo>
                    <a:pt x="1145095" y="773609"/>
                  </a:lnTo>
                  <a:lnTo>
                    <a:pt x="380627" y="773609"/>
                  </a:lnTo>
                  <a:lnTo>
                    <a:pt x="363187" y="772521"/>
                  </a:lnTo>
                  <a:lnTo>
                    <a:pt x="324564" y="758978"/>
                  </a:lnTo>
                  <a:lnTo>
                    <a:pt x="301587" y="742538"/>
                  </a:lnTo>
                  <a:lnTo>
                    <a:pt x="134197" y="742538"/>
                  </a:lnTo>
                  <a:lnTo>
                    <a:pt x="123786" y="649922"/>
                  </a:lnTo>
                  <a:lnTo>
                    <a:pt x="138159" y="646628"/>
                  </a:lnTo>
                  <a:lnTo>
                    <a:pt x="152783" y="643708"/>
                  </a:lnTo>
                  <a:lnTo>
                    <a:pt x="181635" y="638335"/>
                  </a:lnTo>
                  <a:lnTo>
                    <a:pt x="195287" y="635554"/>
                  </a:lnTo>
                  <a:lnTo>
                    <a:pt x="238034" y="619955"/>
                  </a:lnTo>
                  <a:lnTo>
                    <a:pt x="249585" y="598959"/>
                  </a:lnTo>
                  <a:lnTo>
                    <a:pt x="247996" y="589313"/>
                  </a:lnTo>
                  <a:lnTo>
                    <a:pt x="216636" y="479704"/>
                  </a:lnTo>
                  <a:lnTo>
                    <a:pt x="340423" y="448754"/>
                  </a:lnTo>
                  <a:lnTo>
                    <a:pt x="357671" y="448754"/>
                  </a:lnTo>
                  <a:lnTo>
                    <a:pt x="351052" y="437919"/>
                  </a:lnTo>
                  <a:lnTo>
                    <a:pt x="343267" y="425626"/>
                  </a:lnTo>
                  <a:lnTo>
                    <a:pt x="327711" y="401388"/>
                  </a:lnTo>
                  <a:lnTo>
                    <a:pt x="320333" y="389575"/>
                  </a:lnTo>
                  <a:lnTo>
                    <a:pt x="298078" y="345895"/>
                  </a:lnTo>
                  <a:lnTo>
                    <a:pt x="294059" y="327123"/>
                  </a:lnTo>
                  <a:lnTo>
                    <a:pt x="290314" y="311937"/>
                  </a:lnTo>
                  <a:lnTo>
                    <a:pt x="288287" y="299428"/>
                  </a:lnTo>
                  <a:lnTo>
                    <a:pt x="287840" y="289455"/>
                  </a:lnTo>
                  <a:lnTo>
                    <a:pt x="288833" y="281877"/>
                  </a:lnTo>
                  <a:lnTo>
                    <a:pt x="291126" y="276553"/>
                  </a:lnTo>
                  <a:lnTo>
                    <a:pt x="294580" y="273342"/>
                  </a:lnTo>
                  <a:lnTo>
                    <a:pt x="299056" y="272104"/>
                  </a:lnTo>
                  <a:lnTo>
                    <a:pt x="1145095" y="272104"/>
                  </a:lnTo>
                  <a:lnTo>
                    <a:pt x="1145095" y="0"/>
                  </a:lnTo>
                  <a:close/>
                </a:path>
                <a:path w="1145540" h="1005839">
                  <a:moveTo>
                    <a:pt x="1145095" y="336637"/>
                  </a:moveTo>
                  <a:lnTo>
                    <a:pt x="1037517" y="336637"/>
                  </a:lnTo>
                  <a:lnTo>
                    <a:pt x="1038667" y="336640"/>
                  </a:lnTo>
                  <a:lnTo>
                    <a:pt x="1039199" y="337272"/>
                  </a:lnTo>
                  <a:lnTo>
                    <a:pt x="1052106" y="355777"/>
                  </a:lnTo>
                  <a:lnTo>
                    <a:pt x="1048078" y="368609"/>
                  </a:lnTo>
                  <a:lnTo>
                    <a:pt x="1021226" y="398838"/>
                  </a:lnTo>
                  <a:lnTo>
                    <a:pt x="977208" y="408968"/>
                  </a:lnTo>
                  <a:lnTo>
                    <a:pt x="948771" y="412184"/>
                  </a:lnTo>
                  <a:lnTo>
                    <a:pt x="932947" y="414326"/>
                  </a:lnTo>
                  <a:lnTo>
                    <a:pt x="916053" y="417202"/>
                  </a:lnTo>
                  <a:lnTo>
                    <a:pt x="903028" y="417515"/>
                  </a:lnTo>
                  <a:lnTo>
                    <a:pt x="890081" y="418173"/>
                  </a:lnTo>
                  <a:lnTo>
                    <a:pt x="877205" y="419124"/>
                  </a:lnTo>
                  <a:lnTo>
                    <a:pt x="864395" y="420311"/>
                  </a:lnTo>
                  <a:lnTo>
                    <a:pt x="851646" y="421679"/>
                  </a:lnTo>
                  <a:lnTo>
                    <a:pt x="788611" y="429326"/>
                  </a:lnTo>
                  <a:lnTo>
                    <a:pt x="776108" y="430633"/>
                  </a:lnTo>
                  <a:lnTo>
                    <a:pt x="763627" y="431736"/>
                  </a:lnTo>
                  <a:lnTo>
                    <a:pt x="751162" y="432583"/>
                  </a:lnTo>
                  <a:lnTo>
                    <a:pt x="738707" y="433117"/>
                  </a:lnTo>
                  <a:lnTo>
                    <a:pt x="739355" y="445222"/>
                  </a:lnTo>
                  <a:lnTo>
                    <a:pt x="729338" y="479704"/>
                  </a:lnTo>
                  <a:lnTo>
                    <a:pt x="725611" y="486738"/>
                  </a:lnTo>
                  <a:lnTo>
                    <a:pt x="721429" y="495957"/>
                  </a:lnTo>
                  <a:lnTo>
                    <a:pt x="717006" y="507973"/>
                  </a:lnTo>
                  <a:lnTo>
                    <a:pt x="712455" y="523586"/>
                  </a:lnTo>
                  <a:lnTo>
                    <a:pt x="526122" y="541604"/>
                  </a:lnTo>
                  <a:lnTo>
                    <a:pt x="541591" y="680872"/>
                  </a:lnTo>
                  <a:lnTo>
                    <a:pt x="526127" y="690066"/>
                  </a:lnTo>
                  <a:lnTo>
                    <a:pt x="512612" y="698781"/>
                  </a:lnTo>
                  <a:lnTo>
                    <a:pt x="481697" y="722049"/>
                  </a:lnTo>
                  <a:lnTo>
                    <a:pt x="455215" y="746365"/>
                  </a:lnTo>
                  <a:lnTo>
                    <a:pt x="449847" y="751246"/>
                  </a:lnTo>
                  <a:lnTo>
                    <a:pt x="412228" y="770468"/>
                  </a:lnTo>
                  <a:lnTo>
                    <a:pt x="380627" y="773609"/>
                  </a:lnTo>
                  <a:lnTo>
                    <a:pt x="1145095" y="773609"/>
                  </a:lnTo>
                  <a:lnTo>
                    <a:pt x="1145095" y="336637"/>
                  </a:lnTo>
                  <a:close/>
                </a:path>
                <a:path w="1145540" h="1005839">
                  <a:moveTo>
                    <a:pt x="261103" y="731164"/>
                  </a:moveTo>
                  <a:lnTo>
                    <a:pt x="221542" y="733536"/>
                  </a:lnTo>
                  <a:lnTo>
                    <a:pt x="169908" y="739469"/>
                  </a:lnTo>
                  <a:lnTo>
                    <a:pt x="157614" y="740788"/>
                  </a:lnTo>
                  <a:lnTo>
                    <a:pt x="145689" y="741844"/>
                  </a:lnTo>
                  <a:lnTo>
                    <a:pt x="134197" y="742538"/>
                  </a:lnTo>
                  <a:lnTo>
                    <a:pt x="301587" y="742538"/>
                  </a:lnTo>
                  <a:lnTo>
                    <a:pt x="296314" y="738520"/>
                  </a:lnTo>
                  <a:lnTo>
                    <a:pt x="286941" y="732053"/>
                  </a:lnTo>
                  <a:lnTo>
                    <a:pt x="274117" y="731295"/>
                  </a:lnTo>
                  <a:lnTo>
                    <a:pt x="261103" y="731164"/>
                  </a:lnTo>
                  <a:close/>
                </a:path>
                <a:path w="1145540" h="1005839">
                  <a:moveTo>
                    <a:pt x="357671" y="448754"/>
                  </a:moveTo>
                  <a:lnTo>
                    <a:pt x="340423" y="448754"/>
                  </a:lnTo>
                  <a:lnTo>
                    <a:pt x="347000" y="468132"/>
                  </a:lnTo>
                  <a:lnTo>
                    <a:pt x="372920" y="503461"/>
                  </a:lnTo>
                  <a:lnTo>
                    <a:pt x="385461" y="509957"/>
                  </a:lnTo>
                  <a:lnTo>
                    <a:pt x="382174" y="498485"/>
                  </a:lnTo>
                  <a:lnTo>
                    <a:pt x="365651" y="462522"/>
                  </a:lnTo>
                  <a:lnTo>
                    <a:pt x="357671" y="448754"/>
                  </a:lnTo>
                  <a:close/>
                </a:path>
                <a:path w="1145540" h="1005839">
                  <a:moveTo>
                    <a:pt x="1145095" y="324967"/>
                  </a:moveTo>
                  <a:lnTo>
                    <a:pt x="649922" y="324967"/>
                  </a:lnTo>
                  <a:lnTo>
                    <a:pt x="660102" y="333898"/>
                  </a:lnTo>
                  <a:lnTo>
                    <a:pt x="667763" y="342110"/>
                  </a:lnTo>
                  <a:lnTo>
                    <a:pt x="673405" y="349579"/>
                  </a:lnTo>
                  <a:lnTo>
                    <a:pt x="677526" y="356283"/>
                  </a:lnTo>
                  <a:lnTo>
                    <a:pt x="680626" y="362197"/>
                  </a:lnTo>
                  <a:lnTo>
                    <a:pt x="683204" y="367300"/>
                  </a:lnTo>
                  <a:lnTo>
                    <a:pt x="685759" y="371566"/>
                  </a:lnTo>
                  <a:lnTo>
                    <a:pt x="688789" y="374974"/>
                  </a:lnTo>
                  <a:lnTo>
                    <a:pt x="692795" y="377501"/>
                  </a:lnTo>
                  <a:lnTo>
                    <a:pt x="698274" y="379121"/>
                  </a:lnTo>
                  <a:lnTo>
                    <a:pt x="705726" y="379814"/>
                  </a:lnTo>
                  <a:lnTo>
                    <a:pt x="715651" y="379555"/>
                  </a:lnTo>
                  <a:lnTo>
                    <a:pt x="728546" y="378321"/>
                  </a:lnTo>
                  <a:lnTo>
                    <a:pt x="744912" y="376089"/>
                  </a:lnTo>
                  <a:lnTo>
                    <a:pt x="765247" y="372836"/>
                  </a:lnTo>
                  <a:lnTo>
                    <a:pt x="943927" y="340436"/>
                  </a:lnTo>
                  <a:lnTo>
                    <a:pt x="986408" y="340436"/>
                  </a:lnTo>
                  <a:lnTo>
                    <a:pt x="1024782" y="338729"/>
                  </a:lnTo>
                  <a:lnTo>
                    <a:pt x="1037517" y="336637"/>
                  </a:lnTo>
                  <a:lnTo>
                    <a:pt x="1145095" y="336637"/>
                  </a:lnTo>
                  <a:lnTo>
                    <a:pt x="1145095" y="324967"/>
                  </a:lnTo>
                  <a:close/>
                </a:path>
                <a:path w="1145540" h="1005839">
                  <a:moveTo>
                    <a:pt x="1145095" y="272104"/>
                  </a:moveTo>
                  <a:lnTo>
                    <a:pt x="299056" y="272104"/>
                  </a:lnTo>
                  <a:lnTo>
                    <a:pt x="304415" y="272696"/>
                  </a:lnTo>
                  <a:lnTo>
                    <a:pt x="310518" y="274980"/>
                  </a:lnTo>
                  <a:lnTo>
                    <a:pt x="347302" y="306826"/>
                  </a:lnTo>
                  <a:lnTo>
                    <a:pt x="375898" y="348363"/>
                  </a:lnTo>
                  <a:lnTo>
                    <a:pt x="386854" y="371386"/>
                  </a:lnTo>
                  <a:lnTo>
                    <a:pt x="649922" y="324967"/>
                  </a:lnTo>
                  <a:lnTo>
                    <a:pt x="1145095" y="324967"/>
                  </a:lnTo>
                  <a:lnTo>
                    <a:pt x="1145095" y="272104"/>
                  </a:lnTo>
                  <a:close/>
                </a:path>
              </a:pathLst>
            </a:custGeom>
            <a:solidFill>
              <a:srgbClr val="C5C5C5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7206166" y="1933949"/>
              <a:ext cx="154940" cy="148590"/>
            </a:xfrm>
            <a:custGeom>
              <a:avLst/>
              <a:gdLst/>
              <a:ahLst/>
              <a:cxnLst/>
              <a:rect l="l" t="t" r="r" b="b"/>
              <a:pathLst>
                <a:path w="154940" h="148589">
                  <a:moveTo>
                    <a:pt x="87340" y="0"/>
                  </a:moveTo>
                  <a:lnTo>
                    <a:pt x="44010" y="11553"/>
                  </a:lnTo>
                  <a:lnTo>
                    <a:pt x="10724" y="39319"/>
                  </a:lnTo>
                  <a:lnTo>
                    <a:pt x="0" y="71263"/>
                  </a:lnTo>
                  <a:lnTo>
                    <a:pt x="572" y="82028"/>
                  </a:lnTo>
                  <a:lnTo>
                    <a:pt x="18647" y="121023"/>
                  </a:lnTo>
                  <a:lnTo>
                    <a:pt x="53063" y="145164"/>
                  </a:lnTo>
                  <a:lnTo>
                    <a:pt x="72685" y="148182"/>
                  </a:lnTo>
                  <a:lnTo>
                    <a:pt x="82450" y="146818"/>
                  </a:lnTo>
                  <a:lnTo>
                    <a:pt x="91936" y="143307"/>
                  </a:lnTo>
                  <a:lnTo>
                    <a:pt x="107037" y="139981"/>
                  </a:lnTo>
                  <a:lnTo>
                    <a:pt x="145854" y="110663"/>
                  </a:lnTo>
                  <a:lnTo>
                    <a:pt x="154576" y="78683"/>
                  </a:lnTo>
                  <a:lnTo>
                    <a:pt x="154033" y="67420"/>
                  </a:lnTo>
                  <a:lnTo>
                    <a:pt x="136771" y="25849"/>
                  </a:lnTo>
                  <a:lnTo>
                    <a:pt x="99269" y="1549"/>
                  </a:lnTo>
                  <a:lnTo>
                    <a:pt x="87340" y="0"/>
                  </a:lnTo>
                  <a:close/>
                </a:path>
              </a:pathLst>
            </a:custGeom>
            <a:solidFill>
              <a:srgbClr val="C5C5C5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7" name="object 77"/>
            <p:cNvSpPr txBox="1"/>
            <p:nvPr/>
          </p:nvSpPr>
          <p:spPr>
            <a:xfrm>
              <a:off x="8063186" y="1619376"/>
              <a:ext cx="904875" cy="5321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208279" marR="5080" indent="-196215">
                <a:lnSpc>
                  <a:spcPts val="114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Национальная оборона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L="287020">
                <a:lnSpc>
                  <a:spcPct val="100000"/>
                </a:lnSpc>
                <a:spcBef>
                  <a:spcPts val="385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31,</a:t>
              </a: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3" name="Группа 92"/>
          <p:cNvGrpSpPr/>
          <p:nvPr/>
        </p:nvGrpSpPr>
        <p:grpSpPr>
          <a:xfrm>
            <a:off x="4956703" y="5396231"/>
            <a:ext cx="1957352" cy="1004569"/>
            <a:chOff x="71176" y="2511663"/>
            <a:chExt cx="1957352" cy="1004569"/>
          </a:xfrm>
        </p:grpSpPr>
        <p:sp>
          <p:nvSpPr>
            <p:cNvPr id="7" name="object 7"/>
            <p:cNvSpPr/>
            <p:nvPr/>
          </p:nvSpPr>
          <p:spPr>
            <a:xfrm>
              <a:off x="71176" y="2511663"/>
              <a:ext cx="1145540" cy="1004569"/>
            </a:xfrm>
            <a:custGeom>
              <a:avLst/>
              <a:gdLst/>
              <a:ahLst/>
              <a:cxnLst/>
              <a:rect l="l" t="t" r="r" b="b"/>
              <a:pathLst>
                <a:path w="1145540" h="1004570">
                  <a:moveTo>
                    <a:pt x="1145095" y="0"/>
                  </a:moveTo>
                  <a:lnTo>
                    <a:pt x="0" y="0"/>
                  </a:lnTo>
                  <a:lnTo>
                    <a:pt x="0" y="1004569"/>
                  </a:lnTo>
                  <a:lnTo>
                    <a:pt x="1145095" y="1004569"/>
                  </a:lnTo>
                  <a:lnTo>
                    <a:pt x="1145095" y="911859"/>
                  </a:lnTo>
                  <a:lnTo>
                    <a:pt x="313425" y="911859"/>
                  </a:lnTo>
                  <a:lnTo>
                    <a:pt x="303858" y="910589"/>
                  </a:lnTo>
                  <a:lnTo>
                    <a:pt x="279184" y="877569"/>
                  </a:lnTo>
                  <a:lnTo>
                    <a:pt x="279323" y="867409"/>
                  </a:lnTo>
                  <a:lnTo>
                    <a:pt x="287292" y="819149"/>
                  </a:lnTo>
                  <a:lnTo>
                    <a:pt x="290494" y="805179"/>
                  </a:lnTo>
                  <a:lnTo>
                    <a:pt x="293921" y="789939"/>
                  </a:lnTo>
                  <a:lnTo>
                    <a:pt x="297445" y="774699"/>
                  </a:lnTo>
                  <a:lnTo>
                    <a:pt x="300936" y="758189"/>
                  </a:lnTo>
                  <a:lnTo>
                    <a:pt x="304266" y="741679"/>
                  </a:lnTo>
                  <a:lnTo>
                    <a:pt x="307306" y="725169"/>
                  </a:lnTo>
                  <a:lnTo>
                    <a:pt x="301866" y="720089"/>
                  </a:lnTo>
                  <a:lnTo>
                    <a:pt x="294388" y="715009"/>
                  </a:lnTo>
                  <a:lnTo>
                    <a:pt x="285185" y="708659"/>
                  </a:lnTo>
                  <a:lnTo>
                    <a:pt x="274574" y="701039"/>
                  </a:lnTo>
                  <a:lnTo>
                    <a:pt x="262869" y="693419"/>
                  </a:lnTo>
                  <a:lnTo>
                    <a:pt x="250385" y="684529"/>
                  </a:lnTo>
                  <a:lnTo>
                    <a:pt x="211409" y="650239"/>
                  </a:lnTo>
                  <a:lnTo>
                    <a:pt x="176764" y="607059"/>
                  </a:lnTo>
                  <a:lnTo>
                    <a:pt x="154952" y="552449"/>
                  </a:lnTo>
                  <a:lnTo>
                    <a:pt x="151741" y="509269"/>
                  </a:lnTo>
                  <a:lnTo>
                    <a:pt x="154479" y="485139"/>
                  </a:lnTo>
                  <a:lnTo>
                    <a:pt x="170218" y="433069"/>
                  </a:lnTo>
                  <a:lnTo>
                    <a:pt x="192203" y="389889"/>
                  </a:lnTo>
                  <a:lnTo>
                    <a:pt x="216592" y="354329"/>
                  </a:lnTo>
                  <a:lnTo>
                    <a:pt x="225310" y="344169"/>
                  </a:lnTo>
                  <a:lnTo>
                    <a:pt x="234341" y="332739"/>
                  </a:lnTo>
                  <a:lnTo>
                    <a:pt x="243697" y="322579"/>
                  </a:lnTo>
                  <a:lnTo>
                    <a:pt x="284604" y="279399"/>
                  </a:lnTo>
                  <a:lnTo>
                    <a:pt x="295760" y="267969"/>
                  </a:lnTo>
                  <a:lnTo>
                    <a:pt x="307310" y="253999"/>
                  </a:lnTo>
                  <a:lnTo>
                    <a:pt x="319266" y="240029"/>
                  </a:lnTo>
                  <a:lnTo>
                    <a:pt x="331640" y="224789"/>
                  </a:lnTo>
                  <a:lnTo>
                    <a:pt x="344444" y="208279"/>
                  </a:lnTo>
                  <a:lnTo>
                    <a:pt x="357688" y="189229"/>
                  </a:lnTo>
                  <a:lnTo>
                    <a:pt x="371386" y="170179"/>
                  </a:lnTo>
                  <a:lnTo>
                    <a:pt x="1145095" y="170179"/>
                  </a:lnTo>
                  <a:lnTo>
                    <a:pt x="1145095" y="0"/>
                  </a:lnTo>
                  <a:close/>
                </a:path>
                <a:path w="1145540" h="1004570">
                  <a:moveTo>
                    <a:pt x="456269" y="711199"/>
                  </a:moveTo>
                  <a:lnTo>
                    <a:pt x="430820" y="711199"/>
                  </a:lnTo>
                  <a:lnTo>
                    <a:pt x="427262" y="735329"/>
                  </a:lnTo>
                  <a:lnTo>
                    <a:pt x="425693" y="742949"/>
                  </a:lnTo>
                  <a:lnTo>
                    <a:pt x="409863" y="769619"/>
                  </a:lnTo>
                  <a:lnTo>
                    <a:pt x="407540" y="772159"/>
                  </a:lnTo>
                  <a:lnTo>
                    <a:pt x="404950" y="775969"/>
                  </a:lnTo>
                  <a:lnTo>
                    <a:pt x="402062" y="781049"/>
                  </a:lnTo>
                  <a:lnTo>
                    <a:pt x="398841" y="788669"/>
                  </a:lnTo>
                  <a:lnTo>
                    <a:pt x="395255" y="796289"/>
                  </a:lnTo>
                  <a:lnTo>
                    <a:pt x="391270" y="806449"/>
                  </a:lnTo>
                  <a:lnTo>
                    <a:pt x="386854" y="819149"/>
                  </a:lnTo>
                  <a:lnTo>
                    <a:pt x="378867" y="830579"/>
                  </a:lnTo>
                  <a:lnTo>
                    <a:pt x="363510" y="867409"/>
                  </a:lnTo>
                  <a:lnTo>
                    <a:pt x="360675" y="880109"/>
                  </a:lnTo>
                  <a:lnTo>
                    <a:pt x="359189" y="885189"/>
                  </a:lnTo>
                  <a:lnTo>
                    <a:pt x="326308" y="908049"/>
                  </a:lnTo>
                  <a:lnTo>
                    <a:pt x="313425" y="911859"/>
                  </a:lnTo>
                  <a:lnTo>
                    <a:pt x="1145095" y="911859"/>
                  </a:lnTo>
                  <a:lnTo>
                    <a:pt x="1145095" y="789939"/>
                  </a:lnTo>
                  <a:lnTo>
                    <a:pt x="649920" y="789939"/>
                  </a:lnTo>
                  <a:lnTo>
                    <a:pt x="602383" y="787399"/>
                  </a:lnTo>
                  <a:lnTo>
                    <a:pt x="558375" y="778509"/>
                  </a:lnTo>
                  <a:lnTo>
                    <a:pt x="519567" y="765809"/>
                  </a:lnTo>
                  <a:lnTo>
                    <a:pt x="474760" y="737869"/>
                  </a:lnTo>
                  <a:lnTo>
                    <a:pt x="458681" y="717549"/>
                  </a:lnTo>
                  <a:lnTo>
                    <a:pt x="456269" y="711199"/>
                  </a:lnTo>
                  <a:close/>
                </a:path>
                <a:path w="1145540" h="1004570">
                  <a:moveTo>
                    <a:pt x="402336" y="416559"/>
                  </a:moveTo>
                  <a:lnTo>
                    <a:pt x="368544" y="458469"/>
                  </a:lnTo>
                  <a:lnTo>
                    <a:pt x="349272" y="497839"/>
                  </a:lnTo>
                  <a:lnTo>
                    <a:pt x="342433" y="535939"/>
                  </a:lnTo>
                  <a:lnTo>
                    <a:pt x="342361" y="548639"/>
                  </a:lnTo>
                  <a:lnTo>
                    <a:pt x="342478" y="552449"/>
                  </a:lnTo>
                  <a:lnTo>
                    <a:pt x="348444" y="591819"/>
                  </a:lnTo>
                  <a:lnTo>
                    <a:pt x="361726" y="633729"/>
                  </a:lnTo>
                  <a:lnTo>
                    <a:pt x="380021" y="679449"/>
                  </a:lnTo>
                  <a:lnTo>
                    <a:pt x="386854" y="695959"/>
                  </a:lnTo>
                  <a:lnTo>
                    <a:pt x="375886" y="702309"/>
                  </a:lnTo>
                  <a:lnTo>
                    <a:pt x="366154" y="708659"/>
                  </a:lnTo>
                  <a:lnTo>
                    <a:pt x="357603" y="712469"/>
                  </a:lnTo>
                  <a:lnTo>
                    <a:pt x="350181" y="717549"/>
                  </a:lnTo>
                  <a:lnTo>
                    <a:pt x="343833" y="721359"/>
                  </a:lnTo>
                  <a:lnTo>
                    <a:pt x="338506" y="726439"/>
                  </a:lnTo>
                  <a:lnTo>
                    <a:pt x="326329" y="765809"/>
                  </a:lnTo>
                  <a:lnTo>
                    <a:pt x="324967" y="803909"/>
                  </a:lnTo>
                  <a:lnTo>
                    <a:pt x="337787" y="791209"/>
                  </a:lnTo>
                  <a:lnTo>
                    <a:pt x="348340" y="778509"/>
                  </a:lnTo>
                  <a:lnTo>
                    <a:pt x="357032" y="768349"/>
                  </a:lnTo>
                  <a:lnTo>
                    <a:pt x="364268" y="759459"/>
                  </a:lnTo>
                  <a:lnTo>
                    <a:pt x="370454" y="750569"/>
                  </a:lnTo>
                  <a:lnTo>
                    <a:pt x="375995" y="744219"/>
                  </a:lnTo>
                  <a:lnTo>
                    <a:pt x="408236" y="718819"/>
                  </a:lnTo>
                  <a:lnTo>
                    <a:pt x="430820" y="711199"/>
                  </a:lnTo>
                  <a:lnTo>
                    <a:pt x="456269" y="711199"/>
                  </a:lnTo>
                  <a:lnTo>
                    <a:pt x="455787" y="709929"/>
                  </a:lnTo>
                  <a:lnTo>
                    <a:pt x="454977" y="703579"/>
                  </a:lnTo>
                  <a:lnTo>
                    <a:pt x="455676" y="699769"/>
                  </a:lnTo>
                  <a:lnTo>
                    <a:pt x="457309" y="695959"/>
                  </a:lnTo>
                  <a:lnTo>
                    <a:pt x="434982" y="695959"/>
                  </a:lnTo>
                  <a:lnTo>
                    <a:pt x="425727" y="690879"/>
                  </a:lnTo>
                  <a:lnTo>
                    <a:pt x="420699" y="689609"/>
                  </a:lnTo>
                  <a:lnTo>
                    <a:pt x="418579" y="688339"/>
                  </a:lnTo>
                  <a:lnTo>
                    <a:pt x="417782" y="688339"/>
                  </a:lnTo>
                  <a:lnTo>
                    <a:pt x="416466" y="687069"/>
                  </a:lnTo>
                  <a:lnTo>
                    <a:pt x="405401" y="681989"/>
                  </a:lnTo>
                  <a:lnTo>
                    <a:pt x="386463" y="636269"/>
                  </a:lnTo>
                  <a:lnTo>
                    <a:pt x="374143" y="596899"/>
                  </a:lnTo>
                  <a:lnTo>
                    <a:pt x="367905" y="548639"/>
                  </a:lnTo>
                  <a:lnTo>
                    <a:pt x="368149" y="537209"/>
                  </a:lnTo>
                  <a:lnTo>
                    <a:pt x="376273" y="488949"/>
                  </a:lnTo>
                  <a:lnTo>
                    <a:pt x="389806" y="448309"/>
                  </a:lnTo>
                  <a:lnTo>
                    <a:pt x="395721" y="433069"/>
                  </a:lnTo>
                  <a:lnTo>
                    <a:pt x="402336" y="416559"/>
                  </a:lnTo>
                  <a:close/>
                </a:path>
                <a:path w="1145540" h="1004570">
                  <a:moveTo>
                    <a:pt x="1145095" y="205739"/>
                  </a:moveTo>
                  <a:lnTo>
                    <a:pt x="1001184" y="205739"/>
                  </a:lnTo>
                  <a:lnTo>
                    <a:pt x="1008447" y="241299"/>
                  </a:lnTo>
                  <a:lnTo>
                    <a:pt x="1014855" y="275589"/>
                  </a:lnTo>
                  <a:lnTo>
                    <a:pt x="1024746" y="340359"/>
                  </a:lnTo>
                  <a:lnTo>
                    <a:pt x="1030144" y="401319"/>
                  </a:lnTo>
                  <a:lnTo>
                    <a:pt x="1030934" y="430529"/>
                  </a:lnTo>
                  <a:lnTo>
                    <a:pt x="1030332" y="458469"/>
                  </a:lnTo>
                  <a:lnTo>
                    <a:pt x="1024597" y="510539"/>
                  </a:lnTo>
                  <a:lnTo>
                    <a:pt x="1012222" y="560069"/>
                  </a:lnTo>
                  <a:lnTo>
                    <a:pt x="992494" y="605789"/>
                  </a:lnTo>
                  <a:lnTo>
                    <a:pt x="964698" y="647699"/>
                  </a:lnTo>
                  <a:lnTo>
                    <a:pt x="928118" y="688339"/>
                  </a:lnTo>
                  <a:lnTo>
                    <a:pt x="882040" y="726439"/>
                  </a:lnTo>
                  <a:lnTo>
                    <a:pt x="841929" y="751839"/>
                  </a:lnTo>
                  <a:lnTo>
                    <a:pt x="796990" y="769619"/>
                  </a:lnTo>
                  <a:lnTo>
                    <a:pt x="748895" y="782319"/>
                  </a:lnTo>
                  <a:lnTo>
                    <a:pt x="699315" y="788669"/>
                  </a:lnTo>
                  <a:lnTo>
                    <a:pt x="674490" y="789939"/>
                  </a:lnTo>
                  <a:lnTo>
                    <a:pt x="1145095" y="789939"/>
                  </a:lnTo>
                  <a:lnTo>
                    <a:pt x="1145095" y="205739"/>
                  </a:lnTo>
                  <a:close/>
                </a:path>
                <a:path w="1145540" h="1004570">
                  <a:moveTo>
                    <a:pt x="459302" y="694689"/>
                  </a:moveTo>
                  <a:lnTo>
                    <a:pt x="454516" y="694689"/>
                  </a:lnTo>
                  <a:lnTo>
                    <a:pt x="446582" y="695959"/>
                  </a:lnTo>
                  <a:lnTo>
                    <a:pt x="457309" y="695959"/>
                  </a:lnTo>
                  <a:lnTo>
                    <a:pt x="459302" y="694689"/>
                  </a:lnTo>
                  <a:close/>
                </a:path>
                <a:path w="1145540" h="1004570">
                  <a:moveTo>
                    <a:pt x="461680" y="693419"/>
                  </a:moveTo>
                  <a:lnTo>
                    <a:pt x="461078" y="693419"/>
                  </a:lnTo>
                  <a:lnTo>
                    <a:pt x="459302" y="694689"/>
                  </a:lnTo>
                  <a:lnTo>
                    <a:pt x="461680" y="693419"/>
                  </a:lnTo>
                  <a:close/>
                </a:path>
                <a:path w="1145540" h="1004570">
                  <a:moveTo>
                    <a:pt x="974877" y="170179"/>
                  </a:moveTo>
                  <a:lnTo>
                    <a:pt x="371386" y="170179"/>
                  </a:lnTo>
                  <a:lnTo>
                    <a:pt x="386344" y="175259"/>
                  </a:lnTo>
                  <a:lnTo>
                    <a:pt x="400484" y="181609"/>
                  </a:lnTo>
                  <a:lnTo>
                    <a:pt x="438312" y="204469"/>
                  </a:lnTo>
                  <a:lnTo>
                    <a:pt x="469904" y="231139"/>
                  </a:lnTo>
                  <a:lnTo>
                    <a:pt x="496105" y="260349"/>
                  </a:lnTo>
                  <a:lnTo>
                    <a:pt x="503787" y="269239"/>
                  </a:lnTo>
                  <a:lnTo>
                    <a:pt x="510995" y="279399"/>
                  </a:lnTo>
                  <a:lnTo>
                    <a:pt x="517760" y="288289"/>
                  </a:lnTo>
                  <a:lnTo>
                    <a:pt x="524113" y="298449"/>
                  </a:lnTo>
                  <a:lnTo>
                    <a:pt x="530087" y="307339"/>
                  </a:lnTo>
                  <a:lnTo>
                    <a:pt x="541018" y="323849"/>
                  </a:lnTo>
                  <a:lnTo>
                    <a:pt x="560339" y="314959"/>
                  </a:lnTo>
                  <a:lnTo>
                    <a:pt x="602485" y="300989"/>
                  </a:lnTo>
                  <a:lnTo>
                    <a:pt x="648223" y="288289"/>
                  </a:lnTo>
                  <a:lnTo>
                    <a:pt x="696256" y="279399"/>
                  </a:lnTo>
                  <a:lnTo>
                    <a:pt x="794022" y="259079"/>
                  </a:lnTo>
                  <a:lnTo>
                    <a:pt x="841162" y="246379"/>
                  </a:lnTo>
                  <a:lnTo>
                    <a:pt x="885411" y="231139"/>
                  </a:lnTo>
                  <a:lnTo>
                    <a:pt x="925472" y="210819"/>
                  </a:lnTo>
                  <a:lnTo>
                    <a:pt x="960050" y="185419"/>
                  </a:lnTo>
                  <a:lnTo>
                    <a:pt x="974877" y="170179"/>
                  </a:lnTo>
                  <a:close/>
                </a:path>
                <a:path w="1145540" h="1004570">
                  <a:moveTo>
                    <a:pt x="1145095" y="170179"/>
                  </a:moveTo>
                  <a:lnTo>
                    <a:pt x="974877" y="170179"/>
                  </a:lnTo>
                  <a:lnTo>
                    <a:pt x="974756" y="195579"/>
                  </a:lnTo>
                  <a:lnTo>
                    <a:pt x="974649" y="200659"/>
                  </a:lnTo>
                  <a:lnTo>
                    <a:pt x="970564" y="223519"/>
                  </a:lnTo>
                  <a:lnTo>
                    <a:pt x="968736" y="229869"/>
                  </a:lnTo>
                  <a:lnTo>
                    <a:pt x="966453" y="236219"/>
                  </a:lnTo>
                  <a:lnTo>
                    <a:pt x="963665" y="246379"/>
                  </a:lnTo>
                  <a:lnTo>
                    <a:pt x="960321" y="259079"/>
                  </a:lnTo>
                  <a:lnTo>
                    <a:pt x="959408" y="262889"/>
                  </a:lnTo>
                  <a:lnTo>
                    <a:pt x="967735" y="250189"/>
                  </a:lnTo>
                  <a:lnTo>
                    <a:pt x="973632" y="240029"/>
                  </a:lnTo>
                  <a:lnTo>
                    <a:pt x="980722" y="228599"/>
                  </a:lnTo>
                  <a:lnTo>
                    <a:pt x="1001184" y="205739"/>
                  </a:lnTo>
                  <a:lnTo>
                    <a:pt x="1145095" y="205739"/>
                  </a:lnTo>
                  <a:lnTo>
                    <a:pt x="1145095" y="170179"/>
                  </a:lnTo>
                  <a:close/>
                </a:path>
              </a:pathLst>
            </a:custGeom>
            <a:solidFill>
              <a:srgbClr val="D38447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8" name="object 78"/>
            <p:cNvSpPr txBox="1"/>
            <p:nvPr/>
          </p:nvSpPr>
          <p:spPr>
            <a:xfrm>
              <a:off x="1216363" y="2743754"/>
              <a:ext cx="812165" cy="60753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065" marR="5080" algn="ctr">
                <a:lnSpc>
                  <a:spcPct val="936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Охрана </a:t>
              </a:r>
              <a:r>
                <a:rPr sz="1000" dirty="0" err="1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окружающей</a:t>
              </a: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sz="1000" dirty="0" err="1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среды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  <a:p>
              <a:pPr marL="12065" marR="5080" algn="ctr">
                <a:lnSpc>
                  <a:spcPct val="93600"/>
                </a:lnSpc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135,8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0" name="Группа 89"/>
          <p:cNvGrpSpPr/>
          <p:nvPr/>
        </p:nvGrpSpPr>
        <p:grpSpPr>
          <a:xfrm>
            <a:off x="4963991" y="4001838"/>
            <a:ext cx="2111595" cy="1007115"/>
            <a:chOff x="6911026" y="2537732"/>
            <a:chExt cx="2111595" cy="1007115"/>
          </a:xfrm>
        </p:grpSpPr>
        <p:sp>
          <p:nvSpPr>
            <p:cNvPr id="62" name="object 62"/>
            <p:cNvSpPr/>
            <p:nvPr/>
          </p:nvSpPr>
          <p:spPr>
            <a:xfrm>
              <a:off x="6911028" y="2537732"/>
              <a:ext cx="1146175" cy="1007110"/>
            </a:xfrm>
            <a:custGeom>
              <a:avLst/>
              <a:gdLst/>
              <a:ahLst/>
              <a:cxnLst/>
              <a:rect l="l" t="t" r="r" b="b"/>
              <a:pathLst>
                <a:path w="1146175" h="1007110">
                  <a:moveTo>
                    <a:pt x="0" y="0"/>
                  </a:moveTo>
                  <a:lnTo>
                    <a:pt x="1146048" y="0"/>
                  </a:lnTo>
                  <a:lnTo>
                    <a:pt x="1146048" y="1006665"/>
                  </a:lnTo>
                  <a:lnTo>
                    <a:pt x="0" y="1006665"/>
                  </a:lnTo>
                  <a:lnTo>
                    <a:pt x="0" y="0"/>
                  </a:lnTo>
                  <a:close/>
                </a:path>
              </a:pathLst>
            </a:custGeom>
            <a:ln w="7200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6911026" y="2537737"/>
              <a:ext cx="1146175" cy="1007110"/>
            </a:xfrm>
            <a:custGeom>
              <a:avLst/>
              <a:gdLst/>
              <a:ahLst/>
              <a:cxnLst/>
              <a:rect l="l" t="t" r="r" b="b"/>
              <a:pathLst>
                <a:path w="1146175" h="1007110">
                  <a:moveTo>
                    <a:pt x="1146048" y="0"/>
                  </a:moveTo>
                  <a:lnTo>
                    <a:pt x="0" y="0"/>
                  </a:lnTo>
                  <a:lnTo>
                    <a:pt x="0" y="1006652"/>
                  </a:lnTo>
                  <a:lnTo>
                    <a:pt x="1146048" y="1006652"/>
                  </a:lnTo>
                  <a:lnTo>
                    <a:pt x="1146048" y="860920"/>
                  </a:lnTo>
                  <a:lnTo>
                    <a:pt x="573647" y="860920"/>
                  </a:lnTo>
                  <a:lnTo>
                    <a:pt x="534498" y="856616"/>
                  </a:lnTo>
                  <a:lnTo>
                    <a:pt x="496092" y="843763"/>
                  </a:lnTo>
                  <a:lnTo>
                    <a:pt x="458812" y="822745"/>
                  </a:lnTo>
                  <a:lnTo>
                    <a:pt x="423043" y="793945"/>
                  </a:lnTo>
                  <a:lnTo>
                    <a:pt x="389167" y="757746"/>
                  </a:lnTo>
                  <a:lnTo>
                    <a:pt x="357567" y="714531"/>
                  </a:lnTo>
                  <a:lnTo>
                    <a:pt x="328627" y="664684"/>
                  </a:lnTo>
                  <a:lnTo>
                    <a:pt x="302730" y="608588"/>
                  </a:lnTo>
                  <a:lnTo>
                    <a:pt x="280259" y="546626"/>
                  </a:lnTo>
                  <a:lnTo>
                    <a:pt x="261599" y="479182"/>
                  </a:lnTo>
                  <a:lnTo>
                    <a:pt x="247131" y="406639"/>
                  </a:lnTo>
                  <a:lnTo>
                    <a:pt x="237240" y="329380"/>
                  </a:lnTo>
                  <a:lnTo>
                    <a:pt x="232308" y="247789"/>
                  </a:lnTo>
                  <a:lnTo>
                    <a:pt x="236707" y="242984"/>
                  </a:lnTo>
                  <a:lnTo>
                    <a:pt x="239636" y="238980"/>
                  </a:lnTo>
                  <a:lnTo>
                    <a:pt x="241395" y="235694"/>
                  </a:lnTo>
                  <a:lnTo>
                    <a:pt x="242281" y="233043"/>
                  </a:lnTo>
                  <a:lnTo>
                    <a:pt x="242594" y="230944"/>
                  </a:lnTo>
                  <a:lnTo>
                    <a:pt x="242696" y="228072"/>
                  </a:lnTo>
                  <a:lnTo>
                    <a:pt x="243082" y="227132"/>
                  </a:lnTo>
                  <a:lnTo>
                    <a:pt x="293658" y="220573"/>
                  </a:lnTo>
                  <a:lnTo>
                    <a:pt x="310398" y="218629"/>
                  </a:lnTo>
                  <a:lnTo>
                    <a:pt x="348538" y="213446"/>
                  </a:lnTo>
                  <a:lnTo>
                    <a:pt x="394718" y="205240"/>
                  </a:lnTo>
                  <a:lnTo>
                    <a:pt x="442515" y="191976"/>
                  </a:lnTo>
                  <a:lnTo>
                    <a:pt x="484077" y="173932"/>
                  </a:lnTo>
                  <a:lnTo>
                    <a:pt x="573024" y="123888"/>
                  </a:lnTo>
                  <a:lnTo>
                    <a:pt x="1146048" y="123888"/>
                  </a:lnTo>
                  <a:lnTo>
                    <a:pt x="1146048" y="0"/>
                  </a:lnTo>
                  <a:close/>
                </a:path>
                <a:path w="1146175" h="1007110">
                  <a:moveTo>
                    <a:pt x="1146048" y="216814"/>
                  </a:moveTo>
                  <a:lnTo>
                    <a:pt x="913739" y="216814"/>
                  </a:lnTo>
                  <a:lnTo>
                    <a:pt x="913646" y="233043"/>
                  </a:lnTo>
                  <a:lnTo>
                    <a:pt x="913525" y="242984"/>
                  </a:lnTo>
                  <a:lnTo>
                    <a:pt x="911633" y="300320"/>
                  </a:lnTo>
                  <a:lnTo>
                    <a:pt x="908722" y="341840"/>
                  </a:lnTo>
                  <a:lnTo>
                    <a:pt x="904325" y="383082"/>
                  </a:lnTo>
                  <a:lnTo>
                    <a:pt x="898255" y="423952"/>
                  </a:lnTo>
                  <a:lnTo>
                    <a:pt x="890326" y="464358"/>
                  </a:lnTo>
                  <a:lnTo>
                    <a:pt x="880353" y="504207"/>
                  </a:lnTo>
                  <a:lnTo>
                    <a:pt x="868149" y="543405"/>
                  </a:lnTo>
                  <a:lnTo>
                    <a:pt x="853529" y="581861"/>
                  </a:lnTo>
                  <a:lnTo>
                    <a:pt x="836307" y="619480"/>
                  </a:lnTo>
                  <a:lnTo>
                    <a:pt x="802687" y="685751"/>
                  </a:lnTo>
                  <a:lnTo>
                    <a:pt x="767128" y="740790"/>
                  </a:lnTo>
                  <a:lnTo>
                    <a:pt x="730011" y="784980"/>
                  </a:lnTo>
                  <a:lnTo>
                    <a:pt x="691722" y="818705"/>
                  </a:lnTo>
                  <a:lnTo>
                    <a:pt x="652643" y="842347"/>
                  </a:lnTo>
                  <a:lnTo>
                    <a:pt x="613157" y="856291"/>
                  </a:lnTo>
                  <a:lnTo>
                    <a:pt x="573647" y="860920"/>
                  </a:lnTo>
                  <a:lnTo>
                    <a:pt x="1146048" y="860920"/>
                  </a:lnTo>
                  <a:lnTo>
                    <a:pt x="1146048" y="216814"/>
                  </a:lnTo>
                  <a:close/>
                </a:path>
                <a:path w="1146175" h="1007110">
                  <a:moveTo>
                    <a:pt x="1146048" y="123888"/>
                  </a:moveTo>
                  <a:lnTo>
                    <a:pt x="573024" y="123888"/>
                  </a:lnTo>
                  <a:lnTo>
                    <a:pt x="590943" y="131073"/>
                  </a:lnTo>
                  <a:lnTo>
                    <a:pt x="607654" y="138618"/>
                  </a:lnTo>
                  <a:lnTo>
                    <a:pt x="623343" y="146419"/>
                  </a:lnTo>
                  <a:lnTo>
                    <a:pt x="638195" y="154370"/>
                  </a:lnTo>
                  <a:lnTo>
                    <a:pt x="652443" y="162394"/>
                  </a:lnTo>
                  <a:lnTo>
                    <a:pt x="679593" y="178084"/>
                  </a:lnTo>
                  <a:lnTo>
                    <a:pt x="692959" y="185594"/>
                  </a:lnTo>
                  <a:lnTo>
                    <a:pt x="734356" y="205473"/>
                  </a:lnTo>
                  <a:lnTo>
                    <a:pt x="781607" y="219185"/>
                  </a:lnTo>
                  <a:lnTo>
                    <a:pt x="839729" y="223906"/>
                  </a:lnTo>
                  <a:lnTo>
                    <a:pt x="862385" y="222994"/>
                  </a:lnTo>
                  <a:lnTo>
                    <a:pt x="886994" y="220665"/>
                  </a:lnTo>
                  <a:lnTo>
                    <a:pt x="913739" y="216814"/>
                  </a:lnTo>
                  <a:lnTo>
                    <a:pt x="1146048" y="216814"/>
                  </a:lnTo>
                  <a:lnTo>
                    <a:pt x="1146048" y="123888"/>
                  </a:lnTo>
                  <a:close/>
                </a:path>
              </a:pathLst>
            </a:custGeom>
            <a:solidFill>
              <a:srgbClr val="70C9A4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9" name="object 79"/>
            <p:cNvSpPr txBox="1"/>
            <p:nvPr/>
          </p:nvSpPr>
          <p:spPr>
            <a:xfrm>
              <a:off x="8056786" y="2553367"/>
              <a:ext cx="965835" cy="96075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ct val="947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Национальная безопасность и правоохраните- льная деятельность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R="85090" algn="ctr">
                <a:lnSpc>
                  <a:spcPct val="100000"/>
                </a:lnSpc>
                <a:spcBef>
                  <a:spcPts val="375"/>
                </a:spcBef>
              </a:pP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461,1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1" name="Группа 90"/>
          <p:cNvGrpSpPr/>
          <p:nvPr/>
        </p:nvGrpSpPr>
        <p:grpSpPr>
          <a:xfrm>
            <a:off x="134521" y="1225823"/>
            <a:ext cx="1927368" cy="1005840"/>
            <a:chOff x="4591434" y="2527636"/>
            <a:chExt cx="1927368" cy="1005840"/>
          </a:xfrm>
        </p:grpSpPr>
        <p:sp>
          <p:nvSpPr>
            <p:cNvPr id="61" name="object 61"/>
            <p:cNvSpPr/>
            <p:nvPr/>
          </p:nvSpPr>
          <p:spPr>
            <a:xfrm>
              <a:off x="4591434" y="2527636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1145120" y="0"/>
                  </a:moveTo>
                  <a:lnTo>
                    <a:pt x="0" y="0"/>
                  </a:lnTo>
                  <a:lnTo>
                    <a:pt x="0" y="1005840"/>
                  </a:lnTo>
                  <a:lnTo>
                    <a:pt x="1145120" y="1005840"/>
                  </a:lnTo>
                  <a:lnTo>
                    <a:pt x="1145120" y="935046"/>
                  </a:lnTo>
                  <a:lnTo>
                    <a:pt x="582524" y="935046"/>
                  </a:lnTo>
                  <a:lnTo>
                    <a:pt x="562420" y="932908"/>
                  </a:lnTo>
                  <a:lnTo>
                    <a:pt x="521930" y="905488"/>
                  </a:lnTo>
                  <a:lnTo>
                    <a:pt x="504835" y="847777"/>
                  </a:lnTo>
                  <a:lnTo>
                    <a:pt x="502413" y="793249"/>
                  </a:lnTo>
                  <a:lnTo>
                    <a:pt x="502989" y="761343"/>
                  </a:lnTo>
                  <a:lnTo>
                    <a:pt x="504355" y="726419"/>
                  </a:lnTo>
                  <a:lnTo>
                    <a:pt x="506208" y="688535"/>
                  </a:lnTo>
                  <a:lnTo>
                    <a:pt x="508247" y="647750"/>
                  </a:lnTo>
                  <a:lnTo>
                    <a:pt x="510169" y="604122"/>
                  </a:lnTo>
                  <a:lnTo>
                    <a:pt x="511674" y="557708"/>
                  </a:lnTo>
                  <a:lnTo>
                    <a:pt x="512460" y="508567"/>
                  </a:lnTo>
                  <a:lnTo>
                    <a:pt x="512225" y="456757"/>
                  </a:lnTo>
                  <a:lnTo>
                    <a:pt x="510667" y="402336"/>
                  </a:lnTo>
                  <a:lnTo>
                    <a:pt x="461130" y="402079"/>
                  </a:lnTo>
                  <a:lnTo>
                    <a:pt x="447200" y="401727"/>
                  </a:lnTo>
                  <a:lnTo>
                    <a:pt x="399831" y="397471"/>
                  </a:lnTo>
                  <a:lnTo>
                    <a:pt x="357613" y="385917"/>
                  </a:lnTo>
                  <a:lnTo>
                    <a:pt x="309499" y="247586"/>
                  </a:lnTo>
                  <a:lnTo>
                    <a:pt x="92849" y="232117"/>
                  </a:lnTo>
                  <a:lnTo>
                    <a:pt x="235638" y="158844"/>
                  </a:lnTo>
                  <a:lnTo>
                    <a:pt x="275028" y="139156"/>
                  </a:lnTo>
                  <a:lnTo>
                    <a:pt x="313583" y="120443"/>
                  </a:lnTo>
                  <a:lnTo>
                    <a:pt x="349631" y="103726"/>
                  </a:lnTo>
                  <a:lnTo>
                    <a:pt x="395347" y="84627"/>
                  </a:lnTo>
                  <a:lnTo>
                    <a:pt x="417817" y="77368"/>
                  </a:lnTo>
                  <a:lnTo>
                    <a:pt x="1145120" y="77368"/>
                  </a:lnTo>
                  <a:lnTo>
                    <a:pt x="1145120" y="0"/>
                  </a:lnTo>
                  <a:close/>
                </a:path>
                <a:path w="1145539" h="1005839">
                  <a:moveTo>
                    <a:pt x="1145120" y="309486"/>
                  </a:moveTo>
                  <a:lnTo>
                    <a:pt x="974902" y="309486"/>
                  </a:lnTo>
                  <a:lnTo>
                    <a:pt x="974902" y="835621"/>
                  </a:lnTo>
                  <a:lnTo>
                    <a:pt x="634453" y="928471"/>
                  </a:lnTo>
                  <a:lnTo>
                    <a:pt x="606435" y="933587"/>
                  </a:lnTo>
                  <a:lnTo>
                    <a:pt x="582524" y="935046"/>
                  </a:lnTo>
                  <a:lnTo>
                    <a:pt x="1145120" y="935046"/>
                  </a:lnTo>
                  <a:lnTo>
                    <a:pt x="1145120" y="309486"/>
                  </a:lnTo>
                  <a:close/>
                </a:path>
                <a:path w="1145539" h="1005839">
                  <a:moveTo>
                    <a:pt x="1145120" y="77368"/>
                  </a:moveTo>
                  <a:lnTo>
                    <a:pt x="417817" y="77368"/>
                  </a:lnTo>
                  <a:lnTo>
                    <a:pt x="431101" y="77596"/>
                  </a:lnTo>
                  <a:lnTo>
                    <a:pt x="447496" y="78265"/>
                  </a:lnTo>
                  <a:lnTo>
                    <a:pt x="511628" y="82687"/>
                  </a:lnTo>
                  <a:lnTo>
                    <a:pt x="563126" y="87415"/>
                  </a:lnTo>
                  <a:lnTo>
                    <a:pt x="618153" y="93350"/>
                  </a:lnTo>
                  <a:lnTo>
                    <a:pt x="673737" y="100306"/>
                  </a:lnTo>
                  <a:lnTo>
                    <a:pt x="726908" y="108097"/>
                  </a:lnTo>
                  <a:lnTo>
                    <a:pt x="774694" y="116539"/>
                  </a:lnTo>
                  <a:lnTo>
                    <a:pt x="814124" y="125445"/>
                  </a:lnTo>
                  <a:lnTo>
                    <a:pt x="851103" y="139268"/>
                  </a:lnTo>
                  <a:lnTo>
                    <a:pt x="839743" y="142443"/>
                  </a:lnTo>
                  <a:lnTo>
                    <a:pt x="828384" y="146250"/>
                  </a:lnTo>
                  <a:lnTo>
                    <a:pt x="782947" y="166516"/>
                  </a:lnTo>
                  <a:lnTo>
                    <a:pt x="748870" y="185219"/>
                  </a:lnTo>
                  <a:lnTo>
                    <a:pt x="703433" y="211554"/>
                  </a:lnTo>
                  <a:lnTo>
                    <a:pt x="692074" y="217962"/>
                  </a:lnTo>
                  <a:lnTo>
                    <a:pt x="680714" y="224172"/>
                  </a:lnTo>
                  <a:lnTo>
                    <a:pt x="669355" y="230121"/>
                  </a:lnTo>
                  <a:lnTo>
                    <a:pt x="654114" y="239468"/>
                  </a:lnTo>
                  <a:lnTo>
                    <a:pt x="624966" y="265140"/>
                  </a:lnTo>
                  <a:lnTo>
                    <a:pt x="611956" y="303598"/>
                  </a:lnTo>
                  <a:lnTo>
                    <a:pt x="611550" y="318855"/>
                  </a:lnTo>
                  <a:lnTo>
                    <a:pt x="611064" y="326695"/>
                  </a:lnTo>
                  <a:lnTo>
                    <a:pt x="592681" y="370385"/>
                  </a:lnTo>
                  <a:lnTo>
                    <a:pt x="557085" y="402336"/>
                  </a:lnTo>
                  <a:lnTo>
                    <a:pt x="574006" y="399567"/>
                  </a:lnTo>
                  <a:lnTo>
                    <a:pt x="611469" y="391662"/>
                  </a:lnTo>
                  <a:lnTo>
                    <a:pt x="652832" y="381297"/>
                  </a:lnTo>
                  <a:lnTo>
                    <a:pt x="789178" y="343797"/>
                  </a:lnTo>
                  <a:lnTo>
                    <a:pt x="812227" y="337710"/>
                  </a:lnTo>
                  <a:lnTo>
                    <a:pt x="857352" y="326615"/>
                  </a:lnTo>
                  <a:lnTo>
                    <a:pt x="900249" y="317656"/>
                  </a:lnTo>
                  <a:lnTo>
                    <a:pt x="939804" y="311668"/>
                  </a:lnTo>
                  <a:lnTo>
                    <a:pt x="974902" y="309486"/>
                  </a:lnTo>
                  <a:lnTo>
                    <a:pt x="1145120" y="309486"/>
                  </a:lnTo>
                  <a:lnTo>
                    <a:pt x="1145120" y="77368"/>
                  </a:lnTo>
                  <a:close/>
                </a:path>
              </a:pathLst>
            </a:custGeom>
            <a:solidFill>
              <a:srgbClr val="B03C41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0" name="object 80"/>
            <p:cNvSpPr txBox="1"/>
            <p:nvPr/>
          </p:nvSpPr>
          <p:spPr>
            <a:xfrm>
              <a:off x="5718702" y="2839955"/>
              <a:ext cx="800100" cy="40267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Образование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L="12700" algn="ctr">
                <a:lnSpc>
                  <a:spcPct val="100000"/>
                </a:lnSpc>
                <a:spcBef>
                  <a:spcPts val="459"/>
                </a:spcBef>
              </a:pP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17 123,7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2" name="Группа 91"/>
          <p:cNvGrpSpPr/>
          <p:nvPr/>
        </p:nvGrpSpPr>
        <p:grpSpPr>
          <a:xfrm>
            <a:off x="2605412" y="3995095"/>
            <a:ext cx="2206219" cy="1004569"/>
            <a:chOff x="2399999" y="2510320"/>
            <a:chExt cx="2206219" cy="1004569"/>
          </a:xfrm>
        </p:grpSpPr>
        <p:sp>
          <p:nvSpPr>
            <p:cNvPr id="13" name="object 13"/>
            <p:cNvSpPr/>
            <p:nvPr/>
          </p:nvSpPr>
          <p:spPr>
            <a:xfrm>
              <a:off x="2399999" y="2510320"/>
              <a:ext cx="1145540" cy="1004569"/>
            </a:xfrm>
            <a:custGeom>
              <a:avLst/>
              <a:gdLst/>
              <a:ahLst/>
              <a:cxnLst/>
              <a:rect l="l" t="t" r="r" b="b"/>
              <a:pathLst>
                <a:path w="1145539" h="1004570">
                  <a:moveTo>
                    <a:pt x="1145095" y="0"/>
                  </a:moveTo>
                  <a:lnTo>
                    <a:pt x="0" y="0"/>
                  </a:lnTo>
                  <a:lnTo>
                    <a:pt x="0" y="1004570"/>
                  </a:lnTo>
                  <a:lnTo>
                    <a:pt x="1145095" y="1004570"/>
                  </a:lnTo>
                  <a:lnTo>
                    <a:pt x="1145095" y="943610"/>
                  </a:lnTo>
                  <a:lnTo>
                    <a:pt x="742759" y="943610"/>
                  </a:lnTo>
                  <a:lnTo>
                    <a:pt x="741017" y="939800"/>
                  </a:lnTo>
                  <a:lnTo>
                    <a:pt x="620409" y="939800"/>
                  </a:lnTo>
                  <a:lnTo>
                    <a:pt x="618257" y="935990"/>
                  </a:lnTo>
                  <a:lnTo>
                    <a:pt x="499056" y="935990"/>
                  </a:lnTo>
                  <a:lnTo>
                    <a:pt x="479704" y="896620"/>
                  </a:lnTo>
                  <a:lnTo>
                    <a:pt x="480778" y="887730"/>
                  </a:lnTo>
                  <a:lnTo>
                    <a:pt x="483484" y="873760"/>
                  </a:lnTo>
                  <a:lnTo>
                    <a:pt x="487047" y="859790"/>
                  </a:lnTo>
                  <a:lnTo>
                    <a:pt x="490693" y="844550"/>
                  </a:lnTo>
                  <a:lnTo>
                    <a:pt x="493646" y="831850"/>
                  </a:lnTo>
                  <a:lnTo>
                    <a:pt x="495132" y="821690"/>
                  </a:lnTo>
                  <a:lnTo>
                    <a:pt x="498940" y="805180"/>
                  </a:lnTo>
                  <a:lnTo>
                    <a:pt x="506551" y="767080"/>
                  </a:lnTo>
                  <a:lnTo>
                    <a:pt x="510199" y="726440"/>
                  </a:lnTo>
                  <a:lnTo>
                    <a:pt x="510602" y="695960"/>
                  </a:lnTo>
                  <a:lnTo>
                    <a:pt x="185699" y="695960"/>
                  </a:lnTo>
                  <a:lnTo>
                    <a:pt x="185699" y="386080"/>
                  </a:lnTo>
                  <a:lnTo>
                    <a:pt x="210795" y="383540"/>
                  </a:lnTo>
                  <a:lnTo>
                    <a:pt x="230298" y="382270"/>
                  </a:lnTo>
                  <a:lnTo>
                    <a:pt x="365873" y="382270"/>
                  </a:lnTo>
                  <a:lnTo>
                    <a:pt x="349700" y="368300"/>
                  </a:lnTo>
                  <a:lnTo>
                    <a:pt x="321541" y="328930"/>
                  </a:lnTo>
                  <a:lnTo>
                    <a:pt x="304199" y="284480"/>
                  </a:lnTo>
                  <a:lnTo>
                    <a:pt x="299252" y="236220"/>
                  </a:lnTo>
                  <a:lnTo>
                    <a:pt x="301920" y="213360"/>
                  </a:lnTo>
                  <a:lnTo>
                    <a:pt x="318525" y="168910"/>
                  </a:lnTo>
                  <a:lnTo>
                    <a:pt x="351471" y="133350"/>
                  </a:lnTo>
                  <a:lnTo>
                    <a:pt x="402336" y="107950"/>
                  </a:lnTo>
                  <a:lnTo>
                    <a:pt x="459266" y="95250"/>
                  </a:lnTo>
                  <a:lnTo>
                    <a:pt x="763535" y="95250"/>
                  </a:lnTo>
                  <a:lnTo>
                    <a:pt x="784237" y="91440"/>
                  </a:lnTo>
                  <a:lnTo>
                    <a:pt x="1145095" y="91440"/>
                  </a:lnTo>
                  <a:lnTo>
                    <a:pt x="1145095" y="0"/>
                  </a:lnTo>
                  <a:close/>
                </a:path>
                <a:path w="1145539" h="1004570">
                  <a:moveTo>
                    <a:pt x="1145095" y="416560"/>
                  </a:moveTo>
                  <a:lnTo>
                    <a:pt x="851090" y="416560"/>
                  </a:lnTo>
                  <a:lnTo>
                    <a:pt x="851200" y="426720"/>
                  </a:lnTo>
                  <a:lnTo>
                    <a:pt x="853265" y="476250"/>
                  </a:lnTo>
                  <a:lnTo>
                    <a:pt x="855545" y="518160"/>
                  </a:lnTo>
                  <a:lnTo>
                    <a:pt x="856258" y="533400"/>
                  </a:lnTo>
                  <a:lnTo>
                    <a:pt x="856891" y="548640"/>
                  </a:lnTo>
                  <a:lnTo>
                    <a:pt x="857407" y="563880"/>
                  </a:lnTo>
                  <a:lnTo>
                    <a:pt x="857772" y="579120"/>
                  </a:lnTo>
                  <a:lnTo>
                    <a:pt x="857831" y="612140"/>
                  </a:lnTo>
                  <a:lnTo>
                    <a:pt x="857616" y="622300"/>
                  </a:lnTo>
                  <a:lnTo>
                    <a:pt x="853184" y="670560"/>
                  </a:lnTo>
                  <a:lnTo>
                    <a:pt x="851090" y="680720"/>
                  </a:lnTo>
                  <a:lnTo>
                    <a:pt x="727290" y="680720"/>
                  </a:lnTo>
                  <a:lnTo>
                    <a:pt x="727404" y="711200"/>
                  </a:lnTo>
                  <a:lnTo>
                    <a:pt x="729778" y="754380"/>
                  </a:lnTo>
                  <a:lnTo>
                    <a:pt x="738807" y="802640"/>
                  </a:lnTo>
                  <a:lnTo>
                    <a:pt x="742619" y="819150"/>
                  </a:lnTo>
                  <a:lnTo>
                    <a:pt x="752599" y="863600"/>
                  </a:lnTo>
                  <a:lnTo>
                    <a:pt x="758232" y="881380"/>
                  </a:lnTo>
                  <a:lnTo>
                    <a:pt x="742759" y="943610"/>
                  </a:lnTo>
                  <a:lnTo>
                    <a:pt x="1145095" y="943610"/>
                  </a:lnTo>
                  <a:lnTo>
                    <a:pt x="1145095" y="416560"/>
                  </a:lnTo>
                  <a:close/>
                </a:path>
                <a:path w="1145539" h="1004570">
                  <a:moveTo>
                    <a:pt x="621646" y="730409"/>
                  </a:moveTo>
                  <a:lnTo>
                    <a:pt x="639135" y="773430"/>
                  </a:lnTo>
                  <a:lnTo>
                    <a:pt x="643462" y="815340"/>
                  </a:lnTo>
                  <a:lnTo>
                    <a:pt x="643312" y="829310"/>
                  </a:lnTo>
                  <a:lnTo>
                    <a:pt x="639309" y="869950"/>
                  </a:lnTo>
                  <a:lnTo>
                    <a:pt x="628928" y="916940"/>
                  </a:lnTo>
                  <a:lnTo>
                    <a:pt x="620409" y="939800"/>
                  </a:lnTo>
                  <a:lnTo>
                    <a:pt x="741017" y="939800"/>
                  </a:lnTo>
                  <a:lnTo>
                    <a:pt x="722185" y="897890"/>
                  </a:lnTo>
                  <a:lnTo>
                    <a:pt x="708034" y="859790"/>
                  </a:lnTo>
                  <a:lnTo>
                    <a:pt x="703737" y="845820"/>
                  </a:lnTo>
                  <a:lnTo>
                    <a:pt x="699707" y="833120"/>
                  </a:lnTo>
                  <a:lnTo>
                    <a:pt x="695976" y="820420"/>
                  </a:lnTo>
                  <a:lnTo>
                    <a:pt x="692577" y="807720"/>
                  </a:lnTo>
                  <a:lnTo>
                    <a:pt x="689544" y="793750"/>
                  </a:lnTo>
                  <a:lnTo>
                    <a:pt x="686911" y="782320"/>
                  </a:lnTo>
                  <a:lnTo>
                    <a:pt x="684709" y="769620"/>
                  </a:lnTo>
                  <a:lnTo>
                    <a:pt x="682973" y="756920"/>
                  </a:lnTo>
                  <a:lnTo>
                    <a:pt x="681736" y="745490"/>
                  </a:lnTo>
                  <a:lnTo>
                    <a:pt x="681031" y="734060"/>
                  </a:lnTo>
                  <a:lnTo>
                    <a:pt x="621646" y="730409"/>
                  </a:lnTo>
                  <a:close/>
                </a:path>
                <a:path w="1145539" h="1004570">
                  <a:moveTo>
                    <a:pt x="557072" y="726440"/>
                  </a:moveTo>
                  <a:lnTo>
                    <a:pt x="552707" y="772160"/>
                  </a:lnTo>
                  <a:lnTo>
                    <a:pt x="544518" y="810260"/>
                  </a:lnTo>
                  <a:lnTo>
                    <a:pt x="533116" y="849630"/>
                  </a:lnTo>
                  <a:lnTo>
                    <a:pt x="519397" y="887730"/>
                  </a:lnTo>
                  <a:lnTo>
                    <a:pt x="504261" y="924560"/>
                  </a:lnTo>
                  <a:lnTo>
                    <a:pt x="499056" y="935990"/>
                  </a:lnTo>
                  <a:lnTo>
                    <a:pt x="618257" y="935990"/>
                  </a:lnTo>
                  <a:lnTo>
                    <a:pt x="605338" y="899160"/>
                  </a:lnTo>
                  <a:lnTo>
                    <a:pt x="596208" y="848360"/>
                  </a:lnTo>
                  <a:lnTo>
                    <a:pt x="594607" y="821690"/>
                  </a:lnTo>
                  <a:lnTo>
                    <a:pt x="594717" y="810260"/>
                  </a:lnTo>
                  <a:lnTo>
                    <a:pt x="600634" y="765810"/>
                  </a:lnTo>
                  <a:lnTo>
                    <a:pt x="616165" y="730250"/>
                  </a:lnTo>
                  <a:lnTo>
                    <a:pt x="616290" y="730080"/>
                  </a:lnTo>
                  <a:lnTo>
                    <a:pt x="557072" y="726440"/>
                  </a:lnTo>
                  <a:close/>
                </a:path>
                <a:path w="1145539" h="1004570">
                  <a:moveTo>
                    <a:pt x="618972" y="726440"/>
                  </a:moveTo>
                  <a:lnTo>
                    <a:pt x="616290" y="730080"/>
                  </a:lnTo>
                  <a:lnTo>
                    <a:pt x="621646" y="730409"/>
                  </a:lnTo>
                  <a:lnTo>
                    <a:pt x="618972" y="726440"/>
                  </a:lnTo>
                  <a:close/>
                </a:path>
                <a:path w="1145539" h="1004570">
                  <a:moveTo>
                    <a:pt x="365873" y="382270"/>
                  </a:moveTo>
                  <a:lnTo>
                    <a:pt x="244869" y="382270"/>
                  </a:lnTo>
                  <a:lnTo>
                    <a:pt x="255171" y="383540"/>
                  </a:lnTo>
                  <a:lnTo>
                    <a:pt x="261863" y="386080"/>
                  </a:lnTo>
                  <a:lnTo>
                    <a:pt x="265609" y="388620"/>
                  </a:lnTo>
                  <a:lnTo>
                    <a:pt x="267067" y="392430"/>
                  </a:lnTo>
                  <a:lnTo>
                    <a:pt x="266901" y="394970"/>
                  </a:lnTo>
                  <a:lnTo>
                    <a:pt x="265771" y="397510"/>
                  </a:lnTo>
                  <a:lnTo>
                    <a:pt x="264339" y="400050"/>
                  </a:lnTo>
                  <a:lnTo>
                    <a:pt x="263265" y="401320"/>
                  </a:lnTo>
                  <a:lnTo>
                    <a:pt x="279670" y="420370"/>
                  </a:lnTo>
                  <a:lnTo>
                    <a:pt x="292085" y="435610"/>
                  </a:lnTo>
                  <a:lnTo>
                    <a:pt x="295469" y="439498"/>
                  </a:lnTo>
                  <a:lnTo>
                    <a:pt x="297462" y="440690"/>
                  </a:lnTo>
                  <a:lnTo>
                    <a:pt x="309486" y="448310"/>
                  </a:lnTo>
                  <a:lnTo>
                    <a:pt x="318713" y="455930"/>
                  </a:lnTo>
                  <a:lnTo>
                    <a:pt x="328463" y="463550"/>
                  </a:lnTo>
                  <a:lnTo>
                    <a:pt x="348239" y="476250"/>
                  </a:lnTo>
                  <a:lnTo>
                    <a:pt x="357621" y="482600"/>
                  </a:lnTo>
                  <a:lnTo>
                    <a:pt x="384248" y="528320"/>
                  </a:lnTo>
                  <a:lnTo>
                    <a:pt x="386567" y="546100"/>
                  </a:lnTo>
                  <a:lnTo>
                    <a:pt x="381141" y="561340"/>
                  </a:lnTo>
                  <a:lnTo>
                    <a:pt x="356463" y="593090"/>
                  </a:lnTo>
                  <a:lnTo>
                    <a:pt x="314328" y="618490"/>
                  </a:lnTo>
                  <a:lnTo>
                    <a:pt x="303999" y="624840"/>
                  </a:lnTo>
                  <a:lnTo>
                    <a:pt x="273288" y="659130"/>
                  </a:lnTo>
                  <a:lnTo>
                    <a:pt x="265163" y="671830"/>
                  </a:lnTo>
                  <a:lnTo>
                    <a:pt x="261624" y="676910"/>
                  </a:lnTo>
                  <a:lnTo>
                    <a:pt x="221632" y="694690"/>
                  </a:lnTo>
                  <a:lnTo>
                    <a:pt x="207974" y="695960"/>
                  </a:lnTo>
                  <a:lnTo>
                    <a:pt x="510602" y="695960"/>
                  </a:lnTo>
                  <a:lnTo>
                    <a:pt x="510654" y="683260"/>
                  </a:lnTo>
                  <a:lnTo>
                    <a:pt x="480737" y="680720"/>
                  </a:lnTo>
                  <a:lnTo>
                    <a:pt x="434026" y="680720"/>
                  </a:lnTo>
                  <a:lnTo>
                    <a:pt x="419049" y="676910"/>
                  </a:lnTo>
                  <a:lnTo>
                    <a:pt x="408015" y="674370"/>
                  </a:lnTo>
                  <a:lnTo>
                    <a:pt x="400377" y="671830"/>
                  </a:lnTo>
                  <a:lnTo>
                    <a:pt x="395592" y="669290"/>
                  </a:lnTo>
                  <a:lnTo>
                    <a:pt x="393112" y="668020"/>
                  </a:lnTo>
                  <a:lnTo>
                    <a:pt x="392393" y="666750"/>
                  </a:lnTo>
                  <a:lnTo>
                    <a:pt x="392889" y="664210"/>
                  </a:lnTo>
                  <a:lnTo>
                    <a:pt x="394053" y="662940"/>
                  </a:lnTo>
                  <a:lnTo>
                    <a:pt x="395341" y="660400"/>
                  </a:lnTo>
                  <a:lnTo>
                    <a:pt x="396207" y="659130"/>
                  </a:lnTo>
                  <a:lnTo>
                    <a:pt x="396105" y="656590"/>
                  </a:lnTo>
                  <a:lnTo>
                    <a:pt x="394490" y="654050"/>
                  </a:lnTo>
                  <a:lnTo>
                    <a:pt x="390815" y="651510"/>
                  </a:lnTo>
                  <a:lnTo>
                    <a:pt x="386854" y="648970"/>
                  </a:lnTo>
                  <a:lnTo>
                    <a:pt x="386854" y="416560"/>
                  </a:lnTo>
                  <a:lnTo>
                    <a:pt x="1145095" y="416560"/>
                  </a:lnTo>
                  <a:lnTo>
                    <a:pt x="1145095" y="414020"/>
                  </a:lnTo>
                  <a:lnTo>
                    <a:pt x="457064" y="414020"/>
                  </a:lnTo>
                  <a:lnTo>
                    <a:pt x="432156" y="412750"/>
                  </a:lnTo>
                  <a:lnTo>
                    <a:pt x="408768" y="406400"/>
                  </a:lnTo>
                  <a:lnTo>
                    <a:pt x="387098" y="397510"/>
                  </a:lnTo>
                  <a:lnTo>
                    <a:pt x="367343" y="383540"/>
                  </a:lnTo>
                  <a:lnTo>
                    <a:pt x="365873" y="382270"/>
                  </a:lnTo>
                  <a:close/>
                </a:path>
                <a:path w="1145539" h="1004570">
                  <a:moveTo>
                    <a:pt x="283581" y="433070"/>
                  </a:moveTo>
                  <a:lnTo>
                    <a:pt x="280889" y="433070"/>
                  </a:lnTo>
                  <a:lnTo>
                    <a:pt x="280473" y="434340"/>
                  </a:lnTo>
                  <a:lnTo>
                    <a:pt x="297903" y="453390"/>
                  </a:lnTo>
                  <a:lnTo>
                    <a:pt x="302368" y="457200"/>
                  </a:lnTo>
                  <a:lnTo>
                    <a:pt x="306185" y="459740"/>
                  </a:lnTo>
                  <a:lnTo>
                    <a:pt x="308936" y="462280"/>
                  </a:lnTo>
                  <a:lnTo>
                    <a:pt x="310203" y="461010"/>
                  </a:lnTo>
                  <a:lnTo>
                    <a:pt x="288966" y="435610"/>
                  </a:lnTo>
                  <a:lnTo>
                    <a:pt x="283581" y="433070"/>
                  </a:lnTo>
                  <a:close/>
                </a:path>
                <a:path w="1145539" h="1004570">
                  <a:moveTo>
                    <a:pt x="763535" y="95250"/>
                  </a:moveTo>
                  <a:lnTo>
                    <a:pt x="459266" y="95250"/>
                  </a:lnTo>
                  <a:lnTo>
                    <a:pt x="484974" y="96520"/>
                  </a:lnTo>
                  <a:lnTo>
                    <a:pt x="508675" y="101600"/>
                  </a:lnTo>
                  <a:lnTo>
                    <a:pt x="549542" y="121920"/>
                  </a:lnTo>
                  <a:lnTo>
                    <a:pt x="580846" y="154940"/>
                  </a:lnTo>
                  <a:lnTo>
                    <a:pt x="601565" y="196850"/>
                  </a:lnTo>
                  <a:lnTo>
                    <a:pt x="610679" y="242570"/>
                  </a:lnTo>
                  <a:lnTo>
                    <a:pt x="610564" y="266700"/>
                  </a:lnTo>
                  <a:lnTo>
                    <a:pt x="600355" y="312420"/>
                  </a:lnTo>
                  <a:lnTo>
                    <a:pt x="575987" y="354330"/>
                  </a:lnTo>
                  <a:lnTo>
                    <a:pt x="536439" y="388620"/>
                  </a:lnTo>
                  <a:lnTo>
                    <a:pt x="483296" y="410210"/>
                  </a:lnTo>
                  <a:lnTo>
                    <a:pt x="457064" y="414020"/>
                  </a:lnTo>
                  <a:lnTo>
                    <a:pt x="1145095" y="414020"/>
                  </a:lnTo>
                  <a:lnTo>
                    <a:pt x="1145095" y="403860"/>
                  </a:lnTo>
                  <a:lnTo>
                    <a:pt x="766622" y="403860"/>
                  </a:lnTo>
                  <a:lnTo>
                    <a:pt x="741654" y="400050"/>
                  </a:lnTo>
                  <a:lnTo>
                    <a:pt x="697613" y="382270"/>
                  </a:lnTo>
                  <a:lnTo>
                    <a:pt x="662672" y="350520"/>
                  </a:lnTo>
                  <a:lnTo>
                    <a:pt x="638314" y="311150"/>
                  </a:lnTo>
                  <a:lnTo>
                    <a:pt x="626027" y="265430"/>
                  </a:lnTo>
                  <a:lnTo>
                    <a:pt x="624874" y="242570"/>
                  </a:lnTo>
                  <a:lnTo>
                    <a:pt x="627295" y="219710"/>
                  </a:lnTo>
                  <a:lnTo>
                    <a:pt x="643605" y="175260"/>
                  </a:lnTo>
                  <a:lnTo>
                    <a:pt x="676441" y="137160"/>
                  </a:lnTo>
                  <a:lnTo>
                    <a:pt x="727290" y="107950"/>
                  </a:lnTo>
                  <a:lnTo>
                    <a:pt x="756634" y="96520"/>
                  </a:lnTo>
                  <a:lnTo>
                    <a:pt x="763535" y="95250"/>
                  </a:lnTo>
                  <a:close/>
                </a:path>
                <a:path w="1145539" h="1004570">
                  <a:moveTo>
                    <a:pt x="1145095" y="91440"/>
                  </a:moveTo>
                  <a:lnTo>
                    <a:pt x="809982" y="91440"/>
                  </a:lnTo>
                  <a:lnTo>
                    <a:pt x="833755" y="95250"/>
                  </a:lnTo>
                  <a:lnTo>
                    <a:pt x="855439" y="102870"/>
                  </a:lnTo>
                  <a:lnTo>
                    <a:pt x="892075" y="130810"/>
                  </a:lnTo>
                  <a:lnTo>
                    <a:pt x="918962" y="167640"/>
                  </a:lnTo>
                  <a:lnTo>
                    <a:pt x="935172" y="212090"/>
                  </a:lnTo>
                  <a:lnTo>
                    <a:pt x="939776" y="257810"/>
                  </a:lnTo>
                  <a:lnTo>
                    <a:pt x="937436" y="280670"/>
                  </a:lnTo>
                  <a:lnTo>
                    <a:pt x="922891" y="325120"/>
                  </a:lnTo>
                  <a:lnTo>
                    <a:pt x="894418" y="360680"/>
                  </a:lnTo>
                  <a:lnTo>
                    <a:pt x="851090" y="386080"/>
                  </a:lnTo>
                  <a:lnTo>
                    <a:pt x="793308" y="402590"/>
                  </a:lnTo>
                  <a:lnTo>
                    <a:pt x="766622" y="403860"/>
                  </a:lnTo>
                  <a:lnTo>
                    <a:pt x="1145095" y="403860"/>
                  </a:lnTo>
                  <a:lnTo>
                    <a:pt x="1145095" y="91440"/>
                  </a:lnTo>
                  <a:close/>
                </a:path>
              </a:pathLst>
            </a:custGeom>
            <a:solidFill>
              <a:srgbClr val="7E3C41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1" name="object 81"/>
            <p:cNvSpPr txBox="1"/>
            <p:nvPr/>
          </p:nvSpPr>
          <p:spPr>
            <a:xfrm>
              <a:off x="3575613" y="2743754"/>
              <a:ext cx="1030605" cy="5403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indent="212090">
                <a:lnSpc>
                  <a:spcPct val="1000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Культура, кинематография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L="220345">
                <a:lnSpc>
                  <a:spcPct val="100000"/>
                </a:lnSpc>
                <a:spcBef>
                  <a:spcPts val="409"/>
                </a:spcBef>
              </a:pP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1 030,9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2" name="Группа 101"/>
          <p:cNvGrpSpPr/>
          <p:nvPr/>
        </p:nvGrpSpPr>
        <p:grpSpPr>
          <a:xfrm>
            <a:off x="2605405" y="1221968"/>
            <a:ext cx="2351298" cy="1103244"/>
            <a:chOff x="5666409" y="5299937"/>
            <a:chExt cx="2351298" cy="1103244"/>
          </a:xfrm>
        </p:grpSpPr>
        <p:sp>
          <p:nvSpPr>
            <p:cNvPr id="68" name="object 68"/>
            <p:cNvSpPr/>
            <p:nvPr/>
          </p:nvSpPr>
          <p:spPr>
            <a:xfrm>
              <a:off x="5666416" y="5299937"/>
              <a:ext cx="1146175" cy="1007110"/>
            </a:xfrm>
            <a:custGeom>
              <a:avLst/>
              <a:gdLst/>
              <a:ahLst/>
              <a:cxnLst/>
              <a:rect l="l" t="t" r="r" b="b"/>
              <a:pathLst>
                <a:path w="1146175" h="1007110">
                  <a:moveTo>
                    <a:pt x="0" y="0"/>
                  </a:moveTo>
                  <a:lnTo>
                    <a:pt x="1146048" y="0"/>
                  </a:lnTo>
                  <a:lnTo>
                    <a:pt x="1146048" y="1006551"/>
                  </a:lnTo>
                  <a:lnTo>
                    <a:pt x="0" y="1006551"/>
                  </a:lnTo>
                  <a:lnTo>
                    <a:pt x="0" y="0"/>
                  </a:lnTo>
                  <a:close/>
                </a:path>
              </a:pathLst>
            </a:custGeom>
            <a:ln w="7200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9" name="object 69"/>
            <p:cNvSpPr/>
            <p:nvPr/>
          </p:nvSpPr>
          <p:spPr>
            <a:xfrm>
              <a:off x="5666409" y="5299938"/>
              <a:ext cx="1146175" cy="1007110"/>
            </a:xfrm>
            <a:custGeom>
              <a:avLst/>
              <a:gdLst/>
              <a:ahLst/>
              <a:cxnLst/>
              <a:rect l="l" t="t" r="r" b="b"/>
              <a:pathLst>
                <a:path w="1146175" h="1007110">
                  <a:moveTo>
                    <a:pt x="1146047" y="0"/>
                  </a:moveTo>
                  <a:lnTo>
                    <a:pt x="0" y="0"/>
                  </a:lnTo>
                  <a:lnTo>
                    <a:pt x="0" y="1006551"/>
                  </a:lnTo>
                  <a:lnTo>
                    <a:pt x="1146047" y="1006551"/>
                  </a:lnTo>
                  <a:lnTo>
                    <a:pt x="1146047" y="836218"/>
                  </a:lnTo>
                  <a:lnTo>
                    <a:pt x="61950" y="836218"/>
                  </a:lnTo>
                  <a:lnTo>
                    <a:pt x="61950" y="727811"/>
                  </a:lnTo>
                  <a:lnTo>
                    <a:pt x="65111" y="710846"/>
                  </a:lnTo>
                  <a:lnTo>
                    <a:pt x="67215" y="696954"/>
                  </a:lnTo>
                  <a:lnTo>
                    <a:pt x="68406" y="685605"/>
                  </a:lnTo>
                  <a:lnTo>
                    <a:pt x="68830" y="676266"/>
                  </a:lnTo>
                  <a:lnTo>
                    <a:pt x="68631" y="668406"/>
                  </a:lnTo>
                  <a:lnTo>
                    <a:pt x="67956" y="661494"/>
                  </a:lnTo>
                  <a:lnTo>
                    <a:pt x="66948" y="654997"/>
                  </a:lnTo>
                  <a:lnTo>
                    <a:pt x="65753" y="648384"/>
                  </a:lnTo>
                  <a:lnTo>
                    <a:pt x="64516" y="641124"/>
                  </a:lnTo>
                  <a:lnTo>
                    <a:pt x="63382" y="632685"/>
                  </a:lnTo>
                  <a:lnTo>
                    <a:pt x="62497" y="622535"/>
                  </a:lnTo>
                  <a:lnTo>
                    <a:pt x="62005" y="610142"/>
                  </a:lnTo>
                  <a:lnTo>
                    <a:pt x="247802" y="603935"/>
                  </a:lnTo>
                  <a:lnTo>
                    <a:pt x="296839" y="603935"/>
                  </a:lnTo>
                  <a:lnTo>
                    <a:pt x="296934" y="603373"/>
                  </a:lnTo>
                  <a:lnTo>
                    <a:pt x="308834" y="574354"/>
                  </a:lnTo>
                  <a:lnTo>
                    <a:pt x="299727" y="569080"/>
                  </a:lnTo>
                  <a:lnTo>
                    <a:pt x="259245" y="539974"/>
                  </a:lnTo>
                  <a:lnTo>
                    <a:pt x="231757" y="509528"/>
                  </a:lnTo>
                  <a:lnTo>
                    <a:pt x="218621" y="485015"/>
                  </a:lnTo>
                  <a:lnTo>
                    <a:pt x="588517" y="480047"/>
                  </a:lnTo>
                  <a:lnTo>
                    <a:pt x="1146047" y="480047"/>
                  </a:lnTo>
                  <a:lnTo>
                    <a:pt x="1146047" y="464566"/>
                  </a:lnTo>
                  <a:lnTo>
                    <a:pt x="216827" y="464566"/>
                  </a:lnTo>
                  <a:lnTo>
                    <a:pt x="309752" y="278739"/>
                  </a:lnTo>
                  <a:lnTo>
                    <a:pt x="652904" y="278739"/>
                  </a:lnTo>
                  <a:lnTo>
                    <a:pt x="681431" y="170345"/>
                  </a:lnTo>
                  <a:lnTo>
                    <a:pt x="1146047" y="170345"/>
                  </a:lnTo>
                  <a:lnTo>
                    <a:pt x="1146047" y="0"/>
                  </a:lnTo>
                  <a:close/>
                </a:path>
                <a:path w="1146175" h="1007110">
                  <a:moveTo>
                    <a:pt x="1146047" y="603936"/>
                  </a:moveTo>
                  <a:lnTo>
                    <a:pt x="1090976" y="603936"/>
                  </a:lnTo>
                  <a:lnTo>
                    <a:pt x="1099591" y="836218"/>
                  </a:lnTo>
                  <a:lnTo>
                    <a:pt x="1146047" y="836218"/>
                  </a:lnTo>
                  <a:lnTo>
                    <a:pt x="1146047" y="603936"/>
                  </a:lnTo>
                  <a:close/>
                </a:path>
                <a:path w="1146175" h="1007110">
                  <a:moveTo>
                    <a:pt x="643644" y="593459"/>
                  </a:moveTo>
                  <a:lnTo>
                    <a:pt x="637784" y="598516"/>
                  </a:lnTo>
                  <a:lnTo>
                    <a:pt x="633865" y="603373"/>
                  </a:lnTo>
                  <a:lnTo>
                    <a:pt x="632709" y="606395"/>
                  </a:lnTo>
                  <a:lnTo>
                    <a:pt x="632620" y="607421"/>
                  </a:lnTo>
                  <a:lnTo>
                    <a:pt x="633085" y="609184"/>
                  </a:lnTo>
                  <a:lnTo>
                    <a:pt x="635019" y="610024"/>
                  </a:lnTo>
                  <a:lnTo>
                    <a:pt x="637689" y="609424"/>
                  </a:lnTo>
                  <a:lnTo>
                    <a:pt x="640484" y="607337"/>
                  </a:lnTo>
                  <a:lnTo>
                    <a:pt x="642794" y="603717"/>
                  </a:lnTo>
                  <a:lnTo>
                    <a:pt x="644008" y="598516"/>
                  </a:lnTo>
                  <a:lnTo>
                    <a:pt x="643644" y="593459"/>
                  </a:lnTo>
                  <a:close/>
                </a:path>
                <a:path w="1146175" h="1007110">
                  <a:moveTo>
                    <a:pt x="1146047" y="480047"/>
                  </a:moveTo>
                  <a:lnTo>
                    <a:pt x="882764" y="480047"/>
                  </a:lnTo>
                  <a:lnTo>
                    <a:pt x="882639" y="498352"/>
                  </a:lnTo>
                  <a:lnTo>
                    <a:pt x="882265" y="509528"/>
                  </a:lnTo>
                  <a:lnTo>
                    <a:pt x="868176" y="554115"/>
                  </a:lnTo>
                  <a:lnTo>
                    <a:pt x="859599" y="564742"/>
                  </a:lnTo>
                  <a:lnTo>
                    <a:pt x="860727" y="572808"/>
                  </a:lnTo>
                  <a:lnTo>
                    <a:pt x="861090" y="580125"/>
                  </a:lnTo>
                  <a:lnTo>
                    <a:pt x="861236" y="592452"/>
                  </a:lnTo>
                  <a:lnTo>
                    <a:pt x="861876" y="597429"/>
                  </a:lnTo>
                  <a:lnTo>
                    <a:pt x="887891" y="609805"/>
                  </a:lnTo>
                  <a:lnTo>
                    <a:pt x="900657" y="609667"/>
                  </a:lnTo>
                  <a:lnTo>
                    <a:pt x="916944" y="608620"/>
                  </a:lnTo>
                  <a:lnTo>
                    <a:pt x="937182" y="606648"/>
                  </a:lnTo>
                  <a:lnTo>
                    <a:pt x="953175" y="606056"/>
                  </a:lnTo>
                  <a:lnTo>
                    <a:pt x="1009491" y="604548"/>
                  </a:lnTo>
                  <a:lnTo>
                    <a:pt x="1146047" y="603936"/>
                  </a:lnTo>
                  <a:lnTo>
                    <a:pt x="1146047" y="480047"/>
                  </a:lnTo>
                  <a:close/>
                </a:path>
                <a:path w="1146175" h="1007110">
                  <a:moveTo>
                    <a:pt x="296839" y="603935"/>
                  </a:moveTo>
                  <a:lnTo>
                    <a:pt x="247802" y="603935"/>
                  </a:lnTo>
                  <a:lnTo>
                    <a:pt x="263424" y="604170"/>
                  </a:lnTo>
                  <a:lnTo>
                    <a:pt x="275269" y="604739"/>
                  </a:lnTo>
                  <a:lnTo>
                    <a:pt x="283871" y="605436"/>
                  </a:lnTo>
                  <a:lnTo>
                    <a:pt x="289802" y="606060"/>
                  </a:lnTo>
                  <a:lnTo>
                    <a:pt x="293479" y="606395"/>
                  </a:lnTo>
                  <a:lnTo>
                    <a:pt x="295551" y="606247"/>
                  </a:lnTo>
                  <a:lnTo>
                    <a:pt x="296480" y="605436"/>
                  </a:lnTo>
                  <a:lnTo>
                    <a:pt x="296570" y="605152"/>
                  </a:lnTo>
                  <a:lnTo>
                    <a:pt x="296839" y="603935"/>
                  </a:lnTo>
                  <a:close/>
                </a:path>
                <a:path w="1146175" h="1007110">
                  <a:moveTo>
                    <a:pt x="882764" y="480047"/>
                  </a:moveTo>
                  <a:lnTo>
                    <a:pt x="588517" y="480047"/>
                  </a:lnTo>
                  <a:lnTo>
                    <a:pt x="593586" y="491407"/>
                  </a:lnTo>
                  <a:lnTo>
                    <a:pt x="597776" y="502766"/>
                  </a:lnTo>
                  <a:lnTo>
                    <a:pt x="615932" y="548201"/>
                  </a:lnTo>
                  <a:lnTo>
                    <a:pt x="634974" y="572960"/>
                  </a:lnTo>
                  <a:lnTo>
                    <a:pt x="640709" y="583185"/>
                  </a:lnTo>
                  <a:lnTo>
                    <a:pt x="643517" y="591688"/>
                  </a:lnTo>
                  <a:lnTo>
                    <a:pt x="643644" y="593459"/>
                  </a:lnTo>
                  <a:lnTo>
                    <a:pt x="644914" y="592365"/>
                  </a:lnTo>
                  <a:lnTo>
                    <a:pt x="650455" y="588441"/>
                  </a:lnTo>
                  <a:lnTo>
                    <a:pt x="665949" y="588441"/>
                  </a:lnTo>
                  <a:lnTo>
                    <a:pt x="665949" y="572960"/>
                  </a:lnTo>
                  <a:lnTo>
                    <a:pt x="638119" y="542838"/>
                  </a:lnTo>
                  <a:lnTo>
                    <a:pt x="620459" y="498352"/>
                  </a:lnTo>
                  <a:lnTo>
                    <a:pt x="619515" y="483062"/>
                  </a:lnTo>
                  <a:lnTo>
                    <a:pt x="882764" y="480047"/>
                  </a:lnTo>
                  <a:close/>
                </a:path>
                <a:path w="1146175" h="1007110">
                  <a:moveTo>
                    <a:pt x="652904" y="278739"/>
                  </a:moveTo>
                  <a:lnTo>
                    <a:pt x="634974" y="278739"/>
                  </a:lnTo>
                  <a:lnTo>
                    <a:pt x="588517" y="464566"/>
                  </a:lnTo>
                  <a:lnTo>
                    <a:pt x="603999" y="464566"/>
                  </a:lnTo>
                  <a:lnTo>
                    <a:pt x="652904" y="278739"/>
                  </a:lnTo>
                  <a:close/>
                </a:path>
                <a:path w="1146175" h="1007110">
                  <a:moveTo>
                    <a:pt x="1146047" y="170345"/>
                  </a:moveTo>
                  <a:lnTo>
                    <a:pt x="882764" y="170345"/>
                  </a:lnTo>
                  <a:lnTo>
                    <a:pt x="876477" y="182296"/>
                  </a:lnTo>
                  <a:lnTo>
                    <a:pt x="865048" y="221753"/>
                  </a:lnTo>
                  <a:lnTo>
                    <a:pt x="862744" y="256441"/>
                  </a:lnTo>
                  <a:lnTo>
                    <a:pt x="862859" y="266092"/>
                  </a:lnTo>
                  <a:lnTo>
                    <a:pt x="867279" y="311645"/>
                  </a:lnTo>
                  <a:lnTo>
                    <a:pt x="875922" y="358944"/>
                  </a:lnTo>
                  <a:lnTo>
                    <a:pt x="886237" y="405720"/>
                  </a:lnTo>
                  <a:lnTo>
                    <a:pt x="889614" y="420925"/>
                  </a:lnTo>
                  <a:lnTo>
                    <a:pt x="892805" y="435840"/>
                  </a:lnTo>
                  <a:lnTo>
                    <a:pt x="895717" y="450406"/>
                  </a:lnTo>
                  <a:lnTo>
                    <a:pt x="898258" y="464566"/>
                  </a:lnTo>
                  <a:lnTo>
                    <a:pt x="1146047" y="464566"/>
                  </a:lnTo>
                  <a:lnTo>
                    <a:pt x="1146047" y="327464"/>
                  </a:lnTo>
                  <a:lnTo>
                    <a:pt x="928189" y="327464"/>
                  </a:lnTo>
                  <a:lnTo>
                    <a:pt x="927195" y="327020"/>
                  </a:lnTo>
                  <a:lnTo>
                    <a:pt x="925711" y="325225"/>
                  </a:lnTo>
                  <a:lnTo>
                    <a:pt x="923640" y="323154"/>
                  </a:lnTo>
                  <a:lnTo>
                    <a:pt x="922201" y="322492"/>
                  </a:lnTo>
                  <a:lnTo>
                    <a:pt x="917345" y="322492"/>
                  </a:lnTo>
                  <a:lnTo>
                    <a:pt x="903341" y="314051"/>
                  </a:lnTo>
                  <a:lnTo>
                    <a:pt x="892564" y="306250"/>
                  </a:lnTo>
                  <a:lnTo>
                    <a:pt x="884990" y="298897"/>
                  </a:lnTo>
                  <a:lnTo>
                    <a:pt x="880594" y="291802"/>
                  </a:lnTo>
                  <a:lnTo>
                    <a:pt x="879352" y="284773"/>
                  </a:lnTo>
                  <a:lnTo>
                    <a:pt x="881240" y="277619"/>
                  </a:lnTo>
                  <a:lnTo>
                    <a:pt x="886232" y="270148"/>
                  </a:lnTo>
                  <a:lnTo>
                    <a:pt x="894306" y="262171"/>
                  </a:lnTo>
                  <a:lnTo>
                    <a:pt x="905437" y="253495"/>
                  </a:lnTo>
                  <a:lnTo>
                    <a:pt x="918048" y="253495"/>
                  </a:lnTo>
                  <a:lnTo>
                    <a:pt x="920376" y="252403"/>
                  </a:lnTo>
                  <a:lnTo>
                    <a:pt x="923402" y="250265"/>
                  </a:lnTo>
                  <a:lnTo>
                    <a:pt x="925646" y="248715"/>
                  </a:lnTo>
                  <a:lnTo>
                    <a:pt x="927225" y="248637"/>
                  </a:lnTo>
                  <a:lnTo>
                    <a:pt x="1146047" y="248637"/>
                  </a:lnTo>
                  <a:lnTo>
                    <a:pt x="1146047" y="170345"/>
                  </a:lnTo>
                  <a:close/>
                </a:path>
                <a:path w="1146175" h="1007110">
                  <a:moveTo>
                    <a:pt x="1146047" y="248637"/>
                  </a:moveTo>
                  <a:lnTo>
                    <a:pt x="927225" y="248637"/>
                  </a:lnTo>
                  <a:lnTo>
                    <a:pt x="928255" y="250918"/>
                  </a:lnTo>
                  <a:lnTo>
                    <a:pt x="928854" y="256441"/>
                  </a:lnTo>
                  <a:lnTo>
                    <a:pt x="929119" y="265392"/>
                  </a:lnTo>
                  <a:lnTo>
                    <a:pt x="929224" y="296033"/>
                  </a:lnTo>
                  <a:lnTo>
                    <a:pt x="929103" y="319998"/>
                  </a:lnTo>
                  <a:lnTo>
                    <a:pt x="928793" y="325482"/>
                  </a:lnTo>
                  <a:lnTo>
                    <a:pt x="928189" y="327464"/>
                  </a:lnTo>
                  <a:lnTo>
                    <a:pt x="1146047" y="327464"/>
                  </a:lnTo>
                  <a:lnTo>
                    <a:pt x="1146047" y="248637"/>
                  </a:lnTo>
                  <a:close/>
                </a:path>
                <a:path w="1146175" h="1007110">
                  <a:moveTo>
                    <a:pt x="920884" y="321885"/>
                  </a:moveTo>
                  <a:lnTo>
                    <a:pt x="917345" y="322492"/>
                  </a:lnTo>
                  <a:lnTo>
                    <a:pt x="922201" y="322492"/>
                  </a:lnTo>
                  <a:lnTo>
                    <a:pt x="920884" y="321885"/>
                  </a:lnTo>
                  <a:close/>
                </a:path>
                <a:path w="1146175" h="1007110">
                  <a:moveTo>
                    <a:pt x="918048" y="253495"/>
                  </a:moveTo>
                  <a:lnTo>
                    <a:pt x="905437" y="253495"/>
                  </a:lnTo>
                  <a:lnTo>
                    <a:pt x="911510" y="254903"/>
                  </a:lnTo>
                  <a:lnTo>
                    <a:pt x="916451" y="254244"/>
                  </a:lnTo>
                  <a:lnTo>
                    <a:pt x="918048" y="253495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6316872" y="5516737"/>
              <a:ext cx="201930" cy="201295"/>
            </a:xfrm>
            <a:custGeom>
              <a:avLst/>
              <a:gdLst/>
              <a:ahLst/>
              <a:cxnLst/>
              <a:rect l="l" t="t" r="r" b="b"/>
              <a:pathLst>
                <a:path w="201929" h="201295">
                  <a:moveTo>
                    <a:pt x="154876" y="0"/>
                  </a:moveTo>
                  <a:lnTo>
                    <a:pt x="46456" y="0"/>
                  </a:lnTo>
                  <a:lnTo>
                    <a:pt x="0" y="201307"/>
                  </a:lnTo>
                  <a:lnTo>
                    <a:pt x="201333" y="201307"/>
                  </a:lnTo>
                  <a:lnTo>
                    <a:pt x="154876" y="0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6409800" y="5961859"/>
              <a:ext cx="309880" cy="66040"/>
            </a:xfrm>
            <a:custGeom>
              <a:avLst/>
              <a:gdLst/>
              <a:ahLst/>
              <a:cxnLst/>
              <a:rect l="l" t="t" r="r" b="b"/>
              <a:pathLst>
                <a:path w="309879" h="66039">
                  <a:moveTo>
                    <a:pt x="0" y="3955"/>
                  </a:moveTo>
                  <a:lnTo>
                    <a:pt x="15481" y="65893"/>
                  </a:lnTo>
                  <a:lnTo>
                    <a:pt x="309740" y="65893"/>
                  </a:lnTo>
                  <a:lnTo>
                    <a:pt x="309740" y="59919"/>
                  </a:lnTo>
                  <a:lnTo>
                    <a:pt x="49996" y="59919"/>
                  </a:lnTo>
                  <a:lnTo>
                    <a:pt x="31892" y="54432"/>
                  </a:lnTo>
                  <a:lnTo>
                    <a:pt x="20772" y="46855"/>
                  </a:lnTo>
                  <a:lnTo>
                    <a:pt x="15078" y="37901"/>
                  </a:lnTo>
                  <a:lnTo>
                    <a:pt x="13254" y="28278"/>
                  </a:lnTo>
                  <a:lnTo>
                    <a:pt x="13743" y="18699"/>
                  </a:lnTo>
                  <a:lnTo>
                    <a:pt x="14987" y="9874"/>
                  </a:lnTo>
                  <a:lnTo>
                    <a:pt x="0" y="3955"/>
                  </a:lnTo>
                  <a:close/>
                </a:path>
                <a:path w="309879" h="66039">
                  <a:moveTo>
                    <a:pt x="93893" y="0"/>
                  </a:moveTo>
                  <a:lnTo>
                    <a:pt x="58757" y="15706"/>
                  </a:lnTo>
                  <a:lnTo>
                    <a:pt x="57222" y="29595"/>
                  </a:lnTo>
                  <a:lnTo>
                    <a:pt x="56848" y="35006"/>
                  </a:lnTo>
                  <a:lnTo>
                    <a:pt x="56166" y="40767"/>
                  </a:lnTo>
                  <a:lnTo>
                    <a:pt x="54948" y="46856"/>
                  </a:lnTo>
                  <a:lnTo>
                    <a:pt x="52967" y="53247"/>
                  </a:lnTo>
                  <a:lnTo>
                    <a:pt x="49996" y="59919"/>
                  </a:lnTo>
                  <a:lnTo>
                    <a:pt x="309740" y="59919"/>
                  </a:lnTo>
                  <a:lnTo>
                    <a:pt x="309740" y="3955"/>
                  </a:lnTo>
                  <a:lnTo>
                    <a:pt x="157104" y="3955"/>
                  </a:lnTo>
                  <a:lnTo>
                    <a:pt x="137226" y="1966"/>
                  </a:lnTo>
                  <a:lnTo>
                    <a:pt x="120215" y="659"/>
                  </a:lnTo>
                  <a:lnTo>
                    <a:pt x="105847" y="12"/>
                  </a:lnTo>
                  <a:lnTo>
                    <a:pt x="93893" y="0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6545437" y="5548064"/>
              <a:ext cx="50165" cy="79375"/>
            </a:xfrm>
            <a:custGeom>
              <a:avLst/>
              <a:gdLst/>
              <a:ahLst/>
              <a:cxnLst/>
              <a:rect l="l" t="t" r="r" b="b"/>
              <a:pathLst>
                <a:path w="50165" h="79375">
                  <a:moveTo>
                    <a:pt x="49964" y="73875"/>
                  </a:moveTo>
                  <a:lnTo>
                    <a:pt x="42379" y="73875"/>
                  </a:lnTo>
                  <a:lnTo>
                    <a:pt x="45013" y="75357"/>
                  </a:lnTo>
                  <a:lnTo>
                    <a:pt x="46977" y="77458"/>
                  </a:lnTo>
                  <a:lnTo>
                    <a:pt x="48372" y="79100"/>
                  </a:lnTo>
                  <a:lnTo>
                    <a:pt x="49293" y="79210"/>
                  </a:lnTo>
                  <a:lnTo>
                    <a:pt x="49840" y="76710"/>
                  </a:lnTo>
                  <a:lnTo>
                    <a:pt x="49964" y="73875"/>
                  </a:lnTo>
                  <a:close/>
                </a:path>
                <a:path w="50165" h="79375">
                  <a:moveTo>
                    <a:pt x="35089" y="0"/>
                  </a:moveTo>
                  <a:lnTo>
                    <a:pt x="4771" y="25371"/>
                  </a:lnTo>
                  <a:lnTo>
                    <a:pt x="0" y="40118"/>
                  </a:lnTo>
                  <a:lnTo>
                    <a:pt x="2239" y="47478"/>
                  </a:lnTo>
                  <a:lnTo>
                    <a:pt x="7557" y="55113"/>
                  </a:lnTo>
                  <a:lnTo>
                    <a:pt x="15953" y="63235"/>
                  </a:lnTo>
                  <a:lnTo>
                    <a:pt x="27423" y="72057"/>
                  </a:lnTo>
                  <a:lnTo>
                    <a:pt x="34716" y="77067"/>
                  </a:lnTo>
                  <a:lnTo>
                    <a:pt x="38980" y="74087"/>
                  </a:lnTo>
                  <a:lnTo>
                    <a:pt x="42379" y="73875"/>
                  </a:lnTo>
                  <a:lnTo>
                    <a:pt x="49964" y="73875"/>
                  </a:lnTo>
                  <a:lnTo>
                    <a:pt x="50043" y="72057"/>
                  </a:lnTo>
                  <a:lnTo>
                    <a:pt x="49970" y="14253"/>
                  </a:lnTo>
                  <a:lnTo>
                    <a:pt x="49648" y="7254"/>
                  </a:lnTo>
                  <a:lnTo>
                    <a:pt x="49098" y="3147"/>
                  </a:lnTo>
                  <a:lnTo>
                    <a:pt x="41460" y="3147"/>
                  </a:lnTo>
                  <a:lnTo>
                    <a:pt x="38563" y="2472"/>
                  </a:lnTo>
                  <a:lnTo>
                    <a:pt x="35089" y="0"/>
                  </a:lnTo>
                  <a:close/>
                </a:path>
                <a:path w="50165" h="79375">
                  <a:moveTo>
                    <a:pt x="47208" y="1135"/>
                  </a:moveTo>
                  <a:lnTo>
                    <a:pt x="45730" y="1803"/>
                  </a:lnTo>
                  <a:lnTo>
                    <a:pt x="43831" y="2698"/>
                  </a:lnTo>
                  <a:lnTo>
                    <a:pt x="41460" y="3147"/>
                  </a:lnTo>
                  <a:lnTo>
                    <a:pt x="49098" y="3147"/>
                  </a:lnTo>
                  <a:lnTo>
                    <a:pt x="48319" y="1371"/>
                  </a:lnTo>
                  <a:lnTo>
                    <a:pt x="47208" y="1135"/>
                  </a:lnTo>
                  <a:close/>
                </a:path>
              </a:pathLst>
            </a:custGeom>
            <a:solidFill>
              <a:srgbClr val="F7F7F2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3" name="object 73"/>
            <p:cNvSpPr/>
            <p:nvPr/>
          </p:nvSpPr>
          <p:spPr>
            <a:xfrm>
              <a:off x="5774819" y="5965814"/>
              <a:ext cx="278765" cy="62230"/>
            </a:xfrm>
            <a:custGeom>
              <a:avLst/>
              <a:gdLst/>
              <a:ahLst/>
              <a:cxnLst/>
              <a:rect l="l" t="t" r="r" b="b"/>
              <a:pathLst>
                <a:path w="278764" h="62229">
                  <a:moveTo>
                    <a:pt x="0" y="0"/>
                  </a:moveTo>
                  <a:lnTo>
                    <a:pt x="278765" y="0"/>
                  </a:lnTo>
                  <a:lnTo>
                    <a:pt x="278765" y="61937"/>
                  </a:lnTo>
                  <a:lnTo>
                    <a:pt x="0" y="619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4" name="object 74"/>
            <p:cNvSpPr/>
            <p:nvPr/>
          </p:nvSpPr>
          <p:spPr>
            <a:xfrm>
              <a:off x="6100055" y="5965814"/>
              <a:ext cx="290195" cy="66675"/>
            </a:xfrm>
            <a:custGeom>
              <a:avLst/>
              <a:gdLst/>
              <a:ahLst/>
              <a:cxnLst/>
              <a:rect l="l" t="t" r="r" b="b"/>
              <a:pathLst>
                <a:path w="290195" h="66675">
                  <a:moveTo>
                    <a:pt x="0" y="0"/>
                  </a:moveTo>
                  <a:lnTo>
                    <a:pt x="290004" y="0"/>
                  </a:lnTo>
                  <a:lnTo>
                    <a:pt x="290004" y="66205"/>
                  </a:lnTo>
                  <a:lnTo>
                    <a:pt x="0" y="66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6425285" y="5965814"/>
              <a:ext cx="294640" cy="62230"/>
            </a:xfrm>
            <a:custGeom>
              <a:avLst/>
              <a:gdLst/>
              <a:ahLst/>
              <a:cxnLst/>
              <a:rect l="l" t="t" r="r" b="b"/>
              <a:pathLst>
                <a:path w="294640" h="62229">
                  <a:moveTo>
                    <a:pt x="0" y="0"/>
                  </a:moveTo>
                  <a:lnTo>
                    <a:pt x="294259" y="0"/>
                  </a:lnTo>
                  <a:lnTo>
                    <a:pt x="294259" y="61937"/>
                  </a:lnTo>
                  <a:lnTo>
                    <a:pt x="0" y="619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" name="object 82"/>
            <p:cNvSpPr txBox="1"/>
            <p:nvPr/>
          </p:nvSpPr>
          <p:spPr>
            <a:xfrm>
              <a:off x="6824103" y="5308009"/>
              <a:ext cx="1193604" cy="109517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ts val="114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Национальная экономика (сельское хозяйство, дорожное хозяйство, транспорт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ts val="111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лесное </a:t>
              </a:r>
              <a:r>
                <a:rPr sz="1000" dirty="0" err="1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хозяйство</a:t>
              </a: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1000" dirty="0" smtClean="0">
                <a:solidFill>
                  <a:srgbClr val="2B2A29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ts val="1110"/>
                </a:lnSpc>
              </a:pPr>
              <a:r>
                <a:rPr sz="1000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и </a:t>
              </a: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т.д.)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L="35560" algn="ctr">
                <a:lnSpc>
                  <a:spcPct val="100000"/>
                </a:lnSpc>
                <a:spcBef>
                  <a:spcPts val="509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15 570,0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3" name="Группа 102"/>
          <p:cNvGrpSpPr/>
          <p:nvPr/>
        </p:nvGrpSpPr>
        <p:grpSpPr>
          <a:xfrm>
            <a:off x="134521" y="4051603"/>
            <a:ext cx="2177605" cy="1004569"/>
            <a:chOff x="6899444" y="3794635"/>
            <a:chExt cx="2177605" cy="1004569"/>
          </a:xfrm>
        </p:grpSpPr>
        <p:sp>
          <p:nvSpPr>
            <p:cNvPr id="66" name="object 66"/>
            <p:cNvSpPr/>
            <p:nvPr/>
          </p:nvSpPr>
          <p:spPr>
            <a:xfrm>
              <a:off x="6899444" y="3794635"/>
              <a:ext cx="1145095" cy="100456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object 84"/>
            <p:cNvSpPr txBox="1"/>
            <p:nvPr/>
          </p:nvSpPr>
          <p:spPr>
            <a:xfrm>
              <a:off x="8044539" y="3914966"/>
              <a:ext cx="1032510" cy="76390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ts val="1019"/>
                </a:lnSpc>
              </a:pPr>
              <a:r>
                <a:rPr sz="9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Обслуживание государственного и муниципального долга</a:t>
              </a:r>
              <a:endParaRPr sz="900" dirty="0">
                <a:latin typeface="Times New Roman" pitchFamily="18" charset="0"/>
                <a:cs typeface="Times New Roman" pitchFamily="18" charset="0"/>
              </a:endParaRPr>
            </a:p>
            <a:p>
              <a:pPr marL="38735" algn="ctr">
                <a:lnSpc>
                  <a:spcPct val="100000"/>
                </a:lnSpc>
                <a:spcBef>
                  <a:spcPts val="380"/>
                </a:spcBef>
              </a:pP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26,8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4" name="Группа 103"/>
          <p:cNvGrpSpPr/>
          <p:nvPr/>
        </p:nvGrpSpPr>
        <p:grpSpPr>
          <a:xfrm>
            <a:off x="4956703" y="1220697"/>
            <a:ext cx="1890495" cy="1005840"/>
            <a:chOff x="4599097" y="3779697"/>
            <a:chExt cx="1890495" cy="1005840"/>
          </a:xfrm>
        </p:grpSpPr>
        <p:sp>
          <p:nvSpPr>
            <p:cNvPr id="64" name="object 64"/>
            <p:cNvSpPr/>
            <p:nvPr/>
          </p:nvSpPr>
          <p:spPr>
            <a:xfrm>
              <a:off x="4599097" y="3779697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0" y="0"/>
                  </a:moveTo>
                  <a:lnTo>
                    <a:pt x="1145108" y="0"/>
                  </a:lnTo>
                  <a:lnTo>
                    <a:pt x="1145108" y="1005827"/>
                  </a:lnTo>
                  <a:lnTo>
                    <a:pt x="0" y="1005827"/>
                  </a:lnTo>
                  <a:lnTo>
                    <a:pt x="0" y="0"/>
                  </a:lnTo>
                  <a:close/>
                </a:path>
              </a:pathLst>
            </a:custGeom>
            <a:ln w="7200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4599097" y="3780962"/>
              <a:ext cx="1145540" cy="1004569"/>
            </a:xfrm>
            <a:custGeom>
              <a:avLst/>
              <a:gdLst/>
              <a:ahLst/>
              <a:cxnLst/>
              <a:rect l="l" t="t" r="r" b="b"/>
              <a:pathLst>
                <a:path w="1145539" h="1004570">
                  <a:moveTo>
                    <a:pt x="1145108" y="0"/>
                  </a:moveTo>
                  <a:lnTo>
                    <a:pt x="0" y="0"/>
                  </a:lnTo>
                  <a:lnTo>
                    <a:pt x="0" y="1004569"/>
                  </a:lnTo>
                  <a:lnTo>
                    <a:pt x="1145108" y="1004569"/>
                  </a:lnTo>
                  <a:lnTo>
                    <a:pt x="1145108" y="900429"/>
                  </a:lnTo>
                  <a:lnTo>
                    <a:pt x="656727" y="900429"/>
                  </a:lnTo>
                  <a:lnTo>
                    <a:pt x="637661" y="899159"/>
                  </a:lnTo>
                  <a:lnTo>
                    <a:pt x="618972" y="896619"/>
                  </a:lnTo>
                  <a:lnTo>
                    <a:pt x="620093" y="885189"/>
                  </a:lnTo>
                  <a:lnTo>
                    <a:pt x="623306" y="873759"/>
                  </a:lnTo>
                  <a:lnTo>
                    <a:pt x="623870" y="872489"/>
                  </a:lnTo>
                  <a:lnTo>
                    <a:pt x="516331" y="872489"/>
                  </a:lnTo>
                  <a:lnTo>
                    <a:pt x="454063" y="866139"/>
                  </a:lnTo>
                  <a:lnTo>
                    <a:pt x="429156" y="861059"/>
                  </a:lnTo>
                  <a:lnTo>
                    <a:pt x="416703" y="859789"/>
                  </a:lnTo>
                  <a:lnTo>
                    <a:pt x="360559" y="848359"/>
                  </a:lnTo>
                  <a:lnTo>
                    <a:pt x="343811" y="845819"/>
                  </a:lnTo>
                  <a:lnTo>
                    <a:pt x="328928" y="842009"/>
                  </a:lnTo>
                  <a:lnTo>
                    <a:pt x="315740" y="836929"/>
                  </a:lnTo>
                  <a:lnTo>
                    <a:pt x="304075" y="833119"/>
                  </a:lnTo>
                  <a:lnTo>
                    <a:pt x="293761" y="828039"/>
                  </a:lnTo>
                  <a:lnTo>
                    <a:pt x="262597" y="797559"/>
                  </a:lnTo>
                  <a:lnTo>
                    <a:pt x="245020" y="763269"/>
                  </a:lnTo>
                  <a:lnTo>
                    <a:pt x="233493" y="730249"/>
                  </a:lnTo>
                  <a:lnTo>
                    <a:pt x="784674" y="730249"/>
                  </a:lnTo>
                  <a:lnTo>
                    <a:pt x="787081" y="727709"/>
                  </a:lnTo>
                  <a:lnTo>
                    <a:pt x="797629" y="717549"/>
                  </a:lnTo>
                  <a:lnTo>
                    <a:pt x="804988" y="711199"/>
                  </a:lnTo>
                  <a:lnTo>
                    <a:pt x="510654" y="711199"/>
                  </a:lnTo>
                  <a:lnTo>
                    <a:pt x="510654" y="695959"/>
                  </a:lnTo>
                  <a:lnTo>
                    <a:pt x="247586" y="695959"/>
                  </a:lnTo>
                  <a:lnTo>
                    <a:pt x="225513" y="687069"/>
                  </a:lnTo>
                  <a:lnTo>
                    <a:pt x="202501" y="655319"/>
                  </a:lnTo>
                  <a:lnTo>
                    <a:pt x="197380" y="643889"/>
                  </a:lnTo>
                  <a:lnTo>
                    <a:pt x="180135" y="598169"/>
                  </a:lnTo>
                  <a:lnTo>
                    <a:pt x="167661" y="553719"/>
                  </a:lnTo>
                  <a:lnTo>
                    <a:pt x="161628" y="532129"/>
                  </a:lnTo>
                  <a:lnTo>
                    <a:pt x="157843" y="519429"/>
                  </a:lnTo>
                  <a:lnTo>
                    <a:pt x="152715" y="509269"/>
                  </a:lnTo>
                  <a:lnTo>
                    <a:pt x="147729" y="497839"/>
                  </a:lnTo>
                  <a:lnTo>
                    <a:pt x="142978" y="486409"/>
                  </a:lnTo>
                  <a:lnTo>
                    <a:pt x="138555" y="476249"/>
                  </a:lnTo>
                  <a:lnTo>
                    <a:pt x="134556" y="464819"/>
                  </a:lnTo>
                  <a:lnTo>
                    <a:pt x="124658" y="421639"/>
                  </a:lnTo>
                  <a:lnTo>
                    <a:pt x="124177" y="411479"/>
                  </a:lnTo>
                  <a:lnTo>
                    <a:pt x="124682" y="401319"/>
                  </a:lnTo>
                  <a:lnTo>
                    <a:pt x="138429" y="363219"/>
                  </a:lnTo>
                  <a:lnTo>
                    <a:pt x="175440" y="330199"/>
                  </a:lnTo>
                  <a:lnTo>
                    <a:pt x="523416" y="330199"/>
                  </a:lnTo>
                  <a:lnTo>
                    <a:pt x="521946" y="323849"/>
                  </a:lnTo>
                  <a:lnTo>
                    <a:pt x="216636" y="323849"/>
                  </a:lnTo>
                  <a:lnTo>
                    <a:pt x="217665" y="314959"/>
                  </a:lnTo>
                  <a:lnTo>
                    <a:pt x="232359" y="270509"/>
                  </a:lnTo>
                  <a:lnTo>
                    <a:pt x="250899" y="229869"/>
                  </a:lnTo>
                  <a:lnTo>
                    <a:pt x="275566" y="185419"/>
                  </a:lnTo>
                  <a:lnTo>
                    <a:pt x="305619" y="142239"/>
                  </a:lnTo>
                  <a:lnTo>
                    <a:pt x="340313" y="104139"/>
                  </a:lnTo>
                  <a:lnTo>
                    <a:pt x="378907" y="73659"/>
                  </a:lnTo>
                  <a:lnTo>
                    <a:pt x="420657" y="55879"/>
                  </a:lnTo>
                  <a:lnTo>
                    <a:pt x="442483" y="53339"/>
                  </a:lnTo>
                  <a:lnTo>
                    <a:pt x="1145108" y="53339"/>
                  </a:lnTo>
                  <a:lnTo>
                    <a:pt x="1145108" y="0"/>
                  </a:lnTo>
                  <a:close/>
                </a:path>
                <a:path w="1145539" h="1004570">
                  <a:moveTo>
                    <a:pt x="1145108" y="633729"/>
                  </a:moveTo>
                  <a:lnTo>
                    <a:pt x="928288" y="633729"/>
                  </a:lnTo>
                  <a:lnTo>
                    <a:pt x="925255" y="650239"/>
                  </a:lnTo>
                  <a:lnTo>
                    <a:pt x="921609" y="664209"/>
                  </a:lnTo>
                  <a:lnTo>
                    <a:pt x="907372" y="702309"/>
                  </a:lnTo>
                  <a:lnTo>
                    <a:pt x="882135" y="742949"/>
                  </a:lnTo>
                  <a:lnTo>
                    <a:pt x="874965" y="753109"/>
                  </a:lnTo>
                  <a:lnTo>
                    <a:pt x="867530" y="761999"/>
                  </a:lnTo>
                  <a:lnTo>
                    <a:pt x="859866" y="770889"/>
                  </a:lnTo>
                  <a:lnTo>
                    <a:pt x="844007" y="789939"/>
                  </a:lnTo>
                  <a:lnTo>
                    <a:pt x="835890" y="800099"/>
                  </a:lnTo>
                  <a:lnTo>
                    <a:pt x="827699" y="810259"/>
                  </a:lnTo>
                  <a:lnTo>
                    <a:pt x="817220" y="820419"/>
                  </a:lnTo>
                  <a:lnTo>
                    <a:pt x="807724" y="830579"/>
                  </a:lnTo>
                  <a:lnTo>
                    <a:pt x="790935" y="849629"/>
                  </a:lnTo>
                  <a:lnTo>
                    <a:pt x="783270" y="858519"/>
                  </a:lnTo>
                  <a:lnTo>
                    <a:pt x="775844" y="866139"/>
                  </a:lnTo>
                  <a:lnTo>
                    <a:pt x="744807" y="888999"/>
                  </a:lnTo>
                  <a:lnTo>
                    <a:pt x="702712" y="899159"/>
                  </a:lnTo>
                  <a:lnTo>
                    <a:pt x="689067" y="900429"/>
                  </a:lnTo>
                  <a:lnTo>
                    <a:pt x="1145108" y="900429"/>
                  </a:lnTo>
                  <a:lnTo>
                    <a:pt x="1145108" y="633729"/>
                  </a:lnTo>
                  <a:close/>
                </a:path>
                <a:path w="1145539" h="1004570">
                  <a:moveTo>
                    <a:pt x="784674" y="730249"/>
                  </a:moveTo>
                  <a:lnTo>
                    <a:pt x="261017" y="730249"/>
                  </a:lnTo>
                  <a:lnTo>
                    <a:pt x="274717" y="731519"/>
                  </a:lnTo>
                  <a:lnTo>
                    <a:pt x="288320" y="734059"/>
                  </a:lnTo>
                  <a:lnTo>
                    <a:pt x="301782" y="735329"/>
                  </a:lnTo>
                  <a:lnTo>
                    <a:pt x="315061" y="737869"/>
                  </a:lnTo>
                  <a:lnTo>
                    <a:pt x="353373" y="749299"/>
                  </a:lnTo>
                  <a:lnTo>
                    <a:pt x="365493" y="754379"/>
                  </a:lnTo>
                  <a:lnTo>
                    <a:pt x="377217" y="758189"/>
                  </a:lnTo>
                  <a:lnTo>
                    <a:pt x="388503" y="763269"/>
                  </a:lnTo>
                  <a:lnTo>
                    <a:pt x="399306" y="768349"/>
                  </a:lnTo>
                  <a:lnTo>
                    <a:pt x="409586" y="774699"/>
                  </a:lnTo>
                  <a:lnTo>
                    <a:pt x="419299" y="779779"/>
                  </a:lnTo>
                  <a:lnTo>
                    <a:pt x="428403" y="784859"/>
                  </a:lnTo>
                  <a:lnTo>
                    <a:pt x="452402" y="791209"/>
                  </a:lnTo>
                  <a:lnTo>
                    <a:pt x="473673" y="797559"/>
                  </a:lnTo>
                  <a:lnTo>
                    <a:pt x="492437" y="802639"/>
                  </a:lnTo>
                  <a:lnTo>
                    <a:pt x="508914" y="806449"/>
                  </a:lnTo>
                  <a:lnTo>
                    <a:pt x="523326" y="810259"/>
                  </a:lnTo>
                  <a:lnTo>
                    <a:pt x="535893" y="815339"/>
                  </a:lnTo>
                  <a:lnTo>
                    <a:pt x="546836" y="819149"/>
                  </a:lnTo>
                  <a:lnTo>
                    <a:pt x="556376" y="822959"/>
                  </a:lnTo>
                  <a:lnTo>
                    <a:pt x="590764" y="848359"/>
                  </a:lnTo>
                  <a:lnTo>
                    <a:pt x="602431" y="864869"/>
                  </a:lnTo>
                  <a:lnTo>
                    <a:pt x="603503" y="866139"/>
                  </a:lnTo>
                  <a:lnTo>
                    <a:pt x="591051" y="868679"/>
                  </a:lnTo>
                  <a:lnTo>
                    <a:pt x="553692" y="872489"/>
                  </a:lnTo>
                  <a:lnTo>
                    <a:pt x="623870" y="872489"/>
                  </a:lnTo>
                  <a:lnTo>
                    <a:pt x="652599" y="831849"/>
                  </a:lnTo>
                  <a:lnTo>
                    <a:pt x="685560" y="805179"/>
                  </a:lnTo>
                  <a:lnTo>
                    <a:pt x="721222" y="781049"/>
                  </a:lnTo>
                  <a:lnTo>
                    <a:pt x="753537" y="760729"/>
                  </a:lnTo>
                  <a:lnTo>
                    <a:pt x="776246" y="739139"/>
                  </a:lnTo>
                  <a:lnTo>
                    <a:pt x="784674" y="730249"/>
                  </a:lnTo>
                  <a:close/>
                </a:path>
                <a:path w="1145539" h="1004570">
                  <a:moveTo>
                    <a:pt x="651857" y="546099"/>
                  </a:moveTo>
                  <a:lnTo>
                    <a:pt x="648562" y="546099"/>
                  </a:lnTo>
                  <a:lnTo>
                    <a:pt x="647001" y="547369"/>
                  </a:lnTo>
                  <a:lnTo>
                    <a:pt x="636663" y="588009"/>
                  </a:lnTo>
                  <a:lnTo>
                    <a:pt x="634453" y="603249"/>
                  </a:lnTo>
                  <a:lnTo>
                    <a:pt x="634453" y="702309"/>
                  </a:lnTo>
                  <a:lnTo>
                    <a:pt x="620514" y="704849"/>
                  </a:lnTo>
                  <a:lnTo>
                    <a:pt x="597277" y="709929"/>
                  </a:lnTo>
                  <a:lnTo>
                    <a:pt x="591771" y="711199"/>
                  </a:lnTo>
                  <a:lnTo>
                    <a:pt x="804988" y="711199"/>
                  </a:lnTo>
                  <a:lnTo>
                    <a:pt x="807931" y="708659"/>
                  </a:lnTo>
                  <a:lnTo>
                    <a:pt x="818033" y="699769"/>
                  </a:lnTo>
                  <a:lnTo>
                    <a:pt x="827976" y="690879"/>
                  </a:lnTo>
                  <a:lnTo>
                    <a:pt x="857294" y="668019"/>
                  </a:lnTo>
                  <a:lnTo>
                    <a:pt x="876847" y="655319"/>
                  </a:lnTo>
                  <a:lnTo>
                    <a:pt x="896811" y="645159"/>
                  </a:lnTo>
                  <a:lnTo>
                    <a:pt x="907056" y="640079"/>
                  </a:lnTo>
                  <a:lnTo>
                    <a:pt x="917534" y="637539"/>
                  </a:lnTo>
                  <a:lnTo>
                    <a:pt x="928288" y="633729"/>
                  </a:lnTo>
                  <a:lnTo>
                    <a:pt x="1145108" y="633729"/>
                  </a:lnTo>
                  <a:lnTo>
                    <a:pt x="1145108" y="632459"/>
                  </a:lnTo>
                  <a:lnTo>
                    <a:pt x="931215" y="632459"/>
                  </a:lnTo>
                  <a:lnTo>
                    <a:pt x="928279" y="619759"/>
                  </a:lnTo>
                  <a:lnTo>
                    <a:pt x="924976" y="605789"/>
                  </a:lnTo>
                  <a:lnTo>
                    <a:pt x="921362" y="589279"/>
                  </a:lnTo>
                  <a:lnTo>
                    <a:pt x="917494" y="572769"/>
                  </a:lnTo>
                  <a:lnTo>
                    <a:pt x="913426" y="553719"/>
                  </a:lnTo>
                  <a:lnTo>
                    <a:pt x="912110" y="547369"/>
                  </a:lnTo>
                  <a:lnTo>
                    <a:pt x="655617" y="547369"/>
                  </a:lnTo>
                  <a:lnTo>
                    <a:pt x="651857" y="546099"/>
                  </a:lnTo>
                  <a:close/>
                </a:path>
                <a:path w="1145539" h="1004570">
                  <a:moveTo>
                    <a:pt x="523416" y="330199"/>
                  </a:moveTo>
                  <a:lnTo>
                    <a:pt x="175440" y="330199"/>
                  </a:lnTo>
                  <a:lnTo>
                    <a:pt x="183638" y="336549"/>
                  </a:lnTo>
                  <a:lnTo>
                    <a:pt x="191249" y="345439"/>
                  </a:lnTo>
                  <a:lnTo>
                    <a:pt x="210866" y="380999"/>
                  </a:lnTo>
                  <a:lnTo>
                    <a:pt x="226311" y="426719"/>
                  </a:lnTo>
                  <a:lnTo>
                    <a:pt x="238419" y="477519"/>
                  </a:lnTo>
                  <a:lnTo>
                    <a:pt x="248025" y="529589"/>
                  </a:lnTo>
                  <a:lnTo>
                    <a:pt x="255962" y="577849"/>
                  </a:lnTo>
                  <a:lnTo>
                    <a:pt x="258382" y="593089"/>
                  </a:lnTo>
                  <a:lnTo>
                    <a:pt x="260740" y="605789"/>
                  </a:lnTo>
                  <a:lnTo>
                    <a:pt x="263067" y="618489"/>
                  </a:lnTo>
                  <a:lnTo>
                    <a:pt x="247586" y="695959"/>
                  </a:lnTo>
                  <a:lnTo>
                    <a:pt x="510654" y="695959"/>
                  </a:lnTo>
                  <a:lnTo>
                    <a:pt x="503125" y="650239"/>
                  </a:lnTo>
                  <a:lnTo>
                    <a:pt x="502892" y="624839"/>
                  </a:lnTo>
                  <a:lnTo>
                    <a:pt x="502602" y="613409"/>
                  </a:lnTo>
                  <a:lnTo>
                    <a:pt x="492104" y="563879"/>
                  </a:lnTo>
                  <a:lnTo>
                    <a:pt x="475584" y="541019"/>
                  </a:lnTo>
                  <a:lnTo>
                    <a:pt x="458311" y="541019"/>
                  </a:lnTo>
                  <a:lnTo>
                    <a:pt x="456292" y="538479"/>
                  </a:lnTo>
                  <a:lnTo>
                    <a:pt x="449805" y="491489"/>
                  </a:lnTo>
                  <a:lnTo>
                    <a:pt x="448962" y="453389"/>
                  </a:lnTo>
                  <a:lnTo>
                    <a:pt x="448754" y="416559"/>
                  </a:lnTo>
                  <a:lnTo>
                    <a:pt x="449428" y="398779"/>
                  </a:lnTo>
                  <a:lnTo>
                    <a:pt x="451643" y="384809"/>
                  </a:lnTo>
                  <a:lnTo>
                    <a:pt x="455690" y="377189"/>
                  </a:lnTo>
                  <a:lnTo>
                    <a:pt x="461859" y="372109"/>
                  </a:lnTo>
                  <a:lnTo>
                    <a:pt x="470440" y="369569"/>
                  </a:lnTo>
                  <a:lnTo>
                    <a:pt x="879055" y="369569"/>
                  </a:lnTo>
                  <a:lnTo>
                    <a:pt x="877090" y="356869"/>
                  </a:lnTo>
                  <a:lnTo>
                    <a:pt x="875512" y="345439"/>
                  </a:lnTo>
                  <a:lnTo>
                    <a:pt x="559203" y="345439"/>
                  </a:lnTo>
                  <a:lnTo>
                    <a:pt x="543672" y="342899"/>
                  </a:lnTo>
                  <a:lnTo>
                    <a:pt x="526135" y="340359"/>
                  </a:lnTo>
                  <a:lnTo>
                    <a:pt x="523710" y="331469"/>
                  </a:lnTo>
                  <a:lnTo>
                    <a:pt x="523416" y="330199"/>
                  </a:lnTo>
                  <a:close/>
                </a:path>
                <a:path w="1145539" h="1004570">
                  <a:moveTo>
                    <a:pt x="1145108" y="246379"/>
                  </a:moveTo>
                  <a:lnTo>
                    <a:pt x="866571" y="246379"/>
                  </a:lnTo>
                  <a:lnTo>
                    <a:pt x="879193" y="252729"/>
                  </a:lnTo>
                  <a:lnTo>
                    <a:pt x="890697" y="259079"/>
                  </a:lnTo>
                  <a:lnTo>
                    <a:pt x="927256" y="293369"/>
                  </a:lnTo>
                  <a:lnTo>
                    <a:pt x="952786" y="336549"/>
                  </a:lnTo>
                  <a:lnTo>
                    <a:pt x="967989" y="373379"/>
                  </a:lnTo>
                  <a:lnTo>
                    <a:pt x="977530" y="398779"/>
                  </a:lnTo>
                  <a:lnTo>
                    <a:pt x="982378" y="411479"/>
                  </a:lnTo>
                  <a:lnTo>
                    <a:pt x="996361" y="455929"/>
                  </a:lnTo>
                  <a:lnTo>
                    <a:pt x="1003617" y="497839"/>
                  </a:lnTo>
                  <a:lnTo>
                    <a:pt x="1004257" y="519429"/>
                  </a:lnTo>
                  <a:lnTo>
                    <a:pt x="1004200" y="524509"/>
                  </a:lnTo>
                  <a:lnTo>
                    <a:pt x="994777" y="570229"/>
                  </a:lnTo>
                  <a:lnTo>
                    <a:pt x="978113" y="598169"/>
                  </a:lnTo>
                  <a:lnTo>
                    <a:pt x="970673" y="607059"/>
                  </a:lnTo>
                  <a:lnTo>
                    <a:pt x="962275" y="614679"/>
                  </a:lnTo>
                  <a:lnTo>
                    <a:pt x="952906" y="621029"/>
                  </a:lnTo>
                  <a:lnTo>
                    <a:pt x="942556" y="627379"/>
                  </a:lnTo>
                  <a:lnTo>
                    <a:pt x="931215" y="632459"/>
                  </a:lnTo>
                  <a:lnTo>
                    <a:pt x="1145108" y="632459"/>
                  </a:lnTo>
                  <a:lnTo>
                    <a:pt x="1145108" y="246379"/>
                  </a:lnTo>
                  <a:close/>
                </a:path>
                <a:path w="1145539" h="1004570">
                  <a:moveTo>
                    <a:pt x="879055" y="369569"/>
                  </a:moveTo>
                  <a:lnTo>
                    <a:pt x="656936" y="369569"/>
                  </a:lnTo>
                  <a:lnTo>
                    <a:pt x="662351" y="370839"/>
                  </a:lnTo>
                  <a:lnTo>
                    <a:pt x="666489" y="373379"/>
                  </a:lnTo>
                  <a:lnTo>
                    <a:pt x="677162" y="400049"/>
                  </a:lnTo>
                  <a:lnTo>
                    <a:pt x="678687" y="407669"/>
                  </a:lnTo>
                  <a:lnTo>
                    <a:pt x="680742" y="416559"/>
                  </a:lnTo>
                  <a:lnTo>
                    <a:pt x="680872" y="519429"/>
                  </a:lnTo>
                  <a:lnTo>
                    <a:pt x="676456" y="528319"/>
                  </a:lnTo>
                  <a:lnTo>
                    <a:pt x="660120" y="547369"/>
                  </a:lnTo>
                  <a:lnTo>
                    <a:pt x="912110" y="547369"/>
                  </a:lnTo>
                  <a:lnTo>
                    <a:pt x="909215" y="533399"/>
                  </a:lnTo>
                  <a:lnTo>
                    <a:pt x="896283" y="468629"/>
                  </a:lnTo>
                  <a:lnTo>
                    <a:pt x="892059" y="445769"/>
                  </a:lnTo>
                  <a:lnTo>
                    <a:pt x="887972" y="422909"/>
                  </a:lnTo>
                  <a:lnTo>
                    <a:pt x="884077" y="401319"/>
                  </a:lnTo>
                  <a:lnTo>
                    <a:pt x="880431" y="378459"/>
                  </a:lnTo>
                  <a:lnTo>
                    <a:pt x="879055" y="369569"/>
                  </a:lnTo>
                  <a:close/>
                </a:path>
                <a:path w="1145539" h="1004570">
                  <a:moveTo>
                    <a:pt x="472085" y="539749"/>
                  </a:moveTo>
                  <a:lnTo>
                    <a:pt x="468836" y="539749"/>
                  </a:lnTo>
                  <a:lnTo>
                    <a:pt x="465835" y="541019"/>
                  </a:lnTo>
                  <a:lnTo>
                    <a:pt x="475584" y="541019"/>
                  </a:lnTo>
                  <a:lnTo>
                    <a:pt x="472085" y="539749"/>
                  </a:lnTo>
                  <a:close/>
                </a:path>
                <a:path w="1145539" h="1004570">
                  <a:moveTo>
                    <a:pt x="564355" y="369569"/>
                  </a:moveTo>
                  <a:lnTo>
                    <a:pt x="481723" y="369569"/>
                  </a:lnTo>
                  <a:lnTo>
                    <a:pt x="513557" y="370839"/>
                  </a:lnTo>
                  <a:lnTo>
                    <a:pt x="540610" y="370839"/>
                  </a:lnTo>
                  <a:lnTo>
                    <a:pt x="564355" y="369569"/>
                  </a:lnTo>
                  <a:close/>
                </a:path>
                <a:path w="1145539" h="1004570">
                  <a:moveTo>
                    <a:pt x="827094" y="219709"/>
                  </a:moveTo>
                  <a:lnTo>
                    <a:pt x="564548" y="219709"/>
                  </a:lnTo>
                  <a:lnTo>
                    <a:pt x="575996" y="220979"/>
                  </a:lnTo>
                  <a:lnTo>
                    <a:pt x="589007" y="224789"/>
                  </a:lnTo>
                  <a:lnTo>
                    <a:pt x="615764" y="262889"/>
                  </a:lnTo>
                  <a:lnTo>
                    <a:pt x="622190" y="299719"/>
                  </a:lnTo>
                  <a:lnTo>
                    <a:pt x="621034" y="308609"/>
                  </a:lnTo>
                  <a:lnTo>
                    <a:pt x="594572" y="340359"/>
                  </a:lnTo>
                  <a:lnTo>
                    <a:pt x="572808" y="345439"/>
                  </a:lnTo>
                  <a:lnTo>
                    <a:pt x="875512" y="345439"/>
                  </a:lnTo>
                  <a:lnTo>
                    <a:pt x="869453" y="295909"/>
                  </a:lnTo>
                  <a:lnTo>
                    <a:pt x="866571" y="246379"/>
                  </a:lnTo>
                  <a:lnTo>
                    <a:pt x="1145108" y="246379"/>
                  </a:lnTo>
                  <a:lnTo>
                    <a:pt x="1145108" y="231139"/>
                  </a:lnTo>
                  <a:lnTo>
                    <a:pt x="897388" y="231139"/>
                  </a:lnTo>
                  <a:lnTo>
                    <a:pt x="859751" y="227329"/>
                  </a:lnTo>
                  <a:lnTo>
                    <a:pt x="846079" y="224789"/>
                  </a:lnTo>
                  <a:lnTo>
                    <a:pt x="827094" y="219709"/>
                  </a:lnTo>
                  <a:close/>
                </a:path>
                <a:path w="1145539" h="1004570">
                  <a:moveTo>
                    <a:pt x="1145108" y="53339"/>
                  </a:moveTo>
                  <a:lnTo>
                    <a:pt x="442483" y="53339"/>
                  </a:lnTo>
                  <a:lnTo>
                    <a:pt x="464820" y="55879"/>
                  </a:lnTo>
                  <a:lnTo>
                    <a:pt x="487575" y="63499"/>
                  </a:lnTo>
                  <a:lnTo>
                    <a:pt x="510654" y="76199"/>
                  </a:lnTo>
                  <a:lnTo>
                    <a:pt x="506914" y="86359"/>
                  </a:lnTo>
                  <a:lnTo>
                    <a:pt x="501779" y="95249"/>
                  </a:lnTo>
                  <a:lnTo>
                    <a:pt x="470276" y="130809"/>
                  </a:lnTo>
                  <a:lnTo>
                    <a:pt x="439321" y="157479"/>
                  </a:lnTo>
                  <a:lnTo>
                    <a:pt x="406566" y="184149"/>
                  </a:lnTo>
                  <a:lnTo>
                    <a:pt x="395945" y="193039"/>
                  </a:lnTo>
                  <a:lnTo>
                    <a:pt x="385722" y="201929"/>
                  </a:lnTo>
                  <a:lnTo>
                    <a:pt x="376046" y="210819"/>
                  </a:lnTo>
                  <a:lnTo>
                    <a:pt x="363497" y="220979"/>
                  </a:lnTo>
                  <a:lnTo>
                    <a:pt x="351741" y="229869"/>
                  </a:lnTo>
                  <a:lnTo>
                    <a:pt x="320135" y="255269"/>
                  </a:lnTo>
                  <a:lnTo>
                    <a:pt x="310456" y="262889"/>
                  </a:lnTo>
                  <a:lnTo>
                    <a:pt x="301020" y="270509"/>
                  </a:lnTo>
                  <a:lnTo>
                    <a:pt x="291720" y="278129"/>
                  </a:lnTo>
                  <a:lnTo>
                    <a:pt x="273085" y="290829"/>
                  </a:lnTo>
                  <a:lnTo>
                    <a:pt x="232603" y="316229"/>
                  </a:lnTo>
                  <a:lnTo>
                    <a:pt x="216636" y="323849"/>
                  </a:lnTo>
                  <a:lnTo>
                    <a:pt x="521946" y="323849"/>
                  </a:lnTo>
                  <a:lnTo>
                    <a:pt x="521652" y="322579"/>
                  </a:lnTo>
                  <a:lnTo>
                    <a:pt x="520040" y="312419"/>
                  </a:lnTo>
                  <a:lnTo>
                    <a:pt x="518955" y="302259"/>
                  </a:lnTo>
                  <a:lnTo>
                    <a:pt x="518582" y="293369"/>
                  </a:lnTo>
                  <a:lnTo>
                    <a:pt x="518682" y="280669"/>
                  </a:lnTo>
                  <a:lnTo>
                    <a:pt x="527958" y="242569"/>
                  </a:lnTo>
                  <a:lnTo>
                    <a:pt x="564548" y="219709"/>
                  </a:lnTo>
                  <a:lnTo>
                    <a:pt x="827094" y="219709"/>
                  </a:lnTo>
                  <a:lnTo>
                    <a:pt x="817397" y="217169"/>
                  </a:lnTo>
                  <a:lnTo>
                    <a:pt x="756301" y="196849"/>
                  </a:lnTo>
                  <a:lnTo>
                    <a:pt x="724818" y="184149"/>
                  </a:lnTo>
                  <a:lnTo>
                    <a:pt x="709046" y="179069"/>
                  </a:lnTo>
                  <a:lnTo>
                    <a:pt x="662307" y="160019"/>
                  </a:lnTo>
                  <a:lnTo>
                    <a:pt x="647113" y="154939"/>
                  </a:lnTo>
                  <a:lnTo>
                    <a:pt x="632209" y="148589"/>
                  </a:lnTo>
                  <a:lnTo>
                    <a:pt x="617653" y="143509"/>
                  </a:lnTo>
                  <a:lnTo>
                    <a:pt x="603503" y="138429"/>
                  </a:lnTo>
                  <a:lnTo>
                    <a:pt x="583784" y="134619"/>
                  </a:lnTo>
                  <a:lnTo>
                    <a:pt x="568491" y="132079"/>
                  </a:lnTo>
                  <a:lnTo>
                    <a:pt x="556980" y="130809"/>
                  </a:lnTo>
                  <a:lnTo>
                    <a:pt x="548604" y="129539"/>
                  </a:lnTo>
                  <a:lnTo>
                    <a:pt x="528077" y="97789"/>
                  </a:lnTo>
                  <a:lnTo>
                    <a:pt x="526135" y="92709"/>
                  </a:lnTo>
                  <a:lnTo>
                    <a:pt x="536328" y="87629"/>
                  </a:lnTo>
                  <a:lnTo>
                    <a:pt x="547217" y="83819"/>
                  </a:lnTo>
                  <a:lnTo>
                    <a:pt x="558719" y="81279"/>
                  </a:lnTo>
                  <a:lnTo>
                    <a:pt x="583236" y="78739"/>
                  </a:lnTo>
                  <a:lnTo>
                    <a:pt x="1145108" y="78739"/>
                  </a:lnTo>
                  <a:lnTo>
                    <a:pt x="1145108" y="53339"/>
                  </a:lnTo>
                  <a:close/>
                </a:path>
                <a:path w="1145539" h="1004570">
                  <a:moveTo>
                    <a:pt x="1145108" y="78739"/>
                  </a:moveTo>
                  <a:lnTo>
                    <a:pt x="622558" y="78739"/>
                  </a:lnTo>
                  <a:lnTo>
                    <a:pt x="676283" y="83819"/>
                  </a:lnTo>
                  <a:lnTo>
                    <a:pt x="702219" y="87629"/>
                  </a:lnTo>
                  <a:lnTo>
                    <a:pt x="738114" y="91439"/>
                  </a:lnTo>
                  <a:lnTo>
                    <a:pt x="748947" y="91439"/>
                  </a:lnTo>
                  <a:lnTo>
                    <a:pt x="769773" y="97789"/>
                  </a:lnTo>
                  <a:lnTo>
                    <a:pt x="788367" y="102869"/>
                  </a:lnTo>
                  <a:lnTo>
                    <a:pt x="804877" y="107949"/>
                  </a:lnTo>
                  <a:lnTo>
                    <a:pt x="819451" y="114299"/>
                  </a:lnTo>
                  <a:lnTo>
                    <a:pt x="832238" y="119379"/>
                  </a:lnTo>
                  <a:lnTo>
                    <a:pt x="868484" y="146049"/>
                  </a:lnTo>
                  <a:lnTo>
                    <a:pt x="888008" y="186689"/>
                  </a:lnTo>
                  <a:lnTo>
                    <a:pt x="897388" y="231139"/>
                  </a:lnTo>
                  <a:lnTo>
                    <a:pt x="1145108" y="231139"/>
                  </a:lnTo>
                  <a:lnTo>
                    <a:pt x="1145108" y="78739"/>
                  </a:lnTo>
                  <a:close/>
                </a:path>
              </a:pathLst>
            </a:custGeom>
            <a:solidFill>
              <a:srgbClr val="354E60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5" name="object 85"/>
            <p:cNvSpPr txBox="1"/>
            <p:nvPr/>
          </p:nvSpPr>
          <p:spPr>
            <a:xfrm>
              <a:off x="5747912" y="4001322"/>
              <a:ext cx="741680" cy="54165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ts val="114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Социальная политика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ct val="100000"/>
                </a:lnSpc>
                <a:spcBef>
                  <a:spcPts val="455"/>
                </a:spcBef>
              </a:pP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14 709,9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4" name="Группа 93"/>
          <p:cNvGrpSpPr/>
          <p:nvPr/>
        </p:nvGrpSpPr>
        <p:grpSpPr>
          <a:xfrm>
            <a:off x="2605405" y="2612498"/>
            <a:ext cx="2165929" cy="1005840"/>
            <a:chOff x="42506" y="3704731"/>
            <a:chExt cx="2165929" cy="1005840"/>
          </a:xfrm>
        </p:grpSpPr>
        <p:sp>
          <p:nvSpPr>
            <p:cNvPr id="9" name="object 9"/>
            <p:cNvSpPr/>
            <p:nvPr/>
          </p:nvSpPr>
          <p:spPr>
            <a:xfrm>
              <a:off x="42506" y="3704731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40" h="1005839">
                  <a:moveTo>
                    <a:pt x="1145095" y="0"/>
                  </a:moveTo>
                  <a:lnTo>
                    <a:pt x="0" y="0"/>
                  </a:lnTo>
                  <a:lnTo>
                    <a:pt x="0" y="1005827"/>
                  </a:lnTo>
                  <a:lnTo>
                    <a:pt x="1145095" y="1005827"/>
                  </a:lnTo>
                  <a:lnTo>
                    <a:pt x="1145095" y="900148"/>
                  </a:lnTo>
                  <a:lnTo>
                    <a:pt x="683577" y="900148"/>
                  </a:lnTo>
                  <a:lnTo>
                    <a:pt x="652523" y="899348"/>
                  </a:lnTo>
                  <a:lnTo>
                    <a:pt x="618972" y="897509"/>
                  </a:lnTo>
                  <a:lnTo>
                    <a:pt x="589161" y="893733"/>
                  </a:lnTo>
                  <a:lnTo>
                    <a:pt x="560138" y="891442"/>
                  </a:lnTo>
                  <a:lnTo>
                    <a:pt x="531998" y="890266"/>
                  </a:lnTo>
                  <a:lnTo>
                    <a:pt x="504833" y="889833"/>
                  </a:lnTo>
                  <a:lnTo>
                    <a:pt x="453799" y="889709"/>
                  </a:lnTo>
                  <a:lnTo>
                    <a:pt x="430116" y="889276"/>
                  </a:lnTo>
                  <a:lnTo>
                    <a:pt x="386881" y="885811"/>
                  </a:lnTo>
                  <a:lnTo>
                    <a:pt x="349774" y="876403"/>
                  </a:lnTo>
                  <a:lnTo>
                    <a:pt x="307228" y="844650"/>
                  </a:lnTo>
                  <a:lnTo>
                    <a:pt x="288689" y="807389"/>
                  </a:lnTo>
                  <a:lnTo>
                    <a:pt x="278878" y="753786"/>
                  </a:lnTo>
                  <a:lnTo>
                    <a:pt x="277477" y="719929"/>
                  </a:lnTo>
                  <a:lnTo>
                    <a:pt x="278536" y="680872"/>
                  </a:lnTo>
                  <a:lnTo>
                    <a:pt x="278670" y="668291"/>
                  </a:lnTo>
                  <a:lnTo>
                    <a:pt x="280675" y="629376"/>
                  </a:lnTo>
                  <a:lnTo>
                    <a:pt x="285085" y="589606"/>
                  </a:lnTo>
                  <a:lnTo>
                    <a:pt x="291901" y="550142"/>
                  </a:lnTo>
                  <a:lnTo>
                    <a:pt x="301120" y="512144"/>
                  </a:lnTo>
                  <a:lnTo>
                    <a:pt x="317152" y="465768"/>
                  </a:lnTo>
                  <a:lnTo>
                    <a:pt x="321828" y="455226"/>
                  </a:lnTo>
                  <a:lnTo>
                    <a:pt x="327191" y="436713"/>
                  </a:lnTo>
                  <a:lnTo>
                    <a:pt x="345497" y="394103"/>
                  </a:lnTo>
                  <a:lnTo>
                    <a:pt x="373827" y="360601"/>
                  </a:lnTo>
                  <a:lnTo>
                    <a:pt x="420396" y="336416"/>
                  </a:lnTo>
                  <a:lnTo>
                    <a:pt x="428205" y="333068"/>
                  </a:lnTo>
                  <a:lnTo>
                    <a:pt x="435938" y="329426"/>
                  </a:lnTo>
                  <a:lnTo>
                    <a:pt x="443562" y="325306"/>
                  </a:lnTo>
                  <a:lnTo>
                    <a:pt x="451045" y="320523"/>
                  </a:lnTo>
                  <a:lnTo>
                    <a:pt x="458351" y="314895"/>
                  </a:lnTo>
                  <a:lnTo>
                    <a:pt x="386854" y="216636"/>
                  </a:lnTo>
                  <a:lnTo>
                    <a:pt x="400677" y="195130"/>
                  </a:lnTo>
                  <a:lnTo>
                    <a:pt x="427905" y="161679"/>
                  </a:lnTo>
                  <a:lnTo>
                    <a:pt x="468746" y="132103"/>
                  </a:lnTo>
                  <a:lnTo>
                    <a:pt x="511258" y="121954"/>
                  </a:lnTo>
                  <a:lnTo>
                    <a:pt x="1145095" y="121859"/>
                  </a:lnTo>
                  <a:lnTo>
                    <a:pt x="1145095" y="0"/>
                  </a:lnTo>
                  <a:close/>
                </a:path>
                <a:path w="1145540" h="1005839">
                  <a:moveTo>
                    <a:pt x="1145095" y="121859"/>
                  </a:moveTo>
                  <a:lnTo>
                    <a:pt x="526126" y="121859"/>
                  </a:lnTo>
                  <a:lnTo>
                    <a:pt x="541457" y="123041"/>
                  </a:lnTo>
                  <a:lnTo>
                    <a:pt x="557322" y="125278"/>
                  </a:lnTo>
                  <a:lnTo>
                    <a:pt x="573791" y="128352"/>
                  </a:lnTo>
                  <a:lnTo>
                    <a:pt x="590933" y="132040"/>
                  </a:lnTo>
                  <a:lnTo>
                    <a:pt x="627515" y="140379"/>
                  </a:lnTo>
                  <a:lnTo>
                    <a:pt x="647094" y="144589"/>
                  </a:lnTo>
                  <a:lnTo>
                    <a:pt x="667626" y="148533"/>
                  </a:lnTo>
                  <a:lnTo>
                    <a:pt x="689178" y="151989"/>
                  </a:lnTo>
                  <a:lnTo>
                    <a:pt x="711822" y="154736"/>
                  </a:lnTo>
                  <a:lnTo>
                    <a:pt x="649922" y="309486"/>
                  </a:lnTo>
                  <a:lnTo>
                    <a:pt x="738494" y="362554"/>
                  </a:lnTo>
                  <a:lnTo>
                    <a:pt x="748562" y="370338"/>
                  </a:lnTo>
                  <a:lnTo>
                    <a:pt x="757887" y="378865"/>
                  </a:lnTo>
                  <a:lnTo>
                    <a:pt x="775870" y="396582"/>
                  </a:lnTo>
                  <a:lnTo>
                    <a:pt x="785311" y="404991"/>
                  </a:lnTo>
                  <a:lnTo>
                    <a:pt x="808846" y="435264"/>
                  </a:lnTo>
                  <a:lnTo>
                    <a:pt x="827315" y="468933"/>
                  </a:lnTo>
                  <a:lnTo>
                    <a:pt x="848960" y="514105"/>
                  </a:lnTo>
                  <a:lnTo>
                    <a:pt x="866787" y="560931"/>
                  </a:lnTo>
                  <a:lnTo>
                    <a:pt x="877382" y="598008"/>
                  </a:lnTo>
                  <a:lnTo>
                    <a:pt x="884526" y="647665"/>
                  </a:lnTo>
                  <a:lnTo>
                    <a:pt x="888400" y="712297"/>
                  </a:lnTo>
                  <a:lnTo>
                    <a:pt x="887983" y="740346"/>
                  </a:lnTo>
                  <a:lnTo>
                    <a:pt x="882156" y="788465"/>
                  </a:lnTo>
                  <a:lnTo>
                    <a:pt x="869295" y="826681"/>
                  </a:lnTo>
                  <a:lnTo>
                    <a:pt x="835820" y="867369"/>
                  </a:lnTo>
                  <a:lnTo>
                    <a:pt x="783963" y="890747"/>
                  </a:lnTo>
                  <a:lnTo>
                    <a:pt x="738422" y="898189"/>
                  </a:lnTo>
                  <a:lnTo>
                    <a:pt x="683577" y="900148"/>
                  </a:lnTo>
                  <a:lnTo>
                    <a:pt x="1145095" y="900148"/>
                  </a:lnTo>
                  <a:lnTo>
                    <a:pt x="1145095" y="121859"/>
                  </a:lnTo>
                  <a:close/>
                </a:path>
              </a:pathLst>
            </a:custGeom>
            <a:solidFill>
              <a:srgbClr val="867832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429362" y="4200855"/>
              <a:ext cx="371475" cy="156210"/>
            </a:xfrm>
            <a:custGeom>
              <a:avLst/>
              <a:gdLst/>
              <a:ahLst/>
              <a:cxnLst/>
              <a:rect l="l" t="t" r="r" b="b"/>
              <a:pathLst>
                <a:path w="371475" h="156210">
                  <a:moveTo>
                    <a:pt x="78332" y="0"/>
                  </a:moveTo>
                  <a:lnTo>
                    <a:pt x="52038" y="32354"/>
                  </a:lnTo>
                  <a:lnTo>
                    <a:pt x="36990" y="47384"/>
                  </a:lnTo>
                  <a:lnTo>
                    <a:pt x="29542" y="54861"/>
                  </a:lnTo>
                  <a:lnTo>
                    <a:pt x="21849" y="63169"/>
                  </a:lnTo>
                  <a:lnTo>
                    <a:pt x="13687" y="72948"/>
                  </a:lnTo>
                  <a:lnTo>
                    <a:pt x="4835" y="84841"/>
                  </a:lnTo>
                  <a:lnTo>
                    <a:pt x="0" y="91900"/>
                  </a:lnTo>
                  <a:lnTo>
                    <a:pt x="13033" y="106900"/>
                  </a:lnTo>
                  <a:lnTo>
                    <a:pt x="43082" y="138322"/>
                  </a:lnTo>
                  <a:lnTo>
                    <a:pt x="75521" y="155874"/>
                  </a:lnTo>
                  <a:lnTo>
                    <a:pt x="81243" y="155729"/>
                  </a:lnTo>
                  <a:lnTo>
                    <a:pt x="87197" y="154771"/>
                  </a:lnTo>
                  <a:lnTo>
                    <a:pt x="93592" y="153175"/>
                  </a:lnTo>
                  <a:lnTo>
                    <a:pt x="108541" y="148765"/>
                  </a:lnTo>
                  <a:lnTo>
                    <a:pt x="117512" y="146298"/>
                  </a:lnTo>
                  <a:lnTo>
                    <a:pt x="168255" y="138754"/>
                  </a:lnTo>
                  <a:lnTo>
                    <a:pt x="185699" y="138319"/>
                  </a:lnTo>
                  <a:lnTo>
                    <a:pt x="323853" y="138319"/>
                  </a:lnTo>
                  <a:lnTo>
                    <a:pt x="332879" y="129937"/>
                  </a:lnTo>
                  <a:lnTo>
                    <a:pt x="343625" y="119521"/>
                  </a:lnTo>
                  <a:lnTo>
                    <a:pt x="371386" y="91900"/>
                  </a:lnTo>
                  <a:lnTo>
                    <a:pt x="366214" y="86407"/>
                  </a:lnTo>
                  <a:lnTo>
                    <a:pt x="350823" y="69211"/>
                  </a:lnTo>
                  <a:lnTo>
                    <a:pt x="341390" y="58817"/>
                  </a:lnTo>
                  <a:lnTo>
                    <a:pt x="331321" y="48101"/>
                  </a:lnTo>
                  <a:lnTo>
                    <a:pt x="321010" y="37715"/>
                  </a:lnTo>
                  <a:lnTo>
                    <a:pt x="313946" y="31181"/>
                  </a:lnTo>
                  <a:lnTo>
                    <a:pt x="172852" y="31181"/>
                  </a:lnTo>
                  <a:lnTo>
                    <a:pt x="157995" y="30612"/>
                  </a:lnTo>
                  <a:lnTo>
                    <a:pt x="114822" y="22069"/>
                  </a:lnTo>
                  <a:lnTo>
                    <a:pt x="89389" y="9119"/>
                  </a:lnTo>
                  <a:lnTo>
                    <a:pt x="78332" y="0"/>
                  </a:lnTo>
                  <a:close/>
                </a:path>
                <a:path w="371475" h="156210">
                  <a:moveTo>
                    <a:pt x="323853" y="138319"/>
                  </a:moveTo>
                  <a:lnTo>
                    <a:pt x="185699" y="138319"/>
                  </a:lnTo>
                  <a:lnTo>
                    <a:pt x="205127" y="138754"/>
                  </a:lnTo>
                  <a:lnTo>
                    <a:pt x="221816" y="139944"/>
                  </a:lnTo>
                  <a:lnTo>
                    <a:pt x="266752" y="148765"/>
                  </a:lnTo>
                  <a:lnTo>
                    <a:pt x="280029" y="153175"/>
                  </a:lnTo>
                  <a:lnTo>
                    <a:pt x="285344" y="154771"/>
                  </a:lnTo>
                  <a:lnTo>
                    <a:pt x="290148" y="155729"/>
                  </a:lnTo>
                  <a:lnTo>
                    <a:pt x="294721" y="155874"/>
                  </a:lnTo>
                  <a:lnTo>
                    <a:pt x="299340" y="155033"/>
                  </a:lnTo>
                  <a:lnTo>
                    <a:pt x="304283" y="153031"/>
                  </a:lnTo>
                  <a:lnTo>
                    <a:pt x="309831" y="149695"/>
                  </a:lnTo>
                  <a:lnTo>
                    <a:pt x="316260" y="144850"/>
                  </a:lnTo>
                  <a:lnTo>
                    <a:pt x="323853" y="138319"/>
                  </a:lnTo>
                  <a:close/>
                </a:path>
                <a:path w="371475" h="156210">
                  <a:moveTo>
                    <a:pt x="285197" y="12587"/>
                  </a:moveTo>
                  <a:lnTo>
                    <a:pt x="279565" y="13683"/>
                  </a:lnTo>
                  <a:lnTo>
                    <a:pt x="278164" y="14215"/>
                  </a:lnTo>
                  <a:lnTo>
                    <a:pt x="274447" y="15427"/>
                  </a:lnTo>
                  <a:lnTo>
                    <a:pt x="228782" y="26219"/>
                  </a:lnTo>
                  <a:lnTo>
                    <a:pt x="187577" y="30870"/>
                  </a:lnTo>
                  <a:lnTo>
                    <a:pt x="172852" y="31181"/>
                  </a:lnTo>
                  <a:lnTo>
                    <a:pt x="313946" y="31181"/>
                  </a:lnTo>
                  <a:lnTo>
                    <a:pt x="310747" y="28233"/>
                  </a:lnTo>
                  <a:lnTo>
                    <a:pt x="301232" y="20558"/>
                  </a:lnTo>
                  <a:lnTo>
                    <a:pt x="292550" y="15097"/>
                  </a:lnTo>
                  <a:lnTo>
                    <a:pt x="285197" y="12587"/>
                  </a:lnTo>
                  <a:close/>
                </a:path>
              </a:pathLst>
            </a:custGeom>
            <a:solidFill>
              <a:srgbClr val="867832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" name="object 87"/>
            <p:cNvSpPr txBox="1"/>
            <p:nvPr/>
          </p:nvSpPr>
          <p:spPr>
            <a:xfrm>
              <a:off x="1127030" y="3881262"/>
              <a:ext cx="1081405" cy="8140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ct val="940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Межбюджетные трансферты общего характера (дотации)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R="77470" algn="ctr">
                <a:lnSpc>
                  <a:spcPct val="100000"/>
                </a:lnSpc>
                <a:spcBef>
                  <a:spcPts val="380"/>
                </a:spcBef>
              </a:pP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3 082,3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1" name="Группа 100"/>
          <p:cNvGrpSpPr/>
          <p:nvPr/>
        </p:nvGrpSpPr>
        <p:grpSpPr>
          <a:xfrm>
            <a:off x="134521" y="2607537"/>
            <a:ext cx="2514981" cy="1063066"/>
            <a:chOff x="615085" y="5260863"/>
            <a:chExt cx="2514981" cy="1063066"/>
          </a:xfrm>
        </p:grpSpPr>
        <p:sp>
          <p:nvSpPr>
            <p:cNvPr id="67" name="object 67"/>
            <p:cNvSpPr/>
            <p:nvPr/>
          </p:nvSpPr>
          <p:spPr>
            <a:xfrm>
              <a:off x="615085" y="5260863"/>
              <a:ext cx="1145921" cy="106306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00" name="Группа 99"/>
            <p:cNvGrpSpPr/>
            <p:nvPr/>
          </p:nvGrpSpPr>
          <p:grpSpPr>
            <a:xfrm>
              <a:off x="1761006" y="5593608"/>
              <a:ext cx="1369060" cy="531204"/>
              <a:chOff x="2837721" y="5534692"/>
              <a:chExt cx="1369060" cy="531204"/>
            </a:xfrm>
          </p:grpSpPr>
          <p:sp>
            <p:nvSpPr>
              <p:cNvPr id="83" name="object 83"/>
              <p:cNvSpPr txBox="1"/>
              <p:nvPr/>
            </p:nvSpPr>
            <p:spPr>
              <a:xfrm>
                <a:off x="2837721" y="5534692"/>
                <a:ext cx="1369060" cy="282129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461645" marR="5080" indent="-449580">
                  <a:lnSpc>
                    <a:spcPts val="1130"/>
                  </a:lnSpc>
                </a:pPr>
                <a:r>
                  <a:rPr sz="1000" dirty="0">
                    <a:solidFill>
                      <a:srgbClr val="434242"/>
                    </a:solidFill>
                    <a:latin typeface="Times New Roman" pitchFamily="18" charset="0"/>
                    <a:cs typeface="Times New Roman" pitchFamily="18" charset="0"/>
                  </a:rPr>
                  <a:t>Общегосударственные вопросы</a:t>
                </a:r>
                <a:endParaRPr sz="1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8" name="object 88"/>
              <p:cNvSpPr txBox="1"/>
              <p:nvPr/>
            </p:nvSpPr>
            <p:spPr>
              <a:xfrm>
                <a:off x="3200628" y="5881230"/>
                <a:ext cx="530225" cy="184666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</a:pPr>
                <a:r>
                  <a:rPr lang="en-US" sz="1200" b="1" dirty="0" smtClean="0">
                    <a:solidFill>
                      <a:srgbClr val="2B2A29"/>
                    </a:solidFill>
                    <a:latin typeface="Times New Roman" pitchFamily="18" charset="0"/>
                    <a:cs typeface="Times New Roman" pitchFamily="18" charset="0"/>
                  </a:rPr>
                  <a:t>5 242,7</a:t>
                </a:r>
                <a:endParaRPr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96" name="Группа 95"/>
          <p:cNvGrpSpPr/>
          <p:nvPr/>
        </p:nvGrpSpPr>
        <p:grpSpPr>
          <a:xfrm>
            <a:off x="6989444" y="3984753"/>
            <a:ext cx="1964224" cy="1005840"/>
            <a:chOff x="2374563" y="3742668"/>
            <a:chExt cx="1964224" cy="1005840"/>
          </a:xfrm>
        </p:grpSpPr>
        <p:sp>
          <p:nvSpPr>
            <p:cNvPr id="97" name="object 15"/>
            <p:cNvSpPr/>
            <p:nvPr/>
          </p:nvSpPr>
          <p:spPr>
            <a:xfrm>
              <a:off x="2374563" y="3742668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1145108" y="0"/>
                  </a:moveTo>
                  <a:lnTo>
                    <a:pt x="0" y="0"/>
                  </a:lnTo>
                  <a:lnTo>
                    <a:pt x="0" y="1005840"/>
                  </a:lnTo>
                  <a:lnTo>
                    <a:pt x="1145108" y="1005840"/>
                  </a:lnTo>
                  <a:lnTo>
                    <a:pt x="1145108" y="928458"/>
                  </a:lnTo>
                  <a:lnTo>
                    <a:pt x="386843" y="928458"/>
                  </a:lnTo>
                  <a:lnTo>
                    <a:pt x="369213" y="927785"/>
                  </a:lnTo>
                  <a:lnTo>
                    <a:pt x="327430" y="918803"/>
                  </a:lnTo>
                  <a:lnTo>
                    <a:pt x="294933" y="888979"/>
                  </a:lnTo>
                  <a:lnTo>
                    <a:pt x="294005" y="882040"/>
                  </a:lnTo>
                  <a:lnTo>
                    <a:pt x="294933" y="875100"/>
                  </a:lnTo>
                  <a:lnTo>
                    <a:pt x="327430" y="845276"/>
                  </a:lnTo>
                  <a:lnTo>
                    <a:pt x="369213" y="836294"/>
                  </a:lnTo>
                  <a:lnTo>
                    <a:pt x="386854" y="835621"/>
                  </a:lnTo>
                  <a:lnTo>
                    <a:pt x="1145108" y="835621"/>
                  </a:lnTo>
                  <a:lnTo>
                    <a:pt x="1145108" y="816275"/>
                  </a:lnTo>
                  <a:lnTo>
                    <a:pt x="586087" y="816275"/>
                  </a:lnTo>
                  <a:lnTo>
                    <a:pt x="540296" y="815919"/>
                  </a:lnTo>
                  <a:lnTo>
                    <a:pt x="495050" y="814821"/>
                  </a:lnTo>
                  <a:lnTo>
                    <a:pt x="451011" y="812933"/>
                  </a:lnTo>
                  <a:lnTo>
                    <a:pt x="408841" y="810210"/>
                  </a:lnTo>
                  <a:lnTo>
                    <a:pt x="369201" y="806605"/>
                  </a:lnTo>
                  <a:lnTo>
                    <a:pt x="300157" y="796562"/>
                  </a:lnTo>
                  <a:lnTo>
                    <a:pt x="249172" y="782434"/>
                  </a:lnTo>
                  <a:lnTo>
                    <a:pt x="224154" y="732792"/>
                  </a:lnTo>
                  <a:lnTo>
                    <a:pt x="218616" y="693256"/>
                  </a:lnTo>
                  <a:lnTo>
                    <a:pt x="215120" y="654647"/>
                  </a:lnTo>
                  <a:lnTo>
                    <a:pt x="213295" y="616503"/>
                  </a:lnTo>
                  <a:lnTo>
                    <a:pt x="212877" y="559142"/>
                  </a:lnTo>
                  <a:lnTo>
                    <a:pt x="213171" y="539750"/>
                  </a:lnTo>
                  <a:lnTo>
                    <a:pt x="213604" y="520127"/>
                  </a:lnTo>
                  <a:lnTo>
                    <a:pt x="214130" y="500213"/>
                  </a:lnTo>
                  <a:lnTo>
                    <a:pt x="215275" y="459283"/>
                  </a:lnTo>
                  <a:lnTo>
                    <a:pt x="215829" y="436720"/>
                  </a:lnTo>
                  <a:lnTo>
                    <a:pt x="216234" y="416495"/>
                  </a:lnTo>
                  <a:lnTo>
                    <a:pt x="216528" y="394259"/>
                  </a:lnTo>
                  <a:lnTo>
                    <a:pt x="216636" y="371386"/>
                  </a:lnTo>
                  <a:lnTo>
                    <a:pt x="217082" y="350507"/>
                  </a:lnTo>
                  <a:lnTo>
                    <a:pt x="224478" y="301928"/>
                  </a:lnTo>
                  <a:lnTo>
                    <a:pt x="251764" y="264466"/>
                  </a:lnTo>
                  <a:lnTo>
                    <a:pt x="288384" y="251708"/>
                  </a:lnTo>
                  <a:lnTo>
                    <a:pt x="341497" y="247691"/>
                  </a:lnTo>
                  <a:lnTo>
                    <a:pt x="373670" y="247446"/>
                  </a:lnTo>
                  <a:lnTo>
                    <a:pt x="401111" y="246749"/>
                  </a:lnTo>
                  <a:lnTo>
                    <a:pt x="443234" y="244050"/>
                  </a:lnTo>
                  <a:lnTo>
                    <a:pt x="486494" y="233744"/>
                  </a:lnTo>
                  <a:lnTo>
                    <a:pt x="494385" y="222084"/>
                  </a:lnTo>
                  <a:lnTo>
                    <a:pt x="494253" y="217511"/>
                  </a:lnTo>
                  <a:lnTo>
                    <a:pt x="493338" y="212613"/>
                  </a:lnTo>
                  <a:lnTo>
                    <a:pt x="490596" y="201891"/>
                  </a:lnTo>
                  <a:lnTo>
                    <a:pt x="489487" y="196089"/>
                  </a:lnTo>
                  <a:lnTo>
                    <a:pt x="489031" y="190010"/>
                  </a:lnTo>
                  <a:lnTo>
                    <a:pt x="489587" y="183664"/>
                  </a:lnTo>
                  <a:lnTo>
                    <a:pt x="491515" y="177062"/>
                  </a:lnTo>
                  <a:lnTo>
                    <a:pt x="495172" y="170218"/>
                  </a:lnTo>
                  <a:lnTo>
                    <a:pt x="668990" y="170218"/>
                  </a:lnTo>
                  <a:lnTo>
                    <a:pt x="670190" y="168981"/>
                  </a:lnTo>
                  <a:lnTo>
                    <a:pt x="679450" y="159609"/>
                  </a:lnTo>
                  <a:lnTo>
                    <a:pt x="684598" y="154736"/>
                  </a:lnTo>
                  <a:lnTo>
                    <a:pt x="464223" y="154736"/>
                  </a:lnTo>
                  <a:lnTo>
                    <a:pt x="424466" y="153224"/>
                  </a:lnTo>
                  <a:lnTo>
                    <a:pt x="402469" y="113893"/>
                  </a:lnTo>
                  <a:lnTo>
                    <a:pt x="402336" y="92849"/>
                  </a:lnTo>
                  <a:lnTo>
                    <a:pt x="762454" y="92849"/>
                  </a:lnTo>
                  <a:lnTo>
                    <a:pt x="758240" y="46418"/>
                  </a:lnTo>
                  <a:lnTo>
                    <a:pt x="1145108" y="46418"/>
                  </a:lnTo>
                  <a:lnTo>
                    <a:pt x="1145108" y="0"/>
                  </a:lnTo>
                  <a:close/>
                </a:path>
                <a:path w="1145539" h="1005839">
                  <a:moveTo>
                    <a:pt x="1145108" y="835621"/>
                  </a:moveTo>
                  <a:lnTo>
                    <a:pt x="386854" y="835621"/>
                  </a:lnTo>
                  <a:lnTo>
                    <a:pt x="809300" y="835706"/>
                  </a:lnTo>
                  <a:lnTo>
                    <a:pt x="824870" y="836301"/>
                  </a:lnTo>
                  <a:lnTo>
                    <a:pt x="862168" y="853982"/>
                  </a:lnTo>
                  <a:lnTo>
                    <a:pt x="882040" y="882040"/>
                  </a:lnTo>
                  <a:lnTo>
                    <a:pt x="871900" y="897078"/>
                  </a:lnTo>
                  <a:lnTo>
                    <a:pt x="838733" y="925741"/>
                  </a:lnTo>
                  <a:lnTo>
                    <a:pt x="386854" y="928458"/>
                  </a:lnTo>
                  <a:lnTo>
                    <a:pt x="1145108" y="928458"/>
                  </a:lnTo>
                  <a:lnTo>
                    <a:pt x="1145108" y="835621"/>
                  </a:lnTo>
                  <a:close/>
                </a:path>
                <a:path w="1145539" h="1005839">
                  <a:moveTo>
                    <a:pt x="1145108" y="254851"/>
                  </a:moveTo>
                  <a:lnTo>
                    <a:pt x="860616" y="254851"/>
                  </a:lnTo>
                  <a:lnTo>
                    <a:pt x="877048" y="255514"/>
                  </a:lnTo>
                  <a:lnTo>
                    <a:pt x="892486" y="257497"/>
                  </a:lnTo>
                  <a:lnTo>
                    <a:pt x="931101" y="275578"/>
                  </a:lnTo>
                  <a:lnTo>
                    <a:pt x="954533" y="320687"/>
                  </a:lnTo>
                  <a:lnTo>
                    <a:pt x="959408" y="371386"/>
                  </a:lnTo>
                  <a:lnTo>
                    <a:pt x="959536" y="394259"/>
                  </a:lnTo>
                  <a:lnTo>
                    <a:pt x="959832" y="416495"/>
                  </a:lnTo>
                  <a:lnTo>
                    <a:pt x="960220" y="438150"/>
                  </a:lnTo>
                  <a:lnTo>
                    <a:pt x="961100" y="482366"/>
                  </a:lnTo>
                  <a:lnTo>
                    <a:pt x="961496" y="505502"/>
                  </a:lnTo>
                  <a:lnTo>
                    <a:pt x="961673" y="520127"/>
                  </a:lnTo>
                  <a:lnTo>
                    <a:pt x="961756" y="574911"/>
                  </a:lnTo>
                  <a:lnTo>
                    <a:pt x="961340" y="597700"/>
                  </a:lnTo>
                  <a:lnTo>
                    <a:pt x="959406" y="642127"/>
                  </a:lnTo>
                  <a:lnTo>
                    <a:pt x="955614" y="684325"/>
                  </a:lnTo>
                  <a:lnTo>
                    <a:pt x="949502" y="723459"/>
                  </a:lnTo>
                  <a:lnTo>
                    <a:pt x="934967" y="774586"/>
                  </a:lnTo>
                  <a:lnTo>
                    <a:pt x="892667" y="797949"/>
                  </a:lnTo>
                  <a:lnTo>
                    <a:pt x="835242" y="805409"/>
                  </a:lnTo>
                  <a:lnTo>
                    <a:pt x="761475" y="811197"/>
                  </a:lnTo>
                  <a:lnTo>
                    <a:pt x="720118" y="813348"/>
                  </a:lnTo>
                  <a:lnTo>
                    <a:pt x="676659" y="814943"/>
                  </a:lnTo>
                  <a:lnTo>
                    <a:pt x="631762" y="815934"/>
                  </a:lnTo>
                  <a:lnTo>
                    <a:pt x="586087" y="816275"/>
                  </a:lnTo>
                  <a:lnTo>
                    <a:pt x="1145108" y="816275"/>
                  </a:lnTo>
                  <a:lnTo>
                    <a:pt x="1145108" y="254851"/>
                  </a:lnTo>
                  <a:close/>
                </a:path>
                <a:path w="1145539" h="1005839">
                  <a:moveTo>
                    <a:pt x="1145108" y="125077"/>
                  </a:moveTo>
                  <a:lnTo>
                    <a:pt x="724792" y="125077"/>
                  </a:lnTo>
                  <a:lnTo>
                    <a:pt x="720148" y="137458"/>
                  </a:lnTo>
                  <a:lnTo>
                    <a:pt x="714132" y="148490"/>
                  </a:lnTo>
                  <a:lnTo>
                    <a:pt x="707271" y="158508"/>
                  </a:lnTo>
                  <a:lnTo>
                    <a:pt x="700089" y="167847"/>
                  </a:lnTo>
                  <a:lnTo>
                    <a:pt x="693113" y="176840"/>
                  </a:lnTo>
                  <a:lnTo>
                    <a:pt x="686868" y="185822"/>
                  </a:lnTo>
                  <a:lnTo>
                    <a:pt x="681881" y="195126"/>
                  </a:lnTo>
                  <a:lnTo>
                    <a:pt x="678677" y="205087"/>
                  </a:lnTo>
                  <a:lnTo>
                    <a:pt x="678002" y="213354"/>
                  </a:lnTo>
                  <a:lnTo>
                    <a:pt x="677877" y="216636"/>
                  </a:lnTo>
                  <a:lnTo>
                    <a:pt x="679722" y="228315"/>
                  </a:lnTo>
                  <a:lnTo>
                    <a:pt x="714154" y="246614"/>
                  </a:lnTo>
                  <a:lnTo>
                    <a:pt x="769605" y="256625"/>
                  </a:lnTo>
                  <a:lnTo>
                    <a:pt x="788410" y="256994"/>
                  </a:lnTo>
                  <a:lnTo>
                    <a:pt x="807086" y="256581"/>
                  </a:lnTo>
                  <a:lnTo>
                    <a:pt x="843363" y="255089"/>
                  </a:lnTo>
                  <a:lnTo>
                    <a:pt x="860616" y="254851"/>
                  </a:lnTo>
                  <a:lnTo>
                    <a:pt x="1145108" y="254851"/>
                  </a:lnTo>
                  <a:lnTo>
                    <a:pt x="1145108" y="125077"/>
                  </a:lnTo>
                  <a:close/>
                </a:path>
                <a:path w="1145539" h="1005839">
                  <a:moveTo>
                    <a:pt x="668990" y="170218"/>
                  </a:moveTo>
                  <a:lnTo>
                    <a:pt x="495172" y="170218"/>
                  </a:lnTo>
                  <a:lnTo>
                    <a:pt x="505312" y="180882"/>
                  </a:lnTo>
                  <a:lnTo>
                    <a:pt x="513693" y="190156"/>
                  </a:lnTo>
                  <a:lnTo>
                    <a:pt x="550024" y="213354"/>
                  </a:lnTo>
                  <a:lnTo>
                    <a:pt x="588022" y="216636"/>
                  </a:lnTo>
                  <a:lnTo>
                    <a:pt x="601351" y="215608"/>
                  </a:lnTo>
                  <a:lnTo>
                    <a:pt x="643496" y="194978"/>
                  </a:lnTo>
                  <a:lnTo>
                    <a:pt x="661273" y="178163"/>
                  </a:lnTo>
                  <a:lnTo>
                    <a:pt x="668990" y="170218"/>
                  </a:lnTo>
                  <a:close/>
                </a:path>
                <a:path w="1145539" h="1005839">
                  <a:moveTo>
                    <a:pt x="762454" y="92849"/>
                  </a:moveTo>
                  <a:lnTo>
                    <a:pt x="448754" y="92849"/>
                  </a:lnTo>
                  <a:lnTo>
                    <a:pt x="464223" y="154736"/>
                  </a:lnTo>
                  <a:lnTo>
                    <a:pt x="684598" y="154736"/>
                  </a:lnTo>
                  <a:lnTo>
                    <a:pt x="689297" y="150289"/>
                  </a:lnTo>
                  <a:lnTo>
                    <a:pt x="699974" y="141265"/>
                  </a:lnTo>
                  <a:lnTo>
                    <a:pt x="711725" y="132780"/>
                  </a:lnTo>
                  <a:lnTo>
                    <a:pt x="724792" y="125077"/>
                  </a:lnTo>
                  <a:lnTo>
                    <a:pt x="1145108" y="125077"/>
                  </a:lnTo>
                  <a:lnTo>
                    <a:pt x="1145108" y="108183"/>
                  </a:lnTo>
                  <a:lnTo>
                    <a:pt x="763845" y="108183"/>
                  </a:lnTo>
                  <a:lnTo>
                    <a:pt x="762454" y="92849"/>
                  </a:lnTo>
                  <a:close/>
                </a:path>
                <a:path w="1145539" h="1005839">
                  <a:moveTo>
                    <a:pt x="1145108" y="46418"/>
                  </a:moveTo>
                  <a:lnTo>
                    <a:pt x="804672" y="46418"/>
                  </a:lnTo>
                  <a:lnTo>
                    <a:pt x="804482" y="69639"/>
                  </a:lnTo>
                  <a:lnTo>
                    <a:pt x="803159" y="86178"/>
                  </a:lnTo>
                  <a:lnTo>
                    <a:pt x="799568" y="97167"/>
                  </a:lnTo>
                  <a:lnTo>
                    <a:pt x="792575" y="103742"/>
                  </a:lnTo>
                  <a:lnTo>
                    <a:pt x="781045" y="107036"/>
                  </a:lnTo>
                  <a:lnTo>
                    <a:pt x="763845" y="108183"/>
                  </a:lnTo>
                  <a:lnTo>
                    <a:pt x="1145108" y="108183"/>
                  </a:lnTo>
                  <a:lnTo>
                    <a:pt x="1145108" y="46418"/>
                  </a:lnTo>
                  <a:close/>
                </a:path>
              </a:pathLst>
            </a:custGeom>
            <a:solidFill>
              <a:srgbClr val="5A8A99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8" name="object 16"/>
            <p:cNvSpPr/>
            <p:nvPr/>
          </p:nvSpPr>
          <p:spPr>
            <a:xfrm>
              <a:off x="2668572" y="4063871"/>
              <a:ext cx="584200" cy="416559"/>
            </a:xfrm>
            <a:custGeom>
              <a:avLst/>
              <a:gdLst/>
              <a:ahLst/>
              <a:cxnLst/>
              <a:rect l="l" t="t" r="r" b="b"/>
              <a:pathLst>
                <a:path w="584200" h="416560">
                  <a:moveTo>
                    <a:pt x="308338" y="0"/>
                  </a:moveTo>
                  <a:lnTo>
                    <a:pt x="163426" y="2922"/>
                  </a:lnTo>
                  <a:lnTo>
                    <a:pt x="92849" y="3757"/>
                  </a:lnTo>
                  <a:lnTo>
                    <a:pt x="72095" y="4234"/>
                  </a:lnTo>
                  <a:lnTo>
                    <a:pt x="28155" y="13396"/>
                  </a:lnTo>
                  <a:lnTo>
                    <a:pt x="2914" y="53059"/>
                  </a:lnTo>
                  <a:lnTo>
                    <a:pt x="0" y="390625"/>
                  </a:lnTo>
                  <a:lnTo>
                    <a:pt x="24107" y="395037"/>
                  </a:lnTo>
                  <a:lnTo>
                    <a:pt x="77105" y="402515"/>
                  </a:lnTo>
                  <a:lnTo>
                    <a:pt x="135161" y="408276"/>
                  </a:lnTo>
                  <a:lnTo>
                    <a:pt x="196700" y="412411"/>
                  </a:lnTo>
                  <a:lnTo>
                    <a:pt x="260141" y="415014"/>
                  </a:lnTo>
                  <a:lnTo>
                    <a:pt x="323907" y="416179"/>
                  </a:lnTo>
                  <a:lnTo>
                    <a:pt x="355419" y="416250"/>
                  </a:lnTo>
                  <a:lnTo>
                    <a:pt x="386419" y="415996"/>
                  </a:lnTo>
                  <a:lnTo>
                    <a:pt x="446100" y="414560"/>
                  </a:lnTo>
                  <a:lnTo>
                    <a:pt x="501370" y="411963"/>
                  </a:lnTo>
                  <a:lnTo>
                    <a:pt x="550652" y="408297"/>
                  </a:lnTo>
                  <a:lnTo>
                    <a:pt x="576734" y="364761"/>
                  </a:lnTo>
                  <a:lnTo>
                    <a:pt x="579985" y="324265"/>
                  </a:lnTo>
                  <a:lnTo>
                    <a:pt x="582307" y="284511"/>
                  </a:lnTo>
                  <a:lnTo>
                    <a:pt x="583700" y="245407"/>
                  </a:lnTo>
                  <a:lnTo>
                    <a:pt x="584048" y="226070"/>
                  </a:lnTo>
                  <a:lnTo>
                    <a:pt x="584048" y="187767"/>
                  </a:lnTo>
                  <a:lnTo>
                    <a:pt x="582307" y="131067"/>
                  </a:lnTo>
                  <a:lnTo>
                    <a:pt x="578475" y="74996"/>
                  </a:lnTo>
                  <a:lnTo>
                    <a:pt x="572554" y="19239"/>
                  </a:lnTo>
                  <a:lnTo>
                    <a:pt x="525699" y="11284"/>
                  </a:lnTo>
                  <a:lnTo>
                    <a:pt x="478101" y="5744"/>
                  </a:lnTo>
                  <a:lnTo>
                    <a:pt x="429946" y="2246"/>
                  </a:lnTo>
                  <a:lnTo>
                    <a:pt x="381419" y="419"/>
                  </a:lnTo>
                  <a:lnTo>
                    <a:pt x="357074" y="16"/>
                  </a:lnTo>
                  <a:lnTo>
                    <a:pt x="308338" y="0"/>
                  </a:lnTo>
                  <a:close/>
                </a:path>
              </a:pathLst>
            </a:custGeom>
            <a:solidFill>
              <a:srgbClr val="5A8A99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9" name="object 86"/>
            <p:cNvSpPr txBox="1"/>
            <p:nvPr/>
          </p:nvSpPr>
          <p:spPr>
            <a:xfrm>
              <a:off x="3534877" y="3907766"/>
              <a:ext cx="803910" cy="67564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ts val="114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Средства массовой информации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R="85725" algn="ctr">
                <a:lnSpc>
                  <a:spcPct val="100000"/>
                </a:lnSpc>
                <a:spcBef>
                  <a:spcPts val="380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405,6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02" name="5-конечная звезда 201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TextBox 104"/>
          <p:cNvSpPr txBox="1"/>
          <p:nvPr/>
        </p:nvSpPr>
        <p:spPr>
          <a:xfrm>
            <a:off x="1025781" y="228600"/>
            <a:ext cx="7280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365E68"/>
                </a:solidFill>
                <a:latin typeface="Arial"/>
                <a:cs typeface="Arial"/>
              </a:rPr>
              <a:t>РАСХОДЫ БЮДЖЕТА ОБЛАСТИ ПО ОСНОВНЫМ ФУНКЦИЯМ ГОСУДАРСТВ</a:t>
            </a:r>
            <a:r>
              <a:rPr lang="ru-RU" b="1" spc="-10" dirty="0">
                <a:solidFill>
                  <a:srgbClr val="365E68"/>
                </a:solidFill>
                <a:latin typeface="Arial"/>
                <a:cs typeface="Arial"/>
              </a:rPr>
              <a:t>А В </a:t>
            </a:r>
            <a:r>
              <a:rPr lang="ru-RU" b="1" spc="-10" dirty="0" smtClean="0">
                <a:solidFill>
                  <a:srgbClr val="365E68"/>
                </a:solidFill>
                <a:latin typeface="Arial"/>
                <a:cs typeface="Arial"/>
              </a:rPr>
              <a:t>2020 </a:t>
            </a:r>
            <a:r>
              <a:rPr lang="ru-RU" b="1" spc="-10" dirty="0">
                <a:solidFill>
                  <a:srgbClr val="365E68"/>
                </a:solidFill>
                <a:latin typeface="Arial"/>
                <a:cs typeface="Arial"/>
              </a:rPr>
              <a:t>г.</a:t>
            </a:r>
            <a:r>
              <a:rPr lang="ru-RU" b="1" dirty="0">
                <a:solidFill>
                  <a:srgbClr val="365E68"/>
                </a:solidFill>
                <a:latin typeface="Arial"/>
                <a:cs typeface="Arial"/>
              </a:rPr>
              <a:t>, </a:t>
            </a:r>
            <a:r>
              <a:rPr lang="ru-RU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млн. руб. </a:t>
            </a:r>
            <a:r>
              <a:rPr lang="ru-RU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(план)</a:t>
            </a:r>
            <a:endParaRPr lang="ru-RU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824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flipV="1">
            <a:off x="152400" y="-2"/>
            <a:ext cx="8915400" cy="167246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object 16"/>
          <p:cNvSpPr/>
          <p:nvPr/>
        </p:nvSpPr>
        <p:spPr>
          <a:xfrm>
            <a:off x="330554" y="161863"/>
            <a:ext cx="514350" cy="5309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2" name="Picture 2" descr="C:\Users\ermolenko\Desktop\Без назван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57745"/>
            <a:ext cx="1573224" cy="103976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ermolenko\Desktop\32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5" y="634118"/>
            <a:ext cx="1683761" cy="108701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ermolenko\Desktop\Без названия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34118"/>
            <a:ext cx="2049000" cy="1038346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ermolenko\Desktop\korovi_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275" y="610921"/>
            <a:ext cx="1820816" cy="107106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/>
          <p:cNvSpPr txBox="1">
            <a:spLocks/>
          </p:cNvSpPr>
          <p:nvPr/>
        </p:nvSpPr>
        <p:spPr>
          <a:xfrm>
            <a:off x="685800" y="184168"/>
            <a:ext cx="8382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009650"/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СВЕДЕНИЯ О РАСХОДАХ В РАМКАХ ОБЩЕСТВЕННО ЗНАЧИМЫХ ПРОЕКТОВ</a:t>
            </a:r>
            <a:endParaRPr lang="ru-RU" sz="16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1" name="Picture 1" descr="C:\Users\ermolenko\Desktop\wpid-obwestv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5589"/>
            <a:ext cx="77439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7158856"/>
              </p:ext>
            </p:extLst>
          </p:nvPr>
        </p:nvGraphicFramePr>
        <p:xfrm>
          <a:off x="180975" y="1660175"/>
          <a:ext cx="8886825" cy="51216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5425"/>
                <a:gridCol w="609600"/>
                <a:gridCol w="1295400"/>
                <a:gridCol w="762000"/>
                <a:gridCol w="561975"/>
                <a:gridCol w="533400"/>
                <a:gridCol w="581025"/>
                <a:gridCol w="3048000"/>
              </a:tblGrid>
              <a:tr h="26164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общественно значимого проекта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445" marR="1445" marT="144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445" marR="1445" marT="144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ввода в эксплуатацию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445" marR="1445" marT="144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Сведения о расходах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(тыс. рублей)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445" marR="1445" marT="144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Результаты реализации </a:t>
                      </a:r>
                      <a:endParaRPr lang="ru-RU" sz="900" b="1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общественно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значимого проекта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445" marR="1445" marT="144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5219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Всего, с начала реализации проекта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445" marR="1445" marT="144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445" marR="1445" marT="144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2019год (факт)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445" marR="1445" marT="144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2020год первоначальный 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445" marR="1445" marT="144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658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Строительство  обхода г. Калуги на участке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Секиотово-Анненки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с мостом через реку Оку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г.Калуга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2018 год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829 098,1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533 241,7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Строительство данного объекта (21,209 км) позволит перенаправить  транзитные транспортные потоки из районов жилой застройки «Правобережье», соединив федеральные трассы 1Р132 «Калуга-Тула-Михайлов-Рязань» и 1Р92 «Калуга-Перемышль-Белев–Орел», тем самым сократив транспортные издержки грузоперевозчиков и улучшив экологическую обстановку районов жилой застройки города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4549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Строительство  обхода г. Калуги на участке </a:t>
                      </a:r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Анненки-Жерело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г.Калуга</a:t>
                      </a:r>
                      <a:endParaRPr lang="ru-RU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2022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2 411 601,9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2 411 601,9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Строительство данного объекта (21,729 км) позволит ввести в эксплуатацию на территории г. Калуги кольцевую автомобильную дорогу общей протяженностью 83,7 км, которая обеспечит поперечный транзитный коридор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между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федеральными трассами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М-3 «Украина» Москва-Калуга-Брянск- граница с Украиной,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Р132 Калуга-Тула-Михайлов-Рязань и Р92 Калуга-Перемышль-Белев–Орел, а также обеспечит грузоперевозку товаров с высокой добавленной стоимостью.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5212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Компенсация части затрат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сельхозтоваропроизводителей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с целью создания условий для развития и модернизации производственной базы молочного скотоводства на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основе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инновационных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роботизированных технологий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Калужская область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соответствии с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приказами 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министерства сельского хозяйства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Калужской области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 09.03.2017 №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58,</a:t>
                      </a:r>
                      <a:r>
                        <a:rPr lang="ru-RU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от 02.12.2019 №448,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реализация мероприятий рассчитана на 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2017-2019 и 2020- 2022гг.</a:t>
                      </a:r>
                      <a:r>
                        <a:rPr lang="ru-RU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соответственно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324 966,0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88 485,7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42 566,3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84 080,3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Автоматизированные технологии производства молока, роботизированные системы кормления и доения коров, включающие системы управления стадом позволят поднять уровень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селекционно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-племенной работы и контроля за здоровьем коров в хозяйствах области. Развитие молочного скотоводства области создаст предпосылки для дополнительного вовлечения в оборот неиспользуемых сельскохозяйственных земель, создание рабочих мест в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подотрасли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кормопроизводства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sp>
        <p:nvSpPr>
          <p:cNvPr id="16" name="5-конечная звезда 15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0023555"/>
              </p:ext>
            </p:extLst>
          </p:nvPr>
        </p:nvGraphicFramePr>
        <p:xfrm>
          <a:off x="76200" y="68472"/>
          <a:ext cx="8915400" cy="67133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/>
                <a:gridCol w="685800"/>
                <a:gridCol w="457200"/>
                <a:gridCol w="762000"/>
                <a:gridCol w="762000"/>
                <a:gridCol w="685800"/>
                <a:gridCol w="838200"/>
                <a:gridCol w="3352800"/>
              </a:tblGrid>
              <a:tr h="27000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общественно значимого проекта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445" marR="1445" marT="144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445" marR="1445" marT="144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ввода в эксплуатацию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445" marR="1445" marT="144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Сведения о расходах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(тыс. рублей)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445" marR="1445" marT="144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Результаты реализации общественно значимого проекта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445" marR="1445" marT="144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5385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Всего, с начала реализации проекта</a:t>
                      </a:r>
                      <a:endParaRPr lang="ru-RU" sz="900" b="1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445" marR="1445" marT="144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445" marR="1445" marT="144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b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9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ctr"/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445" marR="1445" marT="144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 первоначальный 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445" marR="1445" marT="144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457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«Строительство спортивного комплекса «Дворец спорта» в г. Калуге»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г. Калуга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2 273 216,6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1 118 522,5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1 087 267,8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2 087 848,8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Реализация данного проекта позволит создать современный, инновационный, многофункциональный спортивный комплекс, аналогов в России которому нет. Данный строительный объект предусматривает ледовую арену с трибунами на три тысячи мест, водный комплекс с двумя бассейнами, способный одновременно вместить 1065 зрителей, многофункциональный зал для соревнований и занятий спортом.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4921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Реконструкция и модернизация объектов водоснабжения, осуществление строительства, реконструкции систем и сооружений по сбору, очистке и отведению сточных вод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Калужская область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1 301 575,0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1 026 200,1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1 079 787,9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Реализация данных проектов способствует обеспечению населения Калужской области питьевой водой, соответствующей требованиям безопасности и безвредности, установленным в технических регламентах и санитарно-эпидемиологических правилах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4082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Строительство объектов инфраструктуры для обеспечения природным газом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Калужская область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  <a:endParaRPr lang="ru-RU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668 723,4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298 066,2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466 482,2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Развитие инфраструктуры для обеспечения природным газом потребителей Калужской области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6413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Формирование современной городской среды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Калужская область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343 566,0</a:t>
                      </a:r>
                    </a:p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471 500,9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411 809,9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результате реализации проекта создается комфортная и отвечающая современным требованиям среда проживания населения Калужской области.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sp>
        <p:nvSpPr>
          <p:cNvPr id="5" name="5-конечная звезда 4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49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3190874"/>
            <a:ext cx="9144000" cy="155360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-152400" y="133453"/>
            <a:ext cx="8912479" cy="542519"/>
          </a:xfrm>
          <a:prstGeom prst="rect">
            <a:avLst/>
          </a:prstGeom>
        </p:spPr>
        <p:txBody>
          <a:bodyPr vert="horz" wrap="square" lIns="0" tIns="262952" rIns="0" bIns="0" rtlCol="0">
            <a:spAutoFit/>
          </a:bodyPr>
          <a:lstStyle/>
          <a:p>
            <a:pPr marL="1501775">
              <a:lnSpc>
                <a:spcPct val="100000"/>
              </a:lnSpc>
            </a:pPr>
            <a:r>
              <a:rPr lang="ru-RU" sz="1800" b="1" dirty="0" smtClean="0">
                <a:solidFill>
                  <a:srgbClr val="365E68"/>
                </a:solidFill>
                <a:latin typeface="Arial"/>
                <a:cs typeface="Arial"/>
              </a:rPr>
              <a:t>РАСХОДЫ БЮДЖЕТА ПО </a:t>
            </a:r>
            <a:r>
              <a:rPr lang="ru-RU" sz="1800" b="1" spc="-5" dirty="0" smtClean="0">
                <a:solidFill>
                  <a:srgbClr val="365E68"/>
                </a:solidFill>
                <a:latin typeface="Arial"/>
                <a:cs typeface="Arial"/>
              </a:rPr>
              <a:t>Г</a:t>
            </a:r>
            <a:r>
              <a:rPr lang="ru-RU" sz="1800" b="1" dirty="0" smtClean="0">
                <a:solidFill>
                  <a:srgbClr val="365E68"/>
                </a:solidFill>
                <a:latin typeface="Arial"/>
                <a:cs typeface="Arial"/>
              </a:rPr>
              <a:t>ОСУДАРСТВЕННЫМ ПРОГРАММ</a:t>
            </a:r>
            <a:r>
              <a:rPr lang="ru-RU" sz="1800" b="1" spc="-5" dirty="0" smtClean="0">
                <a:solidFill>
                  <a:srgbClr val="365E68"/>
                </a:solidFill>
                <a:latin typeface="Arial"/>
                <a:cs typeface="Arial"/>
              </a:rPr>
              <a:t>А</a:t>
            </a:r>
            <a:r>
              <a:rPr lang="ru-RU" sz="1800" b="1" dirty="0" smtClean="0">
                <a:solidFill>
                  <a:srgbClr val="365E68"/>
                </a:solidFill>
                <a:latin typeface="Arial"/>
                <a:cs typeface="Arial"/>
              </a:rPr>
              <a:t>М</a:t>
            </a:r>
            <a:endParaRPr lang="ru-RU" sz="1800" b="1" dirty="0">
              <a:solidFill>
                <a:srgbClr val="365E68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2400" y="133453"/>
            <a:ext cx="855989" cy="8833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152400" y="1174614"/>
            <a:ext cx="8851531" cy="13712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23189" algn="just">
              <a:lnSpc>
                <a:spcPct val="98600"/>
              </a:lnSpc>
              <a:tabLst>
                <a:tab pos="978535" algn="l"/>
                <a:tab pos="1983105" algn="l"/>
                <a:tab pos="2644775" algn="l"/>
                <a:tab pos="3269615" algn="l"/>
                <a:tab pos="4791075" algn="l"/>
                <a:tab pos="4958715" algn="l"/>
                <a:tab pos="6066155" algn="l"/>
              </a:tabLst>
            </a:pPr>
            <a:r>
              <a:rPr spc="-15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pc="-1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целях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повышения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эффективности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результативности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бюджетных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расходов</a:t>
            </a:r>
            <a:r>
              <a:rPr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7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Правительством</a:t>
            </a:r>
            <a:r>
              <a:rPr lang="en-US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Калужской</a:t>
            </a:r>
            <a:r>
              <a:rPr spc="13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области</a:t>
            </a:r>
            <a:r>
              <a:rPr spc="1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принято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решение</a:t>
            </a:r>
            <a:r>
              <a:rPr spc="-1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pc="13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формировать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исполнять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расходную</a:t>
            </a:r>
            <a:r>
              <a:rPr spc="13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часть</a:t>
            </a:r>
            <a:r>
              <a:rPr spc="1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областного </a:t>
            </a:r>
            <a:r>
              <a:rPr spc="-10" dirty="0" smtClean="0">
                <a:latin typeface="Times New Roman" pitchFamily="18" charset="0"/>
                <a:cs typeface="Times New Roman" pitchFamily="18" charset="0"/>
              </a:rPr>
              <a:t>бюджета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рамках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реализации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государственных</a:t>
            </a: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 п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рограмм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Калужской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области</a:t>
            </a:r>
            <a:r>
              <a:rPr spc="-1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перечень</a:t>
            </a:r>
            <a:r>
              <a:rPr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которых</a:t>
            </a:r>
            <a:r>
              <a:rPr spc="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утвержден</a:t>
            </a:r>
            <a:r>
              <a:rPr spc="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Правительством</a:t>
            </a:r>
            <a:r>
              <a:rPr spc="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Калужской</a:t>
            </a:r>
            <a:r>
              <a:rPr spc="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области.</a:t>
            </a:r>
            <a:r>
              <a:rPr spc="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Начиная</a:t>
            </a:r>
            <a:r>
              <a:rPr spc="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pc="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2014</a:t>
            </a:r>
            <a:r>
              <a:rPr spc="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года</a:t>
            </a:r>
            <a:r>
              <a:rPr spc="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областной</a:t>
            </a:r>
            <a:r>
              <a:rPr spc="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бюджет является</a:t>
            </a:r>
            <a:r>
              <a:rPr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err="1">
                <a:latin typeface="Times New Roman" pitchFamily="18" charset="0"/>
                <a:cs typeface="Times New Roman" pitchFamily="18" charset="0"/>
              </a:rPr>
              <a:t>программным</a:t>
            </a:r>
            <a:r>
              <a:rPr spc="-1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6537" y="5032788"/>
            <a:ext cx="88573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" marR="5080" algn="just">
              <a:lnSpc>
                <a:spcPct val="100000"/>
              </a:lnSpc>
              <a:tabLst>
                <a:tab pos="8880475" algn="l"/>
              </a:tabLst>
            </a:pPr>
            <a:r>
              <a:rPr lang="ru-RU" spc="-10" dirty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2017 </a:t>
            </a:r>
            <a:r>
              <a:rPr lang="ru-RU" spc="-10" dirty="0">
                <a:latin typeface="Times New Roman" pitchFamily="18" charset="0"/>
                <a:cs typeface="Times New Roman" pitchFamily="18" charset="0"/>
              </a:rPr>
              <a:t>год расходы на реализацию программ Калужской области исполнены в </a:t>
            </a: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сумме </a:t>
            </a:r>
          </a:p>
          <a:p>
            <a:pPr marL="28575" marR="5080" algn="just">
              <a:lnSpc>
                <a:spcPct val="100000"/>
              </a:lnSpc>
              <a:tabLst>
                <a:tab pos="8880475" algn="l"/>
              </a:tabLst>
            </a:pP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53 839,1  </a:t>
            </a:r>
            <a:r>
              <a:rPr lang="ru-RU" spc="-10" dirty="0">
                <a:latin typeface="Times New Roman" pitchFamily="18" charset="0"/>
                <a:cs typeface="Times New Roman" pitchFamily="18" charset="0"/>
              </a:rPr>
              <a:t>млн. </a:t>
            </a: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рублей, 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6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2018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6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году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60 543,2 млн</a:t>
            </a:r>
            <a:r>
              <a:rPr lang="ru-RU" spc="-1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рублей. </a:t>
            </a:r>
            <a:endParaRPr lang="ru-RU" spc="-10" dirty="0">
              <a:latin typeface="Times New Roman" pitchFamily="18" charset="0"/>
              <a:cs typeface="Times New Roman" pitchFamily="18" charset="0"/>
            </a:endParaRPr>
          </a:p>
          <a:p>
            <a:pPr marL="28575" marR="5080" algn="just">
              <a:lnSpc>
                <a:spcPct val="100000"/>
              </a:lnSpc>
              <a:tabLst>
                <a:tab pos="8880475" algn="l"/>
              </a:tabLst>
            </a:pP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Законом об областном бюджете на финансирование программ в 2019-2021 гг. предусмотрено бюджетных средств в сумме 55 785,6 </a:t>
            </a:r>
            <a:r>
              <a:rPr lang="ru-RU" spc="-10" dirty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. рублей, 53 601,0 млн. рублей и 52 518,1  млн. рублей соответственно.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1450" y="2733674"/>
            <a:ext cx="11106150" cy="2010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">
              <a:lnSpc>
                <a:spcPct val="100000"/>
              </a:lnSpc>
              <a:spcBef>
                <a:spcPts val="645"/>
              </a:spcBef>
            </a:pPr>
            <a:r>
              <a:rPr lang="ru-RU" sz="24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Государственная программа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документ, определяющий:</a:t>
            </a:r>
          </a:p>
          <a:p>
            <a:pPr marL="392430" marR="2052320" indent="-339725">
              <a:spcBef>
                <a:spcPts val="1175"/>
              </a:spcBef>
              <a:buFont typeface="Wingdings"/>
              <a:buChar char=""/>
              <a:tabLst>
                <a:tab pos="393065" algn="l"/>
              </a:tabLst>
            </a:pPr>
            <a:r>
              <a:rPr lang="ru-RU" sz="3200" baseline="1388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цели и задачи государственной политики в </a:t>
            </a:r>
            <a:r>
              <a:rPr lang="ru-RU" sz="3200" baseline="1388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определенной  </a:t>
            </a: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сфере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96240" indent="-343535">
              <a:spcBef>
                <a:spcPts val="1555"/>
              </a:spcBef>
              <a:buFont typeface="Wingdings"/>
              <a:buChar char=""/>
              <a:tabLst>
                <a:tab pos="396875" algn="l"/>
              </a:tabLst>
            </a:pPr>
            <a:r>
              <a:rPr lang="ru-RU" sz="3200" baseline="1388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способы </a:t>
            </a:r>
            <a:r>
              <a:rPr lang="ru-RU" sz="3200" spc="-15" baseline="1388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3200" baseline="1388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3200" spc="-15" baseline="1388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aseline="1388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достижения;</a:t>
            </a:r>
          </a:p>
          <a:p>
            <a:pPr marL="392430" indent="-339725">
              <a:buFont typeface="Wingdings"/>
              <a:buChar char=""/>
              <a:tabLst>
                <a:tab pos="393065" algn="l"/>
              </a:tabLst>
            </a:pPr>
            <a:r>
              <a:rPr lang="ru-RU" sz="3200" baseline="1388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объемы используемых финансовых ресурсов</a:t>
            </a:r>
            <a:endParaRPr lang="ru-RU" sz="3200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5-конечная звезда 11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8248500"/>
              </p:ext>
            </p:extLst>
          </p:nvPr>
        </p:nvGraphicFramePr>
        <p:xfrm>
          <a:off x="38100" y="1115318"/>
          <a:ext cx="9029700" cy="5500747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3124198"/>
                <a:gridCol w="685800"/>
                <a:gridCol w="685800"/>
                <a:gridCol w="647702"/>
                <a:gridCol w="647698"/>
                <a:gridCol w="728112"/>
                <a:gridCol w="605390"/>
                <a:gridCol w="485435"/>
                <a:gridCol w="619463"/>
                <a:gridCol w="800102"/>
              </a:tblGrid>
              <a:tr h="11616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Исполнение за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2019год 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2020год 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</a:t>
                      </a:r>
                      <a:r>
                        <a:rPr lang="en-US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1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 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2022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 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77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Исполнение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Темп роста к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году, %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План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Темп роста </a:t>
                      </a:r>
                      <a:endParaRPr lang="ru-RU" sz="9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к 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году, %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План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Темп роста к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2020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году, %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План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Темп роста </a:t>
                      </a:r>
                      <a:endParaRPr lang="ru-RU" sz="9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к 20</a:t>
                      </a:r>
                      <a:r>
                        <a:rPr lang="en-US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1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году, </a:t>
                      </a:r>
                      <a:endParaRPr lang="ru-RU" sz="9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%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11326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Программные расходы - всего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60 543,2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66 539,4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109,9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68 668,1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103,2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59 076,5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86,0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56 902,6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96,3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"Развитие здравоохранения в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5 750,4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10 178,5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177,0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10 457,0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9 559,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91,4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9 397,9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98,3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"Развитие образования в Калужской области" *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12 561,9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"Социальная поддержка граждан в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5 573,2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744,3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103,1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455,7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112,4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487,8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508,3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"Доступная среда в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188,9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858,6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200,1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197,5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180,7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91,5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5730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"Обеспечение доступным и комфортным жильем и коммунальными услугами населения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2 691,3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2 738,6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4 073,3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148,7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2 128,6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764,2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82,9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5730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"Поддержка развития российского казачества на территории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 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"Развитие рынка труда в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252,2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414,8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164,5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415,0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413,1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100,4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"Безопасность жизнедеятельности на территории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295,2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288,7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353,3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122,4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353,3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303,3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"Развитие культуры в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1 091,7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545,6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141,6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247,4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1 280,6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1 358,1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106,1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"Охрана окружающей среды в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187,3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154,9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82,7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995,4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642,6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984,1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656,9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66,8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"Развитие физической культуры и спорта в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1 904,9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2 187,7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114,8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3 802,7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173,8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1 419,3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351,0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"Экономическое развитие в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2 878,1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2 882,1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3 739,6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129,8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3 712,2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3 438,9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92,6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sp>
        <p:nvSpPr>
          <p:cNvPr id="6" name="object 2"/>
          <p:cNvSpPr/>
          <p:nvPr/>
        </p:nvSpPr>
        <p:spPr>
          <a:xfrm>
            <a:off x="0" y="235623"/>
            <a:ext cx="1246945" cy="6440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14400" y="19050"/>
            <a:ext cx="8229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СВЕДЕНИЯ О РАСХОДАХ ОБЛАСТНОГО БЮДЖЕТА ПО ГОСУДАРСТВЕННЫМ, ВЕДОМСТВЕННЫМ ЦЕЛЕВЫМ И ДРУГИМ ПРОГРАММАМ И НЕПРОГРАММНЫМ РАСХОДАМ НА 2020 ГОД И НА ПЛАНОВЫЙ ПЕРИОД 20</a:t>
            </a:r>
            <a:r>
              <a:rPr lang="en-US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1 И 2022 ГОДОВ В СРАВНЕНИИ С ОТЧЕТАМИ ОБ ИСПОЛНЕНИИ ЗА 2018 И 2019 ГОДЫ., </a:t>
            </a:r>
            <a:r>
              <a:rPr lang="ru-RU" sz="1600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млн.</a:t>
            </a:r>
            <a:r>
              <a:rPr lang="en-US" sz="1600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600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5-конечная звезда 7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7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81000" y="262328"/>
            <a:ext cx="1331174" cy="160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720142"/>
              </p:ext>
            </p:extLst>
          </p:nvPr>
        </p:nvGraphicFramePr>
        <p:xfrm>
          <a:off x="48080" y="1030224"/>
          <a:ext cx="9047840" cy="5571744"/>
        </p:xfrm>
        <a:graphic>
          <a:graphicData uri="http://schemas.openxmlformats.org/drawingml/2006/table">
            <a:tbl>
              <a:tblPr bandRow="1">
                <a:tableStyleId>{C083E6E3-FA7D-4D7B-A595-EF9225AFEA82}</a:tableStyleId>
              </a:tblPr>
              <a:tblGrid>
                <a:gridCol w="8674707"/>
                <a:gridCol w="373133"/>
              </a:tblGrid>
              <a:tr h="30480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2" action="ppaction://hlinksldjump"/>
                        </a:rPr>
                        <a:t>• Основными нормативно-правовыми актами, определяющими принципы распределения межбюджетных</a:t>
                      </a:r>
                    </a:p>
                    <a:p>
                      <a:r>
                        <a:rPr lang="ru-RU" sz="920" dirty="0" smtClean="0">
                          <a:hlinkClick r:id="rId2" action="ppaction://hlinksldjump"/>
                        </a:rPr>
                        <a:t>трансфертов между муниципальными образованиями области являются:</a:t>
                      </a:r>
                      <a:endParaRPr lang="ru-RU" sz="92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b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148</a:t>
                      </a:r>
                      <a:endParaRPr lang="ru-RU" sz="92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3" action="ppaction://hlinksldjump"/>
                        </a:rPr>
                        <a:t>• Распределение дотаций муниципальным образованиям Калужской области в 2019 году (с учетом дополнительного норматива отчислений от </a:t>
                      </a:r>
                      <a:r>
                        <a:rPr lang="ru-RU" sz="920" dirty="0" err="1" smtClean="0">
                          <a:hlinkClick r:id="rId3" action="ppaction://hlinksldjump"/>
                        </a:rPr>
                        <a:t>ндфл</a:t>
                      </a:r>
                      <a:r>
                        <a:rPr lang="ru-RU" sz="920" dirty="0" smtClean="0">
                          <a:hlinkClick r:id="rId3" action="ppaction://hlinksldjump"/>
                        </a:rPr>
                        <a:t>)</a:t>
                      </a:r>
                      <a:endParaRPr lang="ru-RU" sz="92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149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4" action="ppaction://hlinksldjump"/>
                        </a:rPr>
                        <a:t>• Распределение дотации на выравнивание бюджетной обеспеченности муниципальным образованиям</a:t>
                      </a:r>
                      <a:r>
                        <a:rPr lang="en-US" sz="920" baseline="0" dirty="0" smtClean="0">
                          <a:hlinkClick r:id="rId4" action="ppaction://hlinksldjump"/>
                        </a:rPr>
                        <a:t> </a:t>
                      </a:r>
                      <a:r>
                        <a:rPr lang="ru-RU" sz="920" dirty="0" smtClean="0">
                          <a:hlinkClick r:id="rId4" action="ppaction://hlinksldjump"/>
                        </a:rPr>
                        <a:t>области на 2020год (с учетом  дополнительного норматива отчислений от </a:t>
                      </a:r>
                      <a:r>
                        <a:rPr lang="ru-RU" sz="920" dirty="0" err="1" smtClean="0">
                          <a:hlinkClick r:id="rId4" action="ppaction://hlinksldjump"/>
                        </a:rPr>
                        <a:t>ндфл</a:t>
                      </a:r>
                      <a:r>
                        <a:rPr lang="ru-RU" sz="920" dirty="0" smtClean="0">
                          <a:hlinkClick r:id="rId4" action="ppaction://hlinksldjump"/>
                        </a:rPr>
                        <a:t>)</a:t>
                      </a:r>
                      <a:endParaRPr lang="ru-RU" sz="92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150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5" action="ppaction://hlinksldjump"/>
                        </a:rPr>
                        <a:t>• Уровень бюджетной обеспеченности муниципальных образований Калужской области в 2018 г.</a:t>
                      </a:r>
                      <a:endParaRPr lang="ru-RU" sz="92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151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5" action="ppaction://hlinksldjump"/>
                        </a:rPr>
                        <a:t>• Уровень бюджетной обеспеченности муниципальных образований Калужской области в 2019 г. </a:t>
                      </a:r>
                      <a:endParaRPr lang="ru-RU" sz="92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en-US" sz="920" dirty="0" smtClean="0"/>
                        <a:t>1</a:t>
                      </a:r>
                      <a:r>
                        <a:rPr lang="ru-RU" sz="920" dirty="0" smtClean="0"/>
                        <a:t>52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860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20" dirty="0" smtClean="0">
                          <a:hlinkClick r:id="rId6" action="ppaction://hlinksldjump"/>
                        </a:rPr>
                        <a:t>• Уровень бюджетной обеспеченности муниципальных образований Калужской области в 2020 г. </a:t>
                      </a:r>
                      <a:endParaRPr lang="ru-RU" sz="92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en-US" sz="920" dirty="0" smtClean="0"/>
                        <a:t>1</a:t>
                      </a:r>
                      <a:r>
                        <a:rPr lang="ru-RU" sz="920" dirty="0" smtClean="0"/>
                        <a:t>53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7" action="ppaction://hlinksldjump"/>
                        </a:rPr>
                        <a:t>• Динамика по субвенциям муниципальным образованиям Калужской области в 2018-2022 гг.,  тыс. </a:t>
                      </a:r>
                      <a:r>
                        <a:rPr lang="ru-RU" sz="920" dirty="0" err="1" smtClean="0">
                          <a:hlinkClick r:id="rId7" action="ppaction://hlinksldjump"/>
                        </a:rPr>
                        <a:t>руб</a:t>
                      </a:r>
                      <a:r>
                        <a:rPr lang="en-US" sz="920" dirty="0" smtClean="0">
                          <a:hlinkClick r:id="rId7" action="ppaction://hlinksldjump"/>
                        </a:rPr>
                        <a:t>.</a:t>
                      </a:r>
                      <a:endParaRPr lang="ru-RU" sz="92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154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7" action="ppaction://hlinksldjump"/>
                        </a:rPr>
                        <a:t>• Динамика по субсидиям муниципальным образованиям Калужской области в 2018-2022 гг., тыс. </a:t>
                      </a:r>
                      <a:r>
                        <a:rPr lang="ru-RU" sz="920" dirty="0" err="1" smtClean="0">
                          <a:hlinkClick r:id="rId7" action="ppaction://hlinksldjump"/>
                        </a:rPr>
                        <a:t>руб</a:t>
                      </a:r>
                      <a:r>
                        <a:rPr lang="en-US" sz="920" dirty="0" smtClean="0">
                          <a:hlinkClick r:id="rId7" action="ppaction://hlinksldjump"/>
                        </a:rPr>
                        <a:t>.</a:t>
                      </a:r>
                      <a:endParaRPr lang="ru-RU" sz="92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155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52399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8" action="ppaction://hlinksldjump"/>
                        </a:rPr>
                        <a:t>• Динамика по иным межбюджетным трансфертам муниципальным образованиям Калужской области в 2018-2022 гг., тыс. руб.</a:t>
                      </a:r>
                      <a:endParaRPr lang="ru-RU" sz="92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156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82879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9" action="ppaction://hlinksldjump"/>
                        </a:rPr>
                        <a:t>• Динамика по целевым средствам муниципальным образованиям Калужской области в 2018-2022гг., тыс. руб.</a:t>
                      </a:r>
                      <a:endParaRPr lang="ru-RU" sz="92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157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0" action="ppaction://hlinksldjump"/>
                        </a:rPr>
                        <a:t>• Перечень субвенций, предоставленных  муниципальным образованиям Калужской области </a:t>
                      </a:r>
                    </a:p>
                    <a:p>
                      <a:r>
                        <a:rPr lang="ru-RU" sz="920" dirty="0" smtClean="0">
                          <a:hlinkClick r:id="rId10" action="ppaction://hlinksldjump"/>
                        </a:rPr>
                        <a:t>в 2018г., тыс. руб.</a:t>
                      </a:r>
                      <a:endParaRPr lang="ru-RU" sz="92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158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1" action="ppaction://hlinksldjump"/>
                        </a:rPr>
                        <a:t>• Перечень субвенций, предоставляемых муниципальным образованиям Калужской области </a:t>
                      </a:r>
                    </a:p>
                    <a:p>
                      <a:r>
                        <a:rPr lang="ru-RU" sz="920" dirty="0" smtClean="0">
                          <a:hlinkClick r:id="rId11" action="ppaction://hlinksldjump"/>
                        </a:rPr>
                        <a:t>в 2019-2022 гг., тыс. руб.</a:t>
                      </a:r>
                      <a:endParaRPr lang="ru-RU" sz="92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160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13359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2" action="ppaction://hlinksldjump"/>
                        </a:rPr>
                        <a:t>• Перечень субвенций, предоставляемых муниципальным образованиям Калужской области</a:t>
                      </a:r>
                    </a:p>
                    <a:p>
                      <a:r>
                        <a:rPr lang="ru-RU" sz="920" dirty="0" smtClean="0">
                          <a:hlinkClick r:id="rId12" action="ppaction://hlinksldjump"/>
                        </a:rPr>
                        <a:t>в 2019-2022 гг., тыс. руб. (Продолжение)</a:t>
                      </a:r>
                      <a:endParaRPr lang="ru-RU" sz="92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161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13359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3" action="ppaction://hlinksldjump"/>
                        </a:rPr>
                        <a:t>• Перечень субсидий, предоставленных  муниципальным образованиям Калужской области </a:t>
                      </a:r>
                    </a:p>
                    <a:p>
                      <a:r>
                        <a:rPr lang="ru-RU" sz="920" dirty="0" smtClean="0">
                          <a:hlinkClick r:id="rId13" action="ppaction://hlinksldjump"/>
                        </a:rPr>
                        <a:t>в 2018 г., тыс. руб.</a:t>
                      </a:r>
                      <a:endParaRPr lang="ru-RU" sz="92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162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13359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4" action="ppaction://hlinksldjump"/>
                        </a:rPr>
                        <a:t>• Перечень субсидий, предоставляемых  муниципальным образованиям Калужской области </a:t>
                      </a:r>
                    </a:p>
                    <a:p>
                      <a:r>
                        <a:rPr lang="ru-RU" sz="920" dirty="0" smtClean="0">
                          <a:hlinkClick r:id="rId14" action="ppaction://hlinksldjump"/>
                        </a:rPr>
                        <a:t>в 2019-2022 г г., тыс. руб.</a:t>
                      </a:r>
                      <a:endParaRPr lang="ru-RU" sz="92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164</a:t>
                      </a:r>
                      <a:endParaRPr lang="ru-RU" sz="92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13359">
                <a:tc>
                  <a:txBody>
                    <a:bodyPr/>
                    <a:lstStyle/>
                    <a:p>
                      <a:pPr algn="l"/>
                      <a:r>
                        <a:rPr lang="ru-RU" sz="920" dirty="0" smtClean="0">
                          <a:hlinkClick r:id="rId15" action="ppaction://hlinksldjump"/>
                        </a:rPr>
                        <a:t>• Перечень субсидий, предоставляемых муниципальным образованиям Калужской области</a:t>
                      </a:r>
                    </a:p>
                    <a:p>
                      <a:pPr algn="l"/>
                      <a:r>
                        <a:rPr lang="ru-RU" sz="920" dirty="0" smtClean="0">
                          <a:hlinkClick r:id="rId15" action="ppaction://hlinksldjump"/>
                        </a:rPr>
                        <a:t>в 2019-2022 гг., тыс. руб. (Продолжение)</a:t>
                      </a:r>
                      <a:endParaRPr lang="ru-RU" sz="92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en-US" sz="920" dirty="0" smtClean="0"/>
                        <a:t>1</a:t>
                      </a:r>
                      <a:r>
                        <a:rPr lang="ru-RU" sz="920" dirty="0" smtClean="0"/>
                        <a:t>65</a:t>
                      </a:r>
                      <a:endParaRPr lang="ru-RU" sz="92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13359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6" action="ppaction://hlinksldjump"/>
                        </a:rPr>
                        <a:t>Перечень иных межбюджетных трансфертов, предоставленных  муниципальным образованиям </a:t>
                      </a:r>
                    </a:p>
                    <a:p>
                      <a:r>
                        <a:rPr lang="ru-RU" sz="920" dirty="0" smtClean="0">
                          <a:hlinkClick r:id="rId16" action="ppaction://hlinksldjump"/>
                        </a:rPr>
                        <a:t>Калужской области в 2018 г., тыс. руб.</a:t>
                      </a:r>
                      <a:endParaRPr lang="ru-RU" sz="92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en-US" sz="920" dirty="0" smtClean="0"/>
                        <a:t>1</a:t>
                      </a:r>
                      <a:r>
                        <a:rPr lang="ru-RU" sz="920" dirty="0" smtClean="0"/>
                        <a:t>67</a:t>
                      </a:r>
                      <a:endParaRPr lang="ru-RU" sz="92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13359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7" action="ppaction://hlinksldjump"/>
                        </a:rPr>
                        <a:t>• Перечень иных межбюджетных трансфертов, предоставляемых муниципальным образованиям</a:t>
                      </a:r>
                    </a:p>
                    <a:p>
                      <a:r>
                        <a:rPr lang="ru-RU" sz="920" dirty="0" smtClean="0">
                          <a:hlinkClick r:id="rId17" action="ppaction://hlinksldjump"/>
                        </a:rPr>
                        <a:t>Калужской области в 2019-2022 гг., тыс. руб.</a:t>
                      </a:r>
                      <a:endParaRPr lang="ru-RU" sz="92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168</a:t>
                      </a:r>
                      <a:endParaRPr lang="ru-RU" sz="92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2" name="Группа 1"/>
          <p:cNvGrpSpPr/>
          <p:nvPr/>
        </p:nvGrpSpPr>
        <p:grpSpPr>
          <a:xfrm>
            <a:off x="1" y="0"/>
            <a:ext cx="9144000" cy="748120"/>
            <a:chOff x="1" y="0"/>
            <a:chExt cx="9144000" cy="748120"/>
          </a:xfrm>
        </p:grpSpPr>
        <p:pic>
          <p:nvPicPr>
            <p:cNvPr id="10" name="Picture 2" descr="C:\Users\ermolenko\Desktop\бюджет обложка(NEW)-03.jp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0"/>
              <a:ext cx="9144000" cy="748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Группа 11"/>
            <p:cNvGrpSpPr/>
            <p:nvPr/>
          </p:nvGrpSpPr>
          <p:grpSpPr>
            <a:xfrm>
              <a:off x="203653" y="89420"/>
              <a:ext cx="2697352" cy="653859"/>
              <a:chOff x="203653" y="89420"/>
              <a:chExt cx="2697352" cy="653859"/>
            </a:xfrm>
          </p:grpSpPr>
          <p:sp>
            <p:nvSpPr>
              <p:cNvPr id="19" name="Прямоугольник 18"/>
              <p:cNvSpPr/>
              <p:nvPr/>
            </p:nvSpPr>
            <p:spPr>
              <a:xfrm>
                <a:off x="1046587" y="231683"/>
                <a:ext cx="18544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b="1" dirty="0">
                    <a:solidFill>
                      <a:srgbClr val="FFC000"/>
                    </a:solidFill>
                    <a:latin typeface="Arial" pitchFamily="34" charset="0"/>
                    <a:cs typeface="Arial" pitchFamily="34" charset="0"/>
                  </a:rPr>
                  <a:t>СОДЕРЖАНИЕ</a:t>
                </a:r>
              </a:p>
            </p:txBody>
          </p:sp>
          <p:grpSp>
            <p:nvGrpSpPr>
              <p:cNvPr id="20" name="Группа 19"/>
              <p:cNvGrpSpPr/>
              <p:nvPr/>
            </p:nvGrpSpPr>
            <p:grpSpPr>
              <a:xfrm>
                <a:off x="203653" y="89420"/>
                <a:ext cx="653859" cy="653859"/>
                <a:chOff x="353028" y="930077"/>
                <a:chExt cx="2524323" cy="2524323"/>
              </a:xfrm>
            </p:grpSpPr>
            <p:sp>
              <p:nvSpPr>
                <p:cNvPr id="21" name="Овал 20"/>
                <p:cNvSpPr/>
                <p:nvPr/>
              </p:nvSpPr>
              <p:spPr>
                <a:xfrm>
                  <a:off x="353028" y="930077"/>
                  <a:ext cx="2524323" cy="2524323"/>
                </a:xfrm>
                <a:prstGeom prst="ellipse">
                  <a:avLst/>
                </a:prstGeom>
                <a:solidFill>
                  <a:srgbClr val="C5CA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22" name="Picture 2" descr="C:\Users\ermolenko\Desktop\65734-OCN01W-146-01.png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2345" y="1049854"/>
                  <a:ext cx="2046444" cy="228476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373413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882384"/>
              </p:ext>
            </p:extLst>
          </p:nvPr>
        </p:nvGraphicFramePr>
        <p:xfrm>
          <a:off x="114300" y="76200"/>
          <a:ext cx="8877300" cy="6635115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3124198"/>
                <a:gridCol w="685800"/>
                <a:gridCol w="685800"/>
                <a:gridCol w="657227"/>
                <a:gridCol w="638173"/>
                <a:gridCol w="728112"/>
                <a:gridCol w="491088"/>
                <a:gridCol w="599737"/>
                <a:gridCol w="619463"/>
                <a:gridCol w="647702"/>
              </a:tblGrid>
              <a:tr h="15350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Исполнение за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</a:t>
                      </a:r>
                      <a:r>
                        <a:rPr lang="en-US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 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2020год 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</a:t>
                      </a:r>
                      <a:r>
                        <a:rPr lang="en-US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1год 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2022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 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76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Исполнение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Темп роста к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году, %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План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Темп роста </a:t>
                      </a:r>
                      <a:endParaRPr lang="ru-RU" sz="9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к 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году, %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План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Темп роста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к 2020году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, %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План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Темп роста </a:t>
                      </a:r>
                      <a:endParaRPr lang="ru-RU" sz="9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к 20</a:t>
                      </a:r>
                      <a:r>
                        <a:rPr lang="en-US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1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году, </a:t>
                      </a:r>
                      <a:endParaRPr lang="ru-RU" sz="9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%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"Развитие общего и дополнительного образования в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12 777,7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14 318,8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112,1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11 685,5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13 322,0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96,9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"Развитие профессионального образования и науки в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1 493,0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1 522,3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1 460,7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96,0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1 448,1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57307"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"Повышение эффективности реализации молодежной политики, развитие волонтерского движения, системы оздоровления и отдыха детей в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362,9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357,3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672,8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188,3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357,3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53,1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"Патриотическое воспитание населения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475,0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 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205712"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"Информационное общество и повышение качества государственных и муниципальных услуг в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650,7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824,3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126,7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759,1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92,1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742,2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736,2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99,2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52470"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"Развитие дорожного хозяйства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7 061,1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9 741,5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138,0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6 387,5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65,6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5 561,9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5 312,2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95,5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"Развитие сельского хозяйства и регулирования рынков сельскохозяйственной продукции, сырья и продовольствия в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3 741,3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3 218,8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86,0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1 906,1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59,2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704,0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89,4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1 648,5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96,7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47627"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 "Воспроизводство и использование природных ресурсов в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31,1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153,1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150,4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316,0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131,8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187,4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142,2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52470"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"Развитие лесного хозяйства в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332,6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399,2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434,9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108,9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387,7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89,1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394,4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101,7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"Энергосбережение и повышение </a:t>
                      </a:r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энергоэффективности</a:t>
                      </a:r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в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422,7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369,3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554,1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554,2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554,2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 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"Формирование современной городской среды в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343,6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471,5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411,8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411,8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423,4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102,8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"Укрепление единства российской нации и этнокультурное развитие в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76,4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"Управление имущественным комплексом </a:t>
                      </a:r>
                      <a:r>
                        <a:rPr lang="ru-RU" sz="9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Калужской </a:t>
                      </a:r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области"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498,0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288,0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219,2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76,1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269,1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122,8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236,5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87,9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sp>
        <p:nvSpPr>
          <p:cNvPr id="5" name="5-конечная звезда 4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5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8285005"/>
              </p:ext>
            </p:extLst>
          </p:nvPr>
        </p:nvGraphicFramePr>
        <p:xfrm>
          <a:off x="114300" y="686320"/>
          <a:ext cx="8953500" cy="6124574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3097833"/>
                <a:gridCol w="680013"/>
                <a:gridCol w="680013"/>
                <a:gridCol w="746859"/>
                <a:gridCol w="534257"/>
                <a:gridCol w="725320"/>
                <a:gridCol w="449167"/>
                <a:gridCol w="623345"/>
                <a:gridCol w="585566"/>
                <a:gridCol w="831127"/>
              </a:tblGrid>
              <a:tr h="29213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"Развитие туризма в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72,2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196,2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 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43377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"Развитие предпринимательства и инноваций в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245,0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1 371,2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559,7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424,9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249,9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360,9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144,4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361949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"Семья и дети Калужской области"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2 591,7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2 890,0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111,5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3 676,1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127,2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3 719,6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3863,4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103,9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29213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"Молодежь Калужской области" *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575409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"Оказание содействия добровольному переселению в Калужскую область соотечественников, проживающих за рубежом"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91,4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231,3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 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43377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 «Комплексное развитие сельских территорий в Калужской области»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606,4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281,6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414,1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147,1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29213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Ведомственная целевая программа "Информационная и внутренняя политика Калужской области"</a:t>
                      </a:r>
                    </a:p>
                  </a:txBody>
                  <a:tcPr marL="9525" marR="9525" marT="9525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298,9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404,0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135,2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477,0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118,1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477,1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464,8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</a:tr>
              <a:tr h="43377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Ведомственная целевая программа "Совершенствование системы управления общественными финансами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6 566,7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4 937,8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3 866,3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78,3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3 382,8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2 980,4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5049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Ведомственная целевая программа "Жизнь ради детей"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 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575409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Ведомственная целевая программа "Осуществление регионального государственного надзора за техническим состоянием самоходных машин и других видов техники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203,3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 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43377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Ведомственная целевая программа "Развитие государственной гражданской службы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 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29213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Ведомственная целевая программа "Защита прав предпринимателей"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108,9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 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43377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Ведомственная целевая программа "Организационное обеспечение деятельности мировых судей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184,8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186,4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191,8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191,8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191,8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 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734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Ведомственная целевая программа "Организация проведения на территории Калужской области мероприятий по предупреждению и ликвидации болезней животных, их лечению, защите населения от болезней, общих для человека и животных"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190,3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216,6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113,8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226,7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226,7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226,7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 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7488407"/>
              </p:ext>
            </p:extLst>
          </p:nvPr>
        </p:nvGraphicFramePr>
        <p:xfrm>
          <a:off x="119637" y="0"/>
          <a:ext cx="8948163" cy="609600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3109168"/>
                <a:gridCol w="682501"/>
                <a:gridCol w="682501"/>
                <a:gridCol w="753021"/>
                <a:gridCol w="536148"/>
                <a:gridCol w="670224"/>
                <a:gridCol w="457200"/>
                <a:gridCol w="609600"/>
                <a:gridCol w="609600"/>
                <a:gridCol w="838200"/>
              </a:tblGrid>
              <a:tr h="5143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Исполнение за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год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 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2020год 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</a:t>
                      </a:r>
                      <a:r>
                        <a:rPr lang="en-US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1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 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2022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 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76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Исполнение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Темп роста </a:t>
                      </a:r>
                      <a:endParaRPr lang="ru-RU" sz="9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к 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году, %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План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Темп роста </a:t>
                      </a:r>
                      <a:endParaRPr lang="ru-RU" sz="9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к 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году, %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План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Темп роста к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2020году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, %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План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Темп роста </a:t>
                      </a:r>
                      <a:endParaRPr lang="ru-RU" sz="9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к 20</a:t>
                      </a:r>
                      <a:r>
                        <a:rPr lang="en-US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1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году, </a:t>
                      </a:r>
                      <a:endParaRPr lang="ru-RU" sz="9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%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5-конечная звезда 7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3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4"/>
          <p:cNvSpPr txBox="1">
            <a:spLocks noGrp="1"/>
          </p:cNvSpPr>
          <p:nvPr>
            <p:ph type="title"/>
          </p:nvPr>
        </p:nvSpPr>
        <p:spPr>
          <a:xfrm>
            <a:off x="8626" y="5180043"/>
            <a:ext cx="9144000" cy="466126"/>
          </a:xfrm>
          <a:prstGeom prst="rect">
            <a:avLst/>
          </a:prstGeom>
        </p:spPr>
        <p:txBody>
          <a:bodyPr vert="horz" wrap="square" lIns="0" tIns="278738" rIns="0" bIns="0" rtlCol="0">
            <a:spAutoFit/>
          </a:bodyPr>
          <a:lstStyle/>
          <a:p>
            <a:pPr marL="857885" algn="ctr">
              <a:lnSpc>
                <a:spcPct val="100000"/>
              </a:lnSpc>
            </a:pPr>
            <a:r>
              <a:rPr lang="ru-RU" sz="1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ЗАЧЕМ ФОРМИРОВАТЬ И ИСПОЛНЯТЬ БЮДЖЕТ ПО ПРОГРАММАМ?</a:t>
            </a:r>
            <a:endParaRPr lang="ru-RU" sz="1200" b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bject 11"/>
          <p:cNvSpPr txBox="1"/>
          <p:nvPr/>
        </p:nvSpPr>
        <p:spPr>
          <a:xfrm>
            <a:off x="9767106" y="3505200"/>
            <a:ext cx="811188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endParaRPr sz="1600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bject 12"/>
          <p:cNvSpPr txBox="1"/>
          <p:nvPr/>
        </p:nvSpPr>
        <p:spPr>
          <a:xfrm>
            <a:off x="15051264" y="3566755"/>
            <a:ext cx="2362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600" b="1" spc="-10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sz="16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spc="-25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sz="16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аза</a:t>
            </a:r>
            <a:r>
              <a:rPr sz="1600" b="1" spc="-25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b="1" spc="-20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ли</a:t>
            </a:r>
            <a:endParaRPr sz="1600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</a:pPr>
            <a:r>
              <a:rPr sz="16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эффек</a:t>
            </a:r>
            <a:r>
              <a:rPr sz="1600" b="1" spc="-15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ивно</a:t>
            </a:r>
            <a:r>
              <a:rPr sz="1600" b="1" spc="5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b="1" spc="-10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endParaRPr sz="1600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bject 14"/>
          <p:cNvSpPr/>
          <p:nvPr/>
        </p:nvSpPr>
        <p:spPr>
          <a:xfrm>
            <a:off x="14537867" y="4548473"/>
            <a:ext cx="85344" cy="457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506" y="3751421"/>
            <a:ext cx="1766388" cy="641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object 19"/>
          <p:cNvSpPr txBox="1"/>
          <p:nvPr/>
        </p:nvSpPr>
        <p:spPr>
          <a:xfrm>
            <a:off x="12765743" y="3434914"/>
            <a:ext cx="73342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endParaRPr sz="1600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bject 15"/>
          <p:cNvSpPr/>
          <p:nvPr/>
        </p:nvSpPr>
        <p:spPr>
          <a:xfrm>
            <a:off x="14514626" y="3751422"/>
            <a:ext cx="365851" cy="690429"/>
          </a:xfrm>
          <a:custGeom>
            <a:avLst/>
            <a:gdLst/>
            <a:ahLst/>
            <a:cxnLst/>
            <a:rect l="l" t="t" r="r" b="b"/>
            <a:pathLst>
              <a:path w="371475" h="1633854">
                <a:moveTo>
                  <a:pt x="0" y="0"/>
                </a:moveTo>
                <a:lnTo>
                  <a:pt x="40275" y="730"/>
                </a:lnTo>
                <a:lnTo>
                  <a:pt x="94676" y="4321"/>
                </a:lnTo>
                <a:lnTo>
                  <a:pt x="139035" y="10440"/>
                </a:lnTo>
                <a:lnTo>
                  <a:pt x="177067" y="21626"/>
                </a:lnTo>
                <a:lnTo>
                  <a:pt x="185674" y="30988"/>
                </a:lnTo>
                <a:lnTo>
                  <a:pt x="185674" y="785876"/>
                </a:lnTo>
                <a:lnTo>
                  <a:pt x="186789" y="789271"/>
                </a:lnTo>
                <a:lnTo>
                  <a:pt x="190056" y="792561"/>
                </a:lnTo>
                <a:lnTo>
                  <a:pt x="234567" y="806729"/>
                </a:lnTo>
                <a:lnTo>
                  <a:pt x="279592" y="812699"/>
                </a:lnTo>
                <a:lnTo>
                  <a:pt x="334486" y="816124"/>
                </a:lnTo>
                <a:lnTo>
                  <a:pt x="371475" y="816737"/>
                </a:lnTo>
                <a:lnTo>
                  <a:pt x="351003" y="816922"/>
                </a:lnTo>
                <a:lnTo>
                  <a:pt x="331180" y="817466"/>
                </a:lnTo>
                <a:lnTo>
                  <a:pt x="276764" y="821052"/>
                </a:lnTo>
                <a:lnTo>
                  <a:pt x="232393" y="827164"/>
                </a:lnTo>
                <a:lnTo>
                  <a:pt x="194328" y="838338"/>
                </a:lnTo>
                <a:lnTo>
                  <a:pt x="185674" y="847725"/>
                </a:lnTo>
                <a:lnTo>
                  <a:pt x="185674" y="1602613"/>
                </a:lnTo>
                <a:lnTo>
                  <a:pt x="149018" y="1621056"/>
                </a:lnTo>
                <a:lnTo>
                  <a:pt x="107966" y="1627796"/>
                </a:lnTo>
                <a:lnTo>
                  <a:pt x="56002" y="1632156"/>
                </a:lnTo>
                <a:lnTo>
                  <a:pt x="16866" y="1633473"/>
                </a:lnTo>
                <a:lnTo>
                  <a:pt x="0" y="1633601"/>
                </a:lnTo>
              </a:path>
            </a:pathLst>
          </a:custGeom>
          <a:ln w="38100">
            <a:solidFill>
              <a:srgbClr val="457C7F"/>
            </a:solidFill>
          </a:ln>
        </p:spPr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object 10"/>
          <p:cNvSpPr/>
          <p:nvPr/>
        </p:nvSpPr>
        <p:spPr>
          <a:xfrm>
            <a:off x="11289979" y="4068718"/>
            <a:ext cx="419734" cy="49043"/>
          </a:xfrm>
          <a:custGeom>
            <a:avLst/>
            <a:gdLst/>
            <a:ahLst/>
            <a:cxnLst/>
            <a:rect l="l" t="t" r="r" b="b"/>
            <a:pathLst>
              <a:path w="419735" h="114300">
                <a:moveTo>
                  <a:pt x="306831" y="0"/>
                </a:moveTo>
                <a:lnTo>
                  <a:pt x="305815" y="38107"/>
                </a:lnTo>
                <a:lnTo>
                  <a:pt x="324865" y="38608"/>
                </a:lnTo>
                <a:lnTo>
                  <a:pt x="323849" y="76708"/>
                </a:lnTo>
                <a:lnTo>
                  <a:pt x="304786" y="76708"/>
                </a:lnTo>
                <a:lnTo>
                  <a:pt x="303783" y="114300"/>
                </a:lnTo>
                <a:lnTo>
                  <a:pt x="384174" y="76708"/>
                </a:lnTo>
                <a:lnTo>
                  <a:pt x="323849" y="76708"/>
                </a:lnTo>
                <a:lnTo>
                  <a:pt x="304799" y="76200"/>
                </a:lnTo>
                <a:lnTo>
                  <a:pt x="385260" y="76200"/>
                </a:lnTo>
                <a:lnTo>
                  <a:pt x="419480" y="60198"/>
                </a:lnTo>
                <a:lnTo>
                  <a:pt x="306831" y="0"/>
                </a:lnTo>
                <a:close/>
              </a:path>
              <a:path w="419735" h="114300">
                <a:moveTo>
                  <a:pt x="305815" y="38107"/>
                </a:moveTo>
                <a:lnTo>
                  <a:pt x="304799" y="76200"/>
                </a:lnTo>
                <a:lnTo>
                  <a:pt x="323849" y="76708"/>
                </a:lnTo>
                <a:lnTo>
                  <a:pt x="324865" y="38608"/>
                </a:lnTo>
                <a:lnTo>
                  <a:pt x="305815" y="38107"/>
                </a:lnTo>
                <a:close/>
              </a:path>
              <a:path w="419735" h="114300">
                <a:moveTo>
                  <a:pt x="888" y="30099"/>
                </a:moveTo>
                <a:lnTo>
                  <a:pt x="0" y="68072"/>
                </a:lnTo>
                <a:lnTo>
                  <a:pt x="304799" y="76200"/>
                </a:lnTo>
                <a:lnTo>
                  <a:pt x="305815" y="38107"/>
                </a:lnTo>
                <a:lnTo>
                  <a:pt x="888" y="30099"/>
                </a:lnTo>
                <a:close/>
              </a:path>
            </a:pathLst>
          </a:custGeom>
          <a:solidFill>
            <a:srgbClr val="457C7F"/>
          </a:solidFill>
        </p:spPr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object 6"/>
          <p:cNvSpPr/>
          <p:nvPr/>
        </p:nvSpPr>
        <p:spPr>
          <a:xfrm>
            <a:off x="11305283" y="3725418"/>
            <a:ext cx="449580" cy="367822"/>
          </a:xfrm>
          <a:custGeom>
            <a:avLst/>
            <a:gdLst/>
            <a:ahLst/>
            <a:cxnLst/>
            <a:rect l="l" t="t" r="r" b="b"/>
            <a:pathLst>
              <a:path w="449580" h="857250">
                <a:moveTo>
                  <a:pt x="205613" y="819150"/>
                </a:moveTo>
                <a:lnTo>
                  <a:pt x="0" y="819150"/>
                </a:lnTo>
                <a:lnTo>
                  <a:pt x="0" y="857250"/>
                </a:lnTo>
                <a:lnTo>
                  <a:pt x="226450" y="857167"/>
                </a:lnTo>
                <a:lnTo>
                  <a:pt x="238718" y="851074"/>
                </a:lnTo>
                <a:lnTo>
                  <a:pt x="243713" y="838200"/>
                </a:lnTo>
                <a:lnTo>
                  <a:pt x="205613" y="838200"/>
                </a:lnTo>
                <a:lnTo>
                  <a:pt x="205613" y="819150"/>
                </a:lnTo>
                <a:close/>
              </a:path>
              <a:path w="449580" h="857250">
                <a:moveTo>
                  <a:pt x="335026" y="38112"/>
                </a:moveTo>
                <a:lnTo>
                  <a:pt x="222875" y="38183"/>
                </a:lnTo>
                <a:lnTo>
                  <a:pt x="210607" y="44326"/>
                </a:lnTo>
                <a:lnTo>
                  <a:pt x="205613" y="57150"/>
                </a:lnTo>
                <a:lnTo>
                  <a:pt x="205613" y="838200"/>
                </a:lnTo>
                <a:lnTo>
                  <a:pt x="224663" y="819150"/>
                </a:lnTo>
                <a:lnTo>
                  <a:pt x="243713" y="819150"/>
                </a:lnTo>
                <a:lnTo>
                  <a:pt x="243713" y="76200"/>
                </a:lnTo>
                <a:lnTo>
                  <a:pt x="224663" y="76200"/>
                </a:lnTo>
                <a:lnTo>
                  <a:pt x="243713" y="57150"/>
                </a:lnTo>
                <a:lnTo>
                  <a:pt x="335026" y="57150"/>
                </a:lnTo>
                <a:lnTo>
                  <a:pt x="335026" y="38112"/>
                </a:lnTo>
                <a:close/>
              </a:path>
              <a:path w="449580" h="857250">
                <a:moveTo>
                  <a:pt x="243713" y="819150"/>
                </a:moveTo>
                <a:lnTo>
                  <a:pt x="224663" y="819150"/>
                </a:lnTo>
                <a:lnTo>
                  <a:pt x="205613" y="838200"/>
                </a:lnTo>
                <a:lnTo>
                  <a:pt x="243713" y="838200"/>
                </a:lnTo>
                <a:lnTo>
                  <a:pt x="243713" y="819150"/>
                </a:lnTo>
                <a:close/>
              </a:path>
              <a:path w="449580" h="857250">
                <a:moveTo>
                  <a:pt x="354076" y="38100"/>
                </a:moveTo>
                <a:lnTo>
                  <a:pt x="335026" y="38112"/>
                </a:lnTo>
                <a:lnTo>
                  <a:pt x="335026" y="114300"/>
                </a:lnTo>
                <a:lnTo>
                  <a:pt x="411226" y="76200"/>
                </a:lnTo>
                <a:lnTo>
                  <a:pt x="354076" y="76200"/>
                </a:lnTo>
                <a:lnTo>
                  <a:pt x="354076" y="38100"/>
                </a:lnTo>
                <a:close/>
              </a:path>
              <a:path w="449580" h="857250">
                <a:moveTo>
                  <a:pt x="243713" y="57150"/>
                </a:moveTo>
                <a:lnTo>
                  <a:pt x="224663" y="76200"/>
                </a:lnTo>
                <a:lnTo>
                  <a:pt x="243713" y="76200"/>
                </a:lnTo>
                <a:lnTo>
                  <a:pt x="243713" y="57150"/>
                </a:lnTo>
                <a:close/>
              </a:path>
              <a:path w="449580" h="857250">
                <a:moveTo>
                  <a:pt x="335026" y="57150"/>
                </a:moveTo>
                <a:lnTo>
                  <a:pt x="243713" y="57150"/>
                </a:lnTo>
                <a:lnTo>
                  <a:pt x="243713" y="76200"/>
                </a:lnTo>
                <a:lnTo>
                  <a:pt x="335026" y="76200"/>
                </a:lnTo>
                <a:lnTo>
                  <a:pt x="335026" y="57150"/>
                </a:lnTo>
                <a:close/>
              </a:path>
              <a:path w="449580" h="857250">
                <a:moveTo>
                  <a:pt x="411226" y="38100"/>
                </a:moveTo>
                <a:lnTo>
                  <a:pt x="354076" y="38100"/>
                </a:lnTo>
                <a:lnTo>
                  <a:pt x="354076" y="76200"/>
                </a:lnTo>
                <a:lnTo>
                  <a:pt x="411226" y="76200"/>
                </a:lnTo>
                <a:lnTo>
                  <a:pt x="449326" y="57150"/>
                </a:lnTo>
                <a:lnTo>
                  <a:pt x="411226" y="38100"/>
                </a:lnTo>
                <a:close/>
              </a:path>
              <a:path w="449580" h="857250">
                <a:moveTo>
                  <a:pt x="335026" y="0"/>
                </a:moveTo>
                <a:lnTo>
                  <a:pt x="335026" y="38112"/>
                </a:lnTo>
                <a:lnTo>
                  <a:pt x="411226" y="38100"/>
                </a:lnTo>
                <a:lnTo>
                  <a:pt x="335026" y="0"/>
                </a:lnTo>
                <a:close/>
              </a:path>
            </a:pathLst>
          </a:custGeom>
          <a:solidFill>
            <a:srgbClr val="457C7F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object 8"/>
          <p:cNvSpPr/>
          <p:nvPr/>
        </p:nvSpPr>
        <p:spPr>
          <a:xfrm>
            <a:off x="11289979" y="4088870"/>
            <a:ext cx="449580" cy="350112"/>
          </a:xfrm>
          <a:custGeom>
            <a:avLst/>
            <a:gdLst/>
            <a:ahLst/>
            <a:cxnLst/>
            <a:rect l="l" t="t" r="r" b="b"/>
            <a:pathLst>
              <a:path w="449580" h="815975">
                <a:moveTo>
                  <a:pt x="335026" y="701675"/>
                </a:moveTo>
                <a:lnTo>
                  <a:pt x="335026" y="815975"/>
                </a:lnTo>
                <a:lnTo>
                  <a:pt x="411226" y="777875"/>
                </a:lnTo>
                <a:lnTo>
                  <a:pt x="354076" y="777875"/>
                </a:lnTo>
                <a:lnTo>
                  <a:pt x="354076" y="739775"/>
                </a:lnTo>
                <a:lnTo>
                  <a:pt x="411226" y="739775"/>
                </a:lnTo>
                <a:lnTo>
                  <a:pt x="335026" y="701675"/>
                </a:lnTo>
                <a:close/>
              </a:path>
              <a:path w="449580" h="815975">
                <a:moveTo>
                  <a:pt x="205613" y="19050"/>
                </a:moveTo>
                <a:lnTo>
                  <a:pt x="205695" y="760612"/>
                </a:lnTo>
                <a:lnTo>
                  <a:pt x="211788" y="772880"/>
                </a:lnTo>
                <a:lnTo>
                  <a:pt x="224663" y="777875"/>
                </a:lnTo>
                <a:lnTo>
                  <a:pt x="335026" y="777875"/>
                </a:lnTo>
                <a:lnTo>
                  <a:pt x="335026" y="758825"/>
                </a:lnTo>
                <a:lnTo>
                  <a:pt x="243713" y="758825"/>
                </a:lnTo>
                <a:lnTo>
                  <a:pt x="224663" y="739775"/>
                </a:lnTo>
                <a:lnTo>
                  <a:pt x="243710" y="739775"/>
                </a:lnTo>
                <a:lnTo>
                  <a:pt x="243633" y="38100"/>
                </a:lnTo>
                <a:lnTo>
                  <a:pt x="224663" y="38100"/>
                </a:lnTo>
                <a:lnTo>
                  <a:pt x="205613" y="19050"/>
                </a:lnTo>
                <a:close/>
              </a:path>
              <a:path w="449580" h="815975">
                <a:moveTo>
                  <a:pt x="411226" y="739775"/>
                </a:moveTo>
                <a:lnTo>
                  <a:pt x="354076" y="739775"/>
                </a:lnTo>
                <a:lnTo>
                  <a:pt x="354076" y="777875"/>
                </a:lnTo>
                <a:lnTo>
                  <a:pt x="411226" y="777875"/>
                </a:lnTo>
                <a:lnTo>
                  <a:pt x="449326" y="758825"/>
                </a:lnTo>
                <a:lnTo>
                  <a:pt x="411226" y="739775"/>
                </a:lnTo>
                <a:close/>
              </a:path>
              <a:path w="449580" h="815975">
                <a:moveTo>
                  <a:pt x="243710" y="739775"/>
                </a:moveTo>
                <a:lnTo>
                  <a:pt x="224663" y="739775"/>
                </a:lnTo>
                <a:lnTo>
                  <a:pt x="243713" y="758825"/>
                </a:lnTo>
                <a:lnTo>
                  <a:pt x="243710" y="739775"/>
                </a:lnTo>
                <a:close/>
              </a:path>
              <a:path w="449580" h="815975">
                <a:moveTo>
                  <a:pt x="335026" y="739775"/>
                </a:moveTo>
                <a:lnTo>
                  <a:pt x="243710" y="739775"/>
                </a:lnTo>
                <a:lnTo>
                  <a:pt x="243713" y="758825"/>
                </a:lnTo>
                <a:lnTo>
                  <a:pt x="335026" y="758825"/>
                </a:lnTo>
                <a:lnTo>
                  <a:pt x="335026" y="739775"/>
                </a:lnTo>
                <a:close/>
              </a:path>
              <a:path w="449580" h="815975">
                <a:moveTo>
                  <a:pt x="224663" y="0"/>
                </a:moveTo>
                <a:lnTo>
                  <a:pt x="0" y="0"/>
                </a:lnTo>
                <a:lnTo>
                  <a:pt x="0" y="38100"/>
                </a:lnTo>
                <a:lnTo>
                  <a:pt x="205615" y="38100"/>
                </a:lnTo>
                <a:lnTo>
                  <a:pt x="205613" y="19050"/>
                </a:lnTo>
                <a:lnTo>
                  <a:pt x="243630" y="19050"/>
                </a:lnTo>
                <a:lnTo>
                  <a:pt x="243630" y="17281"/>
                </a:lnTo>
                <a:lnTo>
                  <a:pt x="237537" y="5038"/>
                </a:lnTo>
                <a:lnTo>
                  <a:pt x="224663" y="0"/>
                </a:lnTo>
                <a:close/>
              </a:path>
              <a:path w="449580" h="815975">
                <a:moveTo>
                  <a:pt x="243630" y="19050"/>
                </a:moveTo>
                <a:lnTo>
                  <a:pt x="205613" y="19050"/>
                </a:lnTo>
                <a:lnTo>
                  <a:pt x="224663" y="38100"/>
                </a:lnTo>
                <a:lnTo>
                  <a:pt x="243633" y="38100"/>
                </a:lnTo>
                <a:lnTo>
                  <a:pt x="243630" y="19050"/>
                </a:lnTo>
                <a:close/>
              </a:path>
            </a:pathLst>
          </a:custGeom>
          <a:solidFill>
            <a:srgbClr val="457C7F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4887" y="4024381"/>
            <a:ext cx="2574954" cy="47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11654637" y="3642956"/>
            <a:ext cx="2968869" cy="855060"/>
            <a:chOff x="2974436" y="3189838"/>
            <a:chExt cx="2968869" cy="1992812"/>
          </a:xfrm>
        </p:grpSpPr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0087" y="3501768"/>
              <a:ext cx="1301243" cy="1680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object 19"/>
            <p:cNvSpPr txBox="1"/>
            <p:nvPr/>
          </p:nvSpPr>
          <p:spPr>
            <a:xfrm>
              <a:off x="4025463" y="3189838"/>
              <a:ext cx="809974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ru-RU" sz="1200" b="1" dirty="0" smtClean="0">
                  <a:solidFill>
                    <a:srgbClr val="365E68"/>
                  </a:solidFill>
                  <a:latin typeface="Times New Roman" pitchFamily="18" charset="0"/>
                  <a:cs typeface="Times New Roman" pitchFamily="18" charset="0"/>
                </a:rPr>
                <a:t>Стратегия</a:t>
              </a:r>
              <a:endParaRPr sz="1200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object 19"/>
            <p:cNvSpPr txBox="1"/>
            <p:nvPr/>
          </p:nvSpPr>
          <p:spPr>
            <a:xfrm>
              <a:off x="4818967" y="3462797"/>
              <a:ext cx="809974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ru-RU" sz="1200" b="1" dirty="0" smtClean="0">
                  <a:solidFill>
                    <a:srgbClr val="365E68"/>
                  </a:solidFill>
                  <a:latin typeface="Times New Roman" pitchFamily="18" charset="0"/>
                  <a:cs typeface="Times New Roman" pitchFamily="18" charset="0"/>
                </a:rPr>
                <a:t>Цели</a:t>
              </a:r>
              <a:endParaRPr sz="1200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object 19"/>
            <p:cNvSpPr txBox="1"/>
            <p:nvPr/>
          </p:nvSpPr>
          <p:spPr>
            <a:xfrm>
              <a:off x="3158681" y="3912632"/>
              <a:ext cx="895357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ru-RU" sz="1200" b="1" dirty="0" smtClean="0">
                  <a:solidFill>
                    <a:srgbClr val="365E68"/>
                  </a:solidFill>
                  <a:latin typeface="Times New Roman" pitchFamily="18" charset="0"/>
                  <a:cs typeface="Times New Roman" pitchFamily="18" charset="0"/>
                </a:rPr>
                <a:t>Показатели</a:t>
              </a:r>
              <a:endParaRPr sz="1200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object 19"/>
            <p:cNvSpPr txBox="1"/>
            <p:nvPr/>
          </p:nvSpPr>
          <p:spPr>
            <a:xfrm>
              <a:off x="2974436" y="4433409"/>
              <a:ext cx="980733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ru-RU" sz="1200" b="1" dirty="0" smtClean="0">
                  <a:solidFill>
                    <a:srgbClr val="365E68"/>
                  </a:solidFill>
                  <a:latin typeface="Times New Roman" pitchFamily="18" charset="0"/>
                  <a:cs typeface="Times New Roman" pitchFamily="18" charset="0"/>
                </a:rPr>
                <a:t>Инструменты</a:t>
              </a:r>
              <a:endParaRPr sz="1200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object 19"/>
            <p:cNvSpPr txBox="1"/>
            <p:nvPr/>
          </p:nvSpPr>
          <p:spPr>
            <a:xfrm>
              <a:off x="4989348" y="4349233"/>
              <a:ext cx="953957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ru-RU" sz="1200" b="1" dirty="0" smtClean="0">
                  <a:solidFill>
                    <a:srgbClr val="365E68"/>
                  </a:solidFill>
                  <a:latin typeface="Times New Roman" pitchFamily="18" charset="0"/>
                  <a:cs typeface="Times New Roman" pitchFamily="18" charset="0"/>
                </a:rPr>
                <a:t>Программы</a:t>
              </a:r>
              <a:endParaRPr sz="1200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object 19"/>
            <p:cNvSpPr txBox="1"/>
            <p:nvPr/>
          </p:nvSpPr>
          <p:spPr>
            <a:xfrm>
              <a:off x="4989348" y="4710408"/>
              <a:ext cx="953957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ru-RU" sz="1200" b="1" dirty="0" smtClean="0">
                  <a:solidFill>
                    <a:srgbClr val="365E68"/>
                  </a:solidFill>
                  <a:latin typeface="Times New Roman" pitchFamily="18" charset="0"/>
                  <a:cs typeface="Times New Roman" pitchFamily="18" charset="0"/>
                </a:rPr>
                <a:t>Ресурсы</a:t>
              </a:r>
              <a:endParaRPr sz="1200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560539"/>
              </p:ext>
            </p:extLst>
          </p:nvPr>
        </p:nvGraphicFramePr>
        <p:xfrm>
          <a:off x="50407" y="76200"/>
          <a:ext cx="9029700" cy="6110056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2971837"/>
                <a:gridCol w="762000"/>
                <a:gridCol w="761961"/>
                <a:gridCol w="647702"/>
                <a:gridCol w="647698"/>
                <a:gridCol w="685839"/>
                <a:gridCol w="533361"/>
                <a:gridCol w="599737"/>
                <a:gridCol w="619463"/>
                <a:gridCol w="800102"/>
              </a:tblGrid>
              <a:tr h="11616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Исполнение за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 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2020год 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</a:t>
                      </a:r>
                      <a:r>
                        <a:rPr lang="en-US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1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 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2022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 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9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Исполнение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Темп роста к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</a:t>
                      </a:r>
                      <a:r>
                        <a:rPr lang="en-US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году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, %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План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Темп роста к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году, %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План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Темп роста к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2020году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, %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План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Темп роста </a:t>
                      </a:r>
                      <a:endParaRPr lang="ru-RU" sz="10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к 20</a:t>
                      </a:r>
                      <a:r>
                        <a:rPr lang="en-US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1</a:t>
                      </a:r>
                      <a:r>
                        <a:rPr lang="ru-RU" sz="1000" b="1" i="0" u="none" strike="noStrike" baseline="0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году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, %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22991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Ведомственная целевая программа "Развитие градостроительства Калужской области"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89,0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186,2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 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22991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Ведомственная целевая программа "Лучшая муниципальная практика"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166,7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22991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Ведомственная целевая программа " Развитие </a:t>
                      </a:r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питомниководства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плодово- ягодных культур в Калужской области"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22991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Ведомственная целевая программа "Создание 100 роботизированных молочных ферм в Калужской области"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197,4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 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22991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Ведомственная целевая программа "Развитие сельскохозяйственной потребительской кооперации в Калужской области"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 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22991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Ведомственная целевая программа "Развитие потребительской кооперации в Калужской области"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25,3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122,2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25,3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25,3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 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22991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Ведомственная целевая программа "Предотвращение заноса и распространения вируса африканской чумы свиней на территории Калужской области"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142,7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 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22991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Ведомственная целевая программа "Охрана объектов животного мира и водных биологических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ресурсов в Калужской области"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22991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Ведомственная целевая программа "</a:t>
                      </a:r>
                    </a:p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Развитие территориального общественного самоуправления в Калужской области"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22991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Территориальная программа обязательного медицинского страхования **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923,8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22991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Региональная программа Калужской области "Повышение уровня финансовой грамотности населения Калужской области на 2019 – 2023 годы"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 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22991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Непрограммные расходы - всего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396,5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1 498,2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107,3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3 631,5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242,4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5 151,1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141,8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5 962,8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115,8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22991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ИТОГО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61 939,7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68 037,6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109,8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72 299,6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106,3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64 227,6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88,8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62 865,4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22991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программных расходов в общем объеме расходов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X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X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92,0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X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90,5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X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sp>
        <p:nvSpPr>
          <p:cNvPr id="25" name="5-конечная звезда 24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14300" y="6350169"/>
            <a:ext cx="90678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 smtClean="0">
                <a:solidFill>
                  <a:srgbClr val="457C7F"/>
                </a:solidFill>
                <a:latin typeface="Times New Roman" pitchFamily="18" charset="0"/>
                <a:cs typeface="Times New Roman" pitchFamily="18" charset="0"/>
              </a:rPr>
              <a:t>*   Данные </a:t>
            </a:r>
            <a:r>
              <a:rPr lang="ru-RU" sz="900" b="1" dirty="0">
                <a:solidFill>
                  <a:srgbClr val="457C7F"/>
                </a:solidFill>
                <a:latin typeface="Times New Roman" pitchFamily="18" charset="0"/>
                <a:cs typeface="Times New Roman" pitchFamily="18" charset="0"/>
              </a:rPr>
              <a:t>программы в связи с принятием новых государственных программ завершили свое действие с 1 января 2019 </a:t>
            </a:r>
            <a:r>
              <a:rPr lang="ru-RU" sz="900" b="1" dirty="0" smtClean="0">
                <a:solidFill>
                  <a:srgbClr val="457C7F"/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</a:p>
          <a:p>
            <a:r>
              <a:rPr lang="ru-RU" sz="900" b="1" dirty="0">
                <a:solidFill>
                  <a:srgbClr val="457C7F"/>
                </a:solidFill>
                <a:latin typeface="Times New Roman" pitchFamily="18" charset="0"/>
                <a:cs typeface="Times New Roman" pitchFamily="18" charset="0"/>
              </a:rPr>
              <a:t>** Расходы по территориальной программе обязательного медицинского страхования с 2019 года включены в состав государственной программы Калужской </a:t>
            </a:r>
            <a:r>
              <a:rPr lang="ru-RU" sz="900" b="1" dirty="0" smtClean="0">
                <a:solidFill>
                  <a:srgbClr val="457C7F"/>
                </a:solidFill>
                <a:latin typeface="Times New Roman" pitchFamily="18" charset="0"/>
                <a:cs typeface="Times New Roman" pitchFamily="18" charset="0"/>
              </a:rPr>
              <a:t>области</a:t>
            </a:r>
          </a:p>
          <a:p>
            <a:r>
              <a:rPr lang="ru-RU" sz="900" b="1" dirty="0" smtClean="0">
                <a:solidFill>
                  <a:srgbClr val="457C7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00" b="1" dirty="0">
                <a:solidFill>
                  <a:srgbClr val="457C7F"/>
                </a:solidFill>
                <a:latin typeface="Times New Roman" pitchFamily="18" charset="0"/>
                <a:cs typeface="Times New Roman" pitchFamily="18" charset="0"/>
              </a:rPr>
              <a:t>"Развитие здравоохранения в Калужской области" </a:t>
            </a:r>
          </a:p>
        </p:txBody>
      </p:sp>
    </p:spTree>
    <p:extLst>
      <p:ext uri="{BB962C8B-B14F-4D97-AF65-F5344CB8AC3E}">
        <p14:creationId xmlns:p14="http://schemas.microsoft.com/office/powerpoint/2010/main" val="184813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14400" y="76200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СВЕДЕНИЯ О ДОСТИЖЕНИИ ЗНАЧЕНИЙ ИНДИКАТОРОВ ГОСУДАРСТВЕННЫХ ПРОГРАММ КАЛУЖСКОЙ ОБЛАСТИ В 201</a:t>
            </a:r>
            <a:r>
              <a:rPr lang="en-US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 ГОДУ</a:t>
            </a:r>
            <a:endParaRPr lang="ru-RU" b="1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ermolenko\Desktop\imag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9268"/>
            <a:ext cx="914400" cy="72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669306"/>
              </p:ext>
            </p:extLst>
          </p:nvPr>
        </p:nvGraphicFramePr>
        <p:xfrm>
          <a:off x="-2" y="914400"/>
          <a:ext cx="9167007" cy="61068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4802"/>
                <a:gridCol w="2514600"/>
                <a:gridCol w="663189"/>
                <a:gridCol w="641530"/>
                <a:gridCol w="641530"/>
                <a:gridCol w="641530"/>
                <a:gridCol w="641530"/>
                <a:gridCol w="641530"/>
                <a:gridCol w="1477812"/>
                <a:gridCol w="998954"/>
              </a:tblGrid>
              <a:tr h="38178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</a:t>
                      </a:r>
                      <a:r>
                        <a:rPr lang="en-US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9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</a:t>
                      </a:r>
                      <a:r>
                        <a:rPr lang="en-US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8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376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150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6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098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Государственная программа Калужской области "Развитие здравоохранения в Калужской области"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rgbClr val="9BBB59"/>
                    </a:solidFill>
                  </a:tcPr>
                </a:tc>
              </a:tr>
              <a:tr h="6748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Ожидаемая продолжительность жизни при рождении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лет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71,9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73,06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71,89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98,399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99,99%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Фактическое значение показателя за 2019 год будет опубликовано в августе 2020 года.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20055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Смертность населения в трудоспособном возрасте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 100 тыс. населения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546,8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571,2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95,588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104,46%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Связано с низким процентом безработицы в регионе, большинство населения трудоспособного возраста занято на производстве в результате чего низкая обращаемость за медицинской помощью данной категории граждан.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</a:tr>
              <a:tr h="15065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Смертность от всех причин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 1 тыс. населения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14,7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14,7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14,6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100,685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99,32%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Показатель выполнен. Снижение смертности от всех причин обусловлено активным выполнением мероприятий национального проекта "Здравоохранение" и "Демография".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sp>
        <p:nvSpPr>
          <p:cNvPr id="9" name="5-конечная звезда 8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08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54148"/>
              </p:ext>
            </p:extLst>
          </p:nvPr>
        </p:nvGraphicFramePr>
        <p:xfrm>
          <a:off x="0" y="-32370"/>
          <a:ext cx="9144000" cy="68998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574684"/>
                <a:gridCol w="914400"/>
              </a:tblGrid>
              <a:tr h="30626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</a:t>
                      </a:r>
                      <a:r>
                        <a:rPr lang="en-US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9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</a:t>
                      </a:r>
                      <a:r>
                        <a:rPr lang="en-US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8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539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802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39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26647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Смертность от болезней системы кровообращения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 100 тыс. населения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686,5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673,1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94,14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104,15%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 определены в полной мере факторы риска развития болезней системы кровообращения (БСК) в регионе, не проводится в полной мере профилактика развития БСК, не полный охват диспансерным наблюдением пациентов с БСК, бригады скорой медицинской помощи не укомплектованы врачебными кадрами или двумя фельдшерами, дефекты кодировки причин смерти. Поздняя обращаемость граждан за медицинской помощью.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2226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Смертность от новообразований (в том числе злокачественных)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 100 тыс. населения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219,1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218,4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92,542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107,71%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Ведущими локализациями в структуре смертности сохраняются на протяжении нескольких лет злокачественные новообразования: трахеи, бронхов, легкого, желудка, молочной железы, ободочной кишки, поджелудочной железы, что связано с распространённостью данных патологий, тяжестью течения, большим удельным весом запущенных случаев и частым бессимптомным развитием заболевания.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211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044022"/>
              </p:ext>
            </p:extLst>
          </p:nvPr>
        </p:nvGraphicFramePr>
        <p:xfrm>
          <a:off x="8467" y="1"/>
          <a:ext cx="9135533" cy="67933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1010609"/>
              </a:tblGrid>
              <a:tr h="28060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</a:t>
                      </a:r>
                      <a:r>
                        <a:rPr lang="en-US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9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</a:t>
                      </a:r>
                      <a:r>
                        <a:rPr lang="en-US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8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410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356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10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6263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"Развитие общего и дополнительного образования в Калужской области"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7111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Охват детей в возрасте до 7 лет, получающих дошкольное образование в образовательных организациях, осуществляющих образовательную деятельность по образовательным программам дошкольного образования, в общей численности детей Калужской области в возрасте до 7 лет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101,639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105,08%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Отклонение связано  с превышением фактического значения над плановым из-за введения большего количества дошкольных мест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29697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2.2.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вес численности населения Калужской области в возрасте от 5 до 18 лет, охваченного дополнительным образованием, в общей численности населения в возрасте от 5 до 18 лет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106,579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106,58%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Отклонение связано с применением методики расчета индикатора, основанной на сведениях, содержащихся в форме государственной статистической отчетности 1-ДО «Сведения об учреждениях дополнительного образования детей» и форме федерального статистического наблюдения №1-ДОП «Сведения о дополнительном образовании и спортивной подготовке детей»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00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4754090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1019076"/>
              </a:tblGrid>
              <a:tr h="30626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</a:t>
                      </a:r>
                      <a:r>
                        <a:rPr lang="en-US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9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</a:t>
                      </a:r>
                      <a:r>
                        <a:rPr lang="en-US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8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539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119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39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7503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детей Калужской области, обучающихся по дополнительным общеобразовательным программам естественно-научной и технической направленности, в общей численности обучающихся по дополнительным общеобразовательным программам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104,00%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905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Удовлетворенность участников образовательного процесса качеством условий осуществления образовательной деятельности организациями, осуществляющими образовательную деятельность на территории Калужской области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75,25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88,529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100,00%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Отклонение связано с применением новой методики расчета индикатора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676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Государственная программа Калужской области "Доступная среда в Калужской области"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807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6806665"/>
              </p:ext>
            </p:extLst>
          </p:nvPr>
        </p:nvGraphicFramePr>
        <p:xfrm>
          <a:off x="0" y="-9525"/>
          <a:ext cx="9144000" cy="68675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1019076"/>
              </a:tblGrid>
              <a:tr h="28079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411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361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11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6922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выпускников-инвалидов 9 и 11 классов, охваченных профориентационной работой, в общей численности выпускников-инвалидов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105,56%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8379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государственных профессиональных образовательных организаций, в которых сформирована универсальная безбарьерная среда, позволяющая обеспечить совместное обучение инвалидов и лиц, не имеющих нарушений развития, в общем количестве государственных профессиональных образовательных организаций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192,9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207,69%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Из 18 подведомственных министерству образования и науки Калужской области профессиональных образовательных организаций в 5 сформирована универсальная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безбарьерная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среда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20429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граждан, признающих навыки, достоинства и способности инвалидов, в общей численности опрошенных граждан Калужской области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75,8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51,5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76,3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148,2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100,66%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Проведен социологический опрос, по результатам которого 76,3 % опрошенных граждан ответили  положительно на поставленный  вопрос : "Считаете ли Вы, что жители Калужской области положительно относятся к проблемам инвалидов?"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8949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детей-инвалидов в возрасте от 1,5 до 7 лет, охваченных дошкольным образованием, в общей численности детей-инвалидов данного возраста Калужской области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105,56%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036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0844472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1019076"/>
              </a:tblGrid>
              <a:tr h="34454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732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259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32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1119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детей-инвалидов в возрасте от 5 до 18 лет, получающих дополнительное образование, в общей численности детей-инвалидов данного возраста Калужской области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112,50%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2001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детей-инвалидов, которым созданы условия для получения качественного начального общего, основного общего, среднего общего образования, в общей численности детей-инвалидов школьного возраста Калужской области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101,02%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3716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3.7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Доля доступных для инвалидов и других маломобильных групп населения приоритетных объектов социальной, транспортной, инженерной инфраструктуры в общем количестве приоритетных объектов Калужской области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60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64,1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64,1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106,83%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4573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3.8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дошкольных образовательных организаций, в которых создана универсальная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безбарьерная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среда для инклюзивного образования детей-инвалидов, в общем количестве дошкольных образовательных организаций Калужской области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17,5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102,86%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290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324421"/>
              </p:ext>
            </p:extLst>
          </p:nvPr>
        </p:nvGraphicFramePr>
        <p:xfrm>
          <a:off x="0" y="60249"/>
          <a:ext cx="9144000" cy="67596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1019076"/>
              </a:tblGrid>
              <a:tr h="27573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386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211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86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2415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инвалидов и других маломобильных групп населения, воспользовавшихся услугами службы "Социальное такси", в общей численности людей этой категории, обратившихся за получением данных услуг в Калужской области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103,1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100,00%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 информации учреждений социального обслуживания все обратившиеся за получением услуги службы "Социальное такси" получили данную услугу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6382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3.10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инвалидов, положительно оценивающих отношение населения к проблемам инвалидов, в общей численности опрошенных инвалидов Калужской области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60,1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103,62%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Незначительное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привышение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планового значения показателя на 0,2%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32957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3.11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инвалидов, положительно оценивающих уровень доступности приоритетных объектов и услуг в приоритетных сферах жизнедеятельности, в общей численности инвалидов в Калужской области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65,5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68,6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108,9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104,73%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Проведен социологический опрос, по результатам которого 68,6 % опрошенных инвалидов ответили  положительно на поставленный  вопрос : "Как вы считаете, осуществляется ли в Калужской области оснащение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обектов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социального назначения специальными устройствами для доступа к ним инвалидов и других маломобильных групп населения?"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754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81000" y="262328"/>
            <a:ext cx="1331174" cy="160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8428360"/>
              </p:ext>
            </p:extLst>
          </p:nvPr>
        </p:nvGraphicFramePr>
        <p:xfrm>
          <a:off x="60782" y="914400"/>
          <a:ext cx="9047840" cy="1950720"/>
        </p:xfrm>
        <a:graphic>
          <a:graphicData uri="http://schemas.openxmlformats.org/drawingml/2006/table">
            <a:tbl>
              <a:tblPr bandRow="1">
                <a:tableStyleId>{8799B23B-EC83-4686-B30A-512413B5E67A}</a:tableStyleId>
              </a:tblPr>
              <a:tblGrid>
                <a:gridCol w="8674707"/>
                <a:gridCol w="373133"/>
              </a:tblGrid>
              <a:tr h="22860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2" action="ppaction://hlinksldjump"/>
                        </a:rPr>
                        <a:t>• Новые направления предоставления межбюджетных трансфертов муниципальным образованиям</a:t>
                      </a:r>
                    </a:p>
                    <a:p>
                      <a:r>
                        <a:rPr lang="ru-RU" sz="920" dirty="0" smtClean="0">
                          <a:hlinkClick r:id="rId2" action="ppaction://hlinksldjump"/>
                        </a:rPr>
                        <a:t>области в 2019 г.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170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3" action="ppaction://hlinksldjump"/>
                        </a:rPr>
                        <a:t>• Меры, принимаемые в Калужской области для минимизации основных бюджетных рисков и преодоления </a:t>
                      </a:r>
                      <a:endParaRPr lang="en-US" sz="920" dirty="0" smtClean="0">
                        <a:hlinkClick r:id="rId3" action="ppaction://hlinksldjump"/>
                      </a:endParaRPr>
                    </a:p>
                    <a:p>
                      <a:r>
                        <a:rPr lang="ru-RU" sz="920" dirty="0" smtClean="0">
                          <a:hlinkClick r:id="rId3" action="ppaction://hlinksldjump"/>
                        </a:rPr>
                        <a:t>проблем бюджетной сферы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171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4" action="ppaction://hlinksldjump"/>
                        </a:rPr>
                        <a:t>• Информация о позиции Калужской области в рейтингах открытости бюджетных данных, качества управления </a:t>
                      </a:r>
                    </a:p>
                    <a:p>
                      <a:r>
                        <a:rPr lang="ru-RU" sz="920" dirty="0" smtClean="0">
                          <a:hlinkClick r:id="rId4" action="ppaction://hlinksldjump"/>
                        </a:rPr>
                        <a:t>региональными (муниципальными) финансами</a:t>
                      </a:r>
                      <a:endParaRPr lang="ru-RU" sz="92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172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5" action="ppaction://hlinksldjump"/>
                        </a:rPr>
                        <a:t>• Открытые государственные информационные ресурсы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173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52399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6" action="ppaction://hlinksldjump"/>
                        </a:rPr>
                        <a:t>• Порядок</a:t>
                      </a:r>
                      <a:r>
                        <a:rPr lang="en-US" sz="920" dirty="0" smtClean="0">
                          <a:hlinkClick r:id="rId6" action="ppaction://hlinksldjump"/>
                        </a:rPr>
                        <a:t> </a:t>
                      </a:r>
                      <a:r>
                        <a:rPr lang="ru-RU" sz="920" dirty="0" smtClean="0">
                          <a:hlinkClick r:id="rId6" action="ppaction://hlinksldjump"/>
                        </a:rPr>
                        <a:t>проведения публичного общественного обсуждения по проекту Закона Калужской области </a:t>
                      </a:r>
                      <a:endParaRPr lang="en-US" sz="920" dirty="0" smtClean="0">
                        <a:hlinkClick r:id="rId6" action="ppaction://hlinksldjump"/>
                      </a:endParaRPr>
                    </a:p>
                    <a:p>
                      <a:r>
                        <a:rPr lang="ru-RU" sz="920" dirty="0" smtClean="0">
                          <a:hlinkClick r:id="rId6" action="ppaction://hlinksldjump"/>
                        </a:rPr>
                        <a:t>«об областном бюджете»</a:t>
                      </a:r>
                      <a:endParaRPr lang="ru-RU" sz="92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174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82879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7" action="ppaction://hlinksldjump"/>
                        </a:rPr>
                        <a:t>• Контактная информация</a:t>
                      </a:r>
                      <a:endParaRPr lang="en-US" sz="92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175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16" name="Группа 15"/>
          <p:cNvGrpSpPr/>
          <p:nvPr/>
        </p:nvGrpSpPr>
        <p:grpSpPr>
          <a:xfrm>
            <a:off x="1" y="0"/>
            <a:ext cx="9144000" cy="748120"/>
            <a:chOff x="1" y="0"/>
            <a:chExt cx="9144000" cy="748120"/>
          </a:xfrm>
        </p:grpSpPr>
        <p:pic>
          <p:nvPicPr>
            <p:cNvPr id="17" name="Picture 2" descr="C:\Users\ermolenko\Desktop\бюджет обложка(NEW)-03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0"/>
              <a:ext cx="9144000" cy="748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Группа 17"/>
            <p:cNvGrpSpPr/>
            <p:nvPr/>
          </p:nvGrpSpPr>
          <p:grpSpPr>
            <a:xfrm>
              <a:off x="203653" y="89420"/>
              <a:ext cx="2697352" cy="653859"/>
              <a:chOff x="203653" y="89420"/>
              <a:chExt cx="2697352" cy="653859"/>
            </a:xfrm>
          </p:grpSpPr>
          <p:sp>
            <p:nvSpPr>
              <p:cNvPr id="19" name="Прямоугольник 18"/>
              <p:cNvSpPr/>
              <p:nvPr/>
            </p:nvSpPr>
            <p:spPr>
              <a:xfrm>
                <a:off x="1046587" y="231683"/>
                <a:ext cx="18544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b="1" dirty="0">
                    <a:solidFill>
                      <a:srgbClr val="FFC000"/>
                    </a:solidFill>
                    <a:latin typeface="Arial" pitchFamily="34" charset="0"/>
                    <a:cs typeface="Arial" pitchFamily="34" charset="0"/>
                  </a:rPr>
                  <a:t>СОДЕРЖАНИЕ</a:t>
                </a:r>
              </a:p>
            </p:txBody>
          </p:sp>
          <p:grpSp>
            <p:nvGrpSpPr>
              <p:cNvPr id="20" name="Группа 19"/>
              <p:cNvGrpSpPr/>
              <p:nvPr/>
            </p:nvGrpSpPr>
            <p:grpSpPr>
              <a:xfrm>
                <a:off x="203653" y="89420"/>
                <a:ext cx="653859" cy="653859"/>
                <a:chOff x="353028" y="930077"/>
                <a:chExt cx="2524323" cy="2524323"/>
              </a:xfrm>
            </p:grpSpPr>
            <p:sp>
              <p:nvSpPr>
                <p:cNvPr id="21" name="Овал 20"/>
                <p:cNvSpPr/>
                <p:nvPr/>
              </p:nvSpPr>
              <p:spPr>
                <a:xfrm>
                  <a:off x="353028" y="930077"/>
                  <a:ext cx="2524323" cy="2524323"/>
                </a:xfrm>
                <a:prstGeom prst="ellipse">
                  <a:avLst/>
                </a:prstGeom>
                <a:solidFill>
                  <a:srgbClr val="C5CA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22" name="Picture 2" descr="C:\Users\ermolenko\Desktop\65734-OCN01W-146-01.png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2345" y="1049854"/>
                  <a:ext cx="2046444" cy="228476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53984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5054288"/>
              </p:ext>
            </p:extLst>
          </p:nvPr>
        </p:nvGraphicFramePr>
        <p:xfrm>
          <a:off x="0" y="9525"/>
          <a:ext cx="9144000" cy="68484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678493"/>
                <a:gridCol w="492401"/>
                <a:gridCol w="638143"/>
                <a:gridCol w="638143"/>
                <a:gridCol w="638143"/>
                <a:gridCol w="638143"/>
                <a:gridCol w="638143"/>
                <a:gridCol w="1650884"/>
                <a:gridCol w="838200"/>
              </a:tblGrid>
              <a:tr h="30887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552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197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52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3246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3.12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инвалидов, признанных в установленном порядке безработными, организовавших предпринимательскую деятельность, в общей численности инвалидов, признанных в установленном порядке безработными в Калужской области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1,65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0,75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45,45%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Отсутствие у инвалидов заинтересованности в организации предпринемательской деятельности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7615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3.13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инвалидов, принятых на обучение по программам среднего профессионального образования (по отношению к предыдущему году)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100,96%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1369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3.14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лиц с ограниченными возможностями здоровья и инвалидов от 6 до 18 лет, систематически занимающихся физической культурой и спортом, в общей численности данной категории населения Калужской области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100,74%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9492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3.15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образовательных организаций, в которых созданы условия для получения детьми-инвалидами качественного образования, в общем количестве образовательных организаций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20,7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101,4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110,53%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Незначительное привышение планового значения показателя на 1,4%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1369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3.16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общеобразовательных организаций, в которых создана универсальная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безбарьерная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среда для инклюзивного образования детей-инвалидов, в общем количестве общеобразовательных организаций Калужской области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22,6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22,6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100,44%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870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7794524"/>
              </p:ext>
            </p:extLst>
          </p:nvPr>
        </p:nvGraphicFramePr>
        <p:xfrm>
          <a:off x="0" y="0"/>
          <a:ext cx="9144000" cy="6857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678493"/>
                <a:gridCol w="492401"/>
                <a:gridCol w="638143"/>
                <a:gridCol w="638143"/>
                <a:gridCol w="638143"/>
                <a:gridCol w="638143"/>
                <a:gridCol w="638143"/>
                <a:gridCol w="1650884"/>
                <a:gridCol w="838200"/>
              </a:tblGrid>
              <a:tr h="34517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735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278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35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5357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3.17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объектов социальной инфраструктуры, на которые сформированы паспорта доступности, среди общего количества объектов социальной инфраструктуры в приоритетных сферах жизнедеятельности инвалидов и других маломобильных групп населения в Калужской области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79,2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126,26%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 все объекты социальной инфраструктуры, внесенные в реестр приоритетных объектов социальной инфраструктуры Калужской области, сформированы паспорта доступности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2035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3.18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парка подвижного состава автомобильного и городского наземного электрического транспорта общего пользования, оборудованного для перевозки инвалидов и других маломобильных групп населения, в парке этого подвижного состава Калужской области (автобусного)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14,2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14,2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112,70%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3655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3.19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парка подвижного состава автомобильного и городского наземного электрического транспорта общего пользования, оборудованного для перевозки маломобильных групп населения, в парке этого подвижного состава (троллейбусного) Калужской области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47,6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27,3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47,6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174,4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100,00%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 информации муниципальных образований Калужской области общее количество троллейбусов - 105 ед., адаптированных для перевозки инвалидов и других маломобильных групп населения– 50 ед.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0329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3.20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приоритетных объектов и услуг в приоритетных сферах жизнедеятельности инвалидов, нанесенных на карту доступности Калужской области по результатам их паспортизации, среди всех приоритетных объектов и услуг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79,2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120,5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126,26%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Проведена работа по актуализации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сведенийна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на Карте доступности объектов интернет - портала «Жить вместе»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671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395376"/>
              </p:ext>
            </p:extLst>
          </p:nvPr>
        </p:nvGraphicFramePr>
        <p:xfrm>
          <a:off x="38100" y="0"/>
          <a:ext cx="9144000" cy="68580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678493"/>
                <a:gridCol w="492401"/>
                <a:gridCol w="638143"/>
                <a:gridCol w="638143"/>
                <a:gridCol w="638143"/>
                <a:gridCol w="638143"/>
                <a:gridCol w="638143"/>
                <a:gridCol w="1650884"/>
                <a:gridCol w="838200"/>
              </a:tblGrid>
              <a:tr h="33331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675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925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75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1412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3.21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приоритетных объектов органов службы занятости, доступных для инвалидов и других маломобильных групп населения, в общем количестве объектов органов службы занятости Калужской области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57,1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59,1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105,08%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Незначительное привышение планового значения показателя на 1,5%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0942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3.22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приоритетных объектов транспортной инфраструктуры, доступных для инвалидов и других маломобильных групп населения, в общем количестве приоритетных объектов транспортной инфраструктуры Калужской области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76,5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77,9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78,7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102,88%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Незначительное привышение планового значения показателя на 1%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20671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3.23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приоритетных объектов, доступных для инвалидов и других маломобильных групп населения в сфере здравоохранения, в общем количестве приоритетных объектов в сфере здравоохранения Калужской области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65,3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67,1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108,8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111,79%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Из 26 подведомственных учреждений здравоохранения , внесенных в реестр приоритетных объектов социальной инфраструктуры Калужской области, проведены работы по адаптации к обслуживанию инвалидов на 19, что составляет 73%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8942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3.24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приоритетных объектов, доступных для инвалидов и других маломобильных групп населения в сфере культуры, в общем количестве приоритетных объектов в сфере культуры Калужской области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56,4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58,5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58,5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103,72%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449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7206358"/>
              </p:ext>
            </p:extLst>
          </p:nvPr>
        </p:nvGraphicFramePr>
        <p:xfrm>
          <a:off x="38100" y="0"/>
          <a:ext cx="9144000" cy="685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678493"/>
                <a:gridCol w="492401"/>
                <a:gridCol w="638143"/>
                <a:gridCol w="638143"/>
                <a:gridCol w="638143"/>
                <a:gridCol w="638143"/>
                <a:gridCol w="638143"/>
                <a:gridCol w="1650884"/>
                <a:gridCol w="838200"/>
              </a:tblGrid>
              <a:tr h="35402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779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542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79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0784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3.25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приоритетных объектов, доступных для инвалидов и других маломобильных групп населения в сфере социальной защиты, в общем количестве приоритетных объектов в сфере социальной защиты в Калужской области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68,1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101,4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104,26%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Незначительное привышение планового значения показателя на 1,4%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9813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3.26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приоритетных объектов, доступных для инвалидов и других маломобильных групп населения в сфере физической культуры и спорта, в общем количестве приоритетных объектов в сфере физической культуры и спорта Калужской области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73,3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71,5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73,3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102,5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100,00%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Незначительное привышение планового значения показателя на 2,5%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20841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3.27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специалистов, прошедших обучение и повышение квалификации по вопросам реабилитации и социальной интеграции инвалидов, среди всех специалистов, занятых в этой сфере в Калужской области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44,2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126,3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61,39%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Прошли обучение и повышение квалификации по вопросам реабилитации и социальной интеграции инвалидов 679 специалиста из 1537 занятых в этой сфере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9498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3.28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студентов из числа инвалидов, обучающихся по программам среднего профессионального образования, выбывших по причине академической неуспеваемости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100,00%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99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7680114"/>
              </p:ext>
            </p:extLst>
          </p:nvPr>
        </p:nvGraphicFramePr>
        <p:xfrm>
          <a:off x="0" y="13192"/>
          <a:ext cx="9144000" cy="68448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1019076"/>
              </a:tblGrid>
              <a:tr h="34301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724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214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24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006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"Социальная поддержка граждан в Калужской области"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8641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граждан, получивших социальную поддержку и государственные социальные гарантии, в общей численности граждан, имеющих право на их получение и обратившихся за их получением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100,10%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7175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социально ориентированных некоммерческих организаций, осуществляющих деятельность, направленную на решение социальных проблем и развитие гражданского общества, получивших государственную поддержку, в общем количестве социально ориентированных некоммерческих организаций, обратившихся за государственной поддержкой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100,00%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5468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граждан пожилого возраста и инвалидов, получивших социальные услуги и социальное сопровождение, в общей численности граждан пожилого возраста и инвалидов, признанных нуждающимися в социальном обслуживании и обратившихся в организации социального обслуживания Калужской области за получением социальных услуг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100,00%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004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108025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1019076"/>
              </a:tblGrid>
              <a:tr h="38753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948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540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48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6363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 "Семья и дети в Калужской области"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32903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Суммарный коэффициент рождаемости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коэф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1,596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1,651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1,47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89,037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92,11%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Прогнозные значения по данным Росстата. Официальные данные Росстата будут предоставлены в марте 2020 года.  Не достижение показателя связано со снижением уровня рождаемости в 2019 году по причине сокращения численности женщин фертильного возраста; снижения интенсивности рождений во всех возрастных группах и откладывание первых рождений.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906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627614"/>
              </p:ext>
            </p:extLst>
          </p:nvPr>
        </p:nvGraphicFramePr>
        <p:xfrm>
          <a:off x="0" y="0"/>
          <a:ext cx="9118602" cy="685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993678"/>
              </a:tblGrid>
              <a:tr h="28070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628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647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28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0851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 "Обеспечение доступным и комфортным  жильем и коммунальными услугами населения Калужской области"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42016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6.1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Увеличение объема жилищного строительства не менее чем до 1,336 млн. квадратных метров в год, в том числе ввод в многоквартирных жилых домах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тыс.кв.м в общей площади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408,70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324,2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54,033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79,32%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Одной из причин, является  переход строительной отрасли на нормы проектного финансирования, который в свою очередь связан с необходимостью размещать деньги дольщиков на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эскроу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-счетах. В настоящее время отмечается снижении объемов продаж на первичном рынке, что соответственно отражается на уменьшении объемов жилищного строительства. Так, в ходе опроса застройщиков, осуществляющих свою деятельность на территории Калужской области,  порядка 50- 60 процентов построенного жилья не реализовано.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322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75187"/>
              </p:ext>
            </p:extLst>
          </p:nvPr>
        </p:nvGraphicFramePr>
        <p:xfrm>
          <a:off x="0" y="0"/>
          <a:ext cx="9144000" cy="68579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1019076"/>
              </a:tblGrid>
              <a:tr h="30970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557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222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57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0165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6.2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Увеличение объема жилищного строительства не менее чем до 1,336 млн. квадратных метров в год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млн. кв. м общей площади жилья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0,787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0,98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0,792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80,816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100,64%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Одной из причин, является  переход строительной отрасли на нормы проектного финансирования, который в свою очередь связан с необходимостью размещать деньги дольщиков на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эскроу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-счетах. В настоящее время отмечается снижении объемов продаж на первичном рынке, что соответственно отражается на уменьшении объемов жилищного строительства. Так, в ходе опроса застройщиков, осуществляющих свою деятельность на территории Калужской области,  порядка 50- 60 процентов построенного жилья не реализовано.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2980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6.3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молодых семей, улучшивших жилищные условия (в том числе в использованием заемных стредств) при использовании государственной поддержки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кол-во семей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106,77%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249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085178"/>
              </p:ext>
            </p:extLst>
          </p:nvPr>
        </p:nvGraphicFramePr>
        <p:xfrm>
          <a:off x="-16935" y="0"/>
          <a:ext cx="9160935" cy="68580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515419"/>
                <a:gridCol w="990600"/>
              </a:tblGrid>
              <a:tr h="31081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562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255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62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0804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"Развитие рынка труда в Калужской области"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9279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7.1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Уровень общей безработицы (по методологии Международной организации труда)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3,7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110,811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90,24%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Уменьшилось количество не работающих граждан, уменьшение показателя на 0,4%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РФ 4,6%, ЦФО 2,9%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9279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7.2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Уровень регистрируемой безработицы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0,56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0,44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113,636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78,57%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Уменьшилось количество безработных граждан, уменьшение показателя на 0,06%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РФ 0,9%, ЦФО 0,6%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1599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7.3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Коэффициент напряженности на рынке труда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0,32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156,25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64,00%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Уменьшилось количество граждан, ищущих работу, увеличилось количество вакансий, уменьшение показателя на 0,18%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РФ 0,5%, ЦФО 0,4%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2127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7.4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Уровень производственного травматизма и профессиональной заболеваемости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100,00%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416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0892574"/>
              </p:ext>
            </p:extLst>
          </p:nvPr>
        </p:nvGraphicFramePr>
        <p:xfrm>
          <a:off x="0" y="0"/>
          <a:ext cx="9144000" cy="68531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8600"/>
                <a:gridCol w="2971800"/>
                <a:gridCol w="263801"/>
                <a:gridCol w="638143"/>
                <a:gridCol w="638143"/>
                <a:gridCol w="638143"/>
                <a:gridCol w="564970"/>
                <a:gridCol w="609600"/>
                <a:gridCol w="1676400"/>
                <a:gridCol w="914400"/>
              </a:tblGrid>
              <a:tr h="30626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539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89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39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7597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"Оказание содействия добровольному переселению в Калужскую область соотечественников, проживающих за рубежом"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7026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Численность участников Государственной программы и членов их семей, прибывших в Калужскую область и зарегистрированных в Управлении Министерства внутренних дел Российской Федерации по Калужской области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чел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7142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8541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125,603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119,59%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 учетом Концепции государственной миграционной политики Российской Федерации (утв. Указом Президента Российской Федерации от 31.10.2018 № 622), одной из задач которой является создание благоприятного режима для добровольного переселения в Российскую Федерацию соотечественников, проживающих за рубежом, в 2019 году скорректирован подход к принятию решений по заявлениям претендентов о возможности участия в программе. Доля отказов снизилась с 27,5 % от количества рассмотренных заявлений в декабре 2018 года до 13,5 % в декабре 2019 года. В результате увеличилась численность прибывших соотечественников.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 данным МВД России в 2019 году Калужская область заняла 2-е место среди субъектов Центрального федерального округа по численности прибывших соотечественников после Тульской области и 4-е место по Российской Федерации после Тульской, Новосибирской, Челябинской областей.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163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2" name="Picture 4" descr="C:\Users\ermolenko\Desktop\Безымянный-1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184"/>
            <a:ext cx="96441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636498" y="1157978"/>
            <a:ext cx="520262" cy="44222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776676" y="1194423"/>
            <a:ext cx="2399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</a:t>
            </a:r>
            <a:endParaRPr lang="ru-RU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22298" y="1157978"/>
            <a:ext cx="520262" cy="44222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hlinkClick r:id="rId3" action="ppaction://hlinksldjump"/>
          </p:cNvPr>
          <p:cNvSpPr/>
          <p:nvPr/>
        </p:nvSpPr>
        <p:spPr>
          <a:xfrm>
            <a:off x="1462476" y="1194423"/>
            <a:ext cx="2399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</a:t>
            </a:r>
            <a:endParaRPr lang="ru-RU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039629" y="1157978"/>
            <a:ext cx="520262" cy="44222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hlinkClick r:id="rId4" action="ppaction://hlinksldjump"/>
          </p:cNvPr>
          <p:cNvSpPr/>
          <p:nvPr/>
        </p:nvSpPr>
        <p:spPr>
          <a:xfrm>
            <a:off x="2179807" y="1194423"/>
            <a:ext cx="239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</a:t>
            </a:r>
            <a:endParaRPr lang="ru-RU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36498" y="2529578"/>
            <a:ext cx="520262" cy="44222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hlinkClick r:id="rId5" action="ppaction://hlinksldjump"/>
          </p:cNvPr>
          <p:cNvSpPr/>
          <p:nvPr/>
        </p:nvSpPr>
        <p:spPr>
          <a:xfrm>
            <a:off x="788715" y="2566023"/>
            <a:ext cx="2158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</a:t>
            </a:r>
            <a:endParaRPr lang="ru-RU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322298" y="2529578"/>
            <a:ext cx="520262" cy="44222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hlinkClick r:id="rId5" action="ppaction://hlinksldjump"/>
          </p:cNvPr>
          <p:cNvSpPr/>
          <p:nvPr/>
        </p:nvSpPr>
        <p:spPr>
          <a:xfrm>
            <a:off x="1462476" y="2566023"/>
            <a:ext cx="239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</a:t>
            </a:r>
            <a:endParaRPr lang="ru-RU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039629" y="2529578"/>
            <a:ext cx="520262" cy="44222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hlinkClick r:id="rId5" action="ppaction://hlinksldjump"/>
          </p:cNvPr>
          <p:cNvSpPr/>
          <p:nvPr/>
        </p:nvSpPr>
        <p:spPr>
          <a:xfrm>
            <a:off x="2179807" y="2566023"/>
            <a:ext cx="239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</a:t>
            </a:r>
            <a:endParaRPr lang="ru-RU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36498" y="3901178"/>
            <a:ext cx="520262" cy="44222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hlinkClick r:id="rId6" action="ppaction://hlinksldjump"/>
          </p:cNvPr>
          <p:cNvSpPr/>
          <p:nvPr/>
        </p:nvSpPr>
        <p:spPr>
          <a:xfrm>
            <a:off x="776676" y="3937623"/>
            <a:ext cx="239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</a:t>
            </a:r>
            <a:endParaRPr lang="ru-RU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322298" y="3901178"/>
            <a:ext cx="520262" cy="44222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hlinkClick r:id="rId7" action="ppaction://hlinksldjump"/>
          </p:cNvPr>
          <p:cNvSpPr/>
          <p:nvPr/>
        </p:nvSpPr>
        <p:spPr>
          <a:xfrm>
            <a:off x="1471232" y="3937623"/>
            <a:ext cx="2223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</a:t>
            </a:r>
            <a:endParaRPr lang="ru-RU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039629" y="3901178"/>
            <a:ext cx="520262" cy="44222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hlinkClick r:id="rId8" action="ppaction://hlinksldjump"/>
          </p:cNvPr>
          <p:cNvSpPr/>
          <p:nvPr/>
        </p:nvSpPr>
        <p:spPr>
          <a:xfrm>
            <a:off x="2179807" y="3937623"/>
            <a:ext cx="239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</a:t>
            </a:r>
            <a:endParaRPr lang="ru-RU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36498" y="1843778"/>
            <a:ext cx="520262" cy="44222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hlinkClick r:id="rId4" action="ppaction://hlinksldjump"/>
          </p:cNvPr>
          <p:cNvSpPr/>
          <p:nvPr/>
        </p:nvSpPr>
        <p:spPr>
          <a:xfrm>
            <a:off x="767920" y="1880222"/>
            <a:ext cx="2574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</a:t>
            </a:r>
            <a:endParaRPr lang="ru-RU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322298" y="1843778"/>
            <a:ext cx="520262" cy="44222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hlinkClick r:id="rId9" action="ppaction://hlinksldjump"/>
          </p:cNvPr>
          <p:cNvSpPr/>
          <p:nvPr/>
        </p:nvSpPr>
        <p:spPr>
          <a:xfrm>
            <a:off x="1462476" y="1880223"/>
            <a:ext cx="2399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</a:t>
            </a:r>
            <a:endParaRPr lang="ru-RU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2039629" y="1843778"/>
            <a:ext cx="520262" cy="44222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hlinkClick r:id="rId9" action="ppaction://hlinksldjump"/>
          </p:cNvPr>
          <p:cNvSpPr/>
          <p:nvPr/>
        </p:nvSpPr>
        <p:spPr>
          <a:xfrm>
            <a:off x="2175429" y="1880222"/>
            <a:ext cx="248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</a:t>
            </a:r>
            <a:endParaRPr lang="ru-RU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Скругленный прямоугольник 31">
            <a:hlinkHover r:id="" action="ppaction://hlinkshowjump?jump=nextslide" highlightClick="1">
              <a:snd r:embed="rId10" name="coin.wav"/>
            </a:hlinkHover>
          </p:cNvPr>
          <p:cNvSpPr/>
          <p:nvPr/>
        </p:nvSpPr>
        <p:spPr>
          <a:xfrm>
            <a:off x="636498" y="3215378"/>
            <a:ext cx="520262" cy="44222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hlinkClick r:id="rId5" action="ppaction://hlinksldjump"/>
          </p:cNvPr>
          <p:cNvSpPr/>
          <p:nvPr/>
        </p:nvSpPr>
        <p:spPr>
          <a:xfrm>
            <a:off x="776676" y="3251823"/>
            <a:ext cx="239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</a:t>
            </a:r>
            <a:endParaRPr lang="ru-RU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322298" y="3215378"/>
            <a:ext cx="520262" cy="44222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hlinkClick r:id="rId6" action="ppaction://hlinksldjump"/>
          </p:cNvPr>
          <p:cNvSpPr/>
          <p:nvPr/>
        </p:nvSpPr>
        <p:spPr>
          <a:xfrm>
            <a:off x="1462476" y="3251823"/>
            <a:ext cx="239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</a:t>
            </a:r>
            <a:endParaRPr lang="ru-RU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2039629" y="3215378"/>
            <a:ext cx="520262" cy="44222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hlinkClick r:id="rId6" action="ppaction://hlinksldjump"/>
          </p:cNvPr>
          <p:cNvSpPr/>
          <p:nvPr/>
        </p:nvSpPr>
        <p:spPr>
          <a:xfrm>
            <a:off x="2179807" y="3251823"/>
            <a:ext cx="239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</a:t>
            </a:r>
            <a:endParaRPr lang="ru-RU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636498" y="4560439"/>
            <a:ext cx="520262" cy="44222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hlinkClick r:id="rId8" action="ppaction://hlinksldjump"/>
          </p:cNvPr>
          <p:cNvSpPr/>
          <p:nvPr/>
        </p:nvSpPr>
        <p:spPr>
          <a:xfrm>
            <a:off x="785432" y="4596884"/>
            <a:ext cx="2223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</a:t>
            </a:r>
            <a:endParaRPr lang="ru-RU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322298" y="4560439"/>
            <a:ext cx="520262" cy="44222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>
            <a:hlinkClick r:id="rId8" action="ppaction://hlinksldjump"/>
          </p:cNvPr>
          <p:cNvSpPr/>
          <p:nvPr/>
        </p:nvSpPr>
        <p:spPr>
          <a:xfrm>
            <a:off x="1470137" y="4596884"/>
            <a:ext cx="224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</a:t>
            </a:r>
            <a:endParaRPr lang="ru-RU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2039629" y="4560439"/>
            <a:ext cx="520262" cy="44222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>
            <a:hlinkClick r:id="rId8" action="ppaction://hlinksldjump"/>
          </p:cNvPr>
          <p:cNvSpPr/>
          <p:nvPr/>
        </p:nvSpPr>
        <p:spPr>
          <a:xfrm>
            <a:off x="2169410" y="4596884"/>
            <a:ext cx="260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</a:t>
            </a:r>
            <a:endParaRPr lang="ru-RU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5-конечная звезда 43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19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675184"/>
              </p:ext>
            </p:extLst>
          </p:nvPr>
        </p:nvGraphicFramePr>
        <p:xfrm>
          <a:off x="0" y="0"/>
          <a:ext cx="9144000" cy="67818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1019076"/>
              </a:tblGrid>
              <a:tr h="32418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629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653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29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24944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том числе участников Государственной программы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чел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3640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4498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132,294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123,57%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Увеличение численности прибывших участников Программы обусловлено снижением числа отказов по заявлениям об участии в Программе в рамках реализации Концепции государственной миграционной политики Российской Федерации.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26718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том числе членов семей участников Государственной программы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чел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3502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4043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118,912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115,45%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Увеличение численности прибывших членов семей участников Программы обусловлено снижением числа отказов по заявлениям об участии в Программе в рамках реализации Концепции государственной миграционной политики Российской Федерации.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245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4769547"/>
              </p:ext>
            </p:extLst>
          </p:nvPr>
        </p:nvGraphicFramePr>
        <p:xfrm>
          <a:off x="0" y="1"/>
          <a:ext cx="9118602" cy="68509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993678"/>
              </a:tblGrid>
              <a:tr h="26488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331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887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31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0335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численность участников Государственной программы и членов их семей, прибывших в Калужскую область по проекту переселения "Территория вселения - Калужская область"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чел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6990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6702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8395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125,261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120,10%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Участие в проекте переселения "Территория вселения - Калужская область" носит заявительный характер. В связи с этим планирование точного показателя численности прибывших затруднительно.</a:t>
                      </a:r>
                      <a:b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Увеличение численности прибывших соотечественников обусловлено снижением числа отказов по заявлениям об участии в Программе в рамках реализации Концепции государственной миграционной политики Российской Федерации.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2757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том числе участников Государственной программы по проекту переселения "Территория вселения - Калужская область"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чел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3589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3361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4445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132,252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123,85%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Участие в проекте переселения "Территория вселения - Калужская область" носит заявительный характер.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432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3126445"/>
              </p:ext>
            </p:extLst>
          </p:nvPr>
        </p:nvGraphicFramePr>
        <p:xfrm>
          <a:off x="0" y="0"/>
          <a:ext cx="9118602" cy="68770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993678"/>
              </a:tblGrid>
              <a:tr h="30626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539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119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39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1407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том числе членов семей участников Государственной программы по проекту переселения "Территория вселения - Калужская область"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чел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3401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3341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3950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118,228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116,14%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Участие в проекте переселения "Территория вселения - Калужская область" носит заявительный характер.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0668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8.7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численность участников Государственной программы и членов их семей, прибывших в Калужскую область по проекту переселения "Сельское хозяйство"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чел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102,632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108,33%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Участие в проекте переселения "Сельское хозяйство" носит заявительный характер (право участвовать в проекте имеют  как участники Государственной программы, так и члены их семей). В связи с этим планирование точного показателя численности прибывших затруднительно.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7056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8.8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том числе участников Государственной программы по проекту переселения "Сельское хозяйство"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чел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128,571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150,00%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Участие в проекте переселения "Сельское хозяйство" носит заявительный характер (право участвовать в проекте имеют  как участники Государственной программы, так и члены их семей).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06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028739"/>
              </p:ext>
            </p:extLst>
          </p:nvPr>
        </p:nvGraphicFramePr>
        <p:xfrm>
          <a:off x="0" y="0"/>
          <a:ext cx="9118602" cy="68720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993678"/>
              </a:tblGrid>
              <a:tr h="30626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539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119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39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2169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том числе членов семей участников Государственной программы по проекту переселения "Сельское хозяйство"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чел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87,50%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Участие в проекте переселения "Сельское хозяйство" носит заявительный характер (право участвовать в проекте имеют  как участники Государственной программы, так и члены их семей).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5884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8.10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Численность участников Государственной программы и членов их семей, прибывших в Калужскую область по проекту переселения "Образование"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чел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204,444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113,58%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Участие в проекте переселения "Образование" носит заявительный характер. В связи с этим планирование точного показателя численности прибывших затруднительно.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8764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8.11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том числе участников Государственной программы по проекту переселения "Образование"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чел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113,04%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Участие в проекте переселения "Образование" носит заявительный характер.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1949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8.12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том числе членов семей участников Государственной программы по проекту переселения "Образование"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чел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188,571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113,79%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Участие в проекте переселения "Образование" носит заявительный характер.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548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410700" y="27314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443362"/>
              </p:ext>
            </p:extLst>
          </p:nvPr>
        </p:nvGraphicFramePr>
        <p:xfrm>
          <a:off x="0" y="0"/>
          <a:ext cx="9118602" cy="68370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993678"/>
              </a:tblGrid>
              <a:tr h="30626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539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119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39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5979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8.13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Численность участников Государственной программы и членов их семей, прибывших в Калужскую область по проекту переселения "Объекты туриндустрии"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чел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42,86%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Участие в проекте переселения "Объекты туриндустрии" носит заявительный характер. В связи с этим планирование точного показателя численности прибывших затруднительно.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8.14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том числе участников Государственной программы по проекту переселения "Объекты туриндустрии"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чел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56,25%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Участие в проекте переселения "Объекты туриндустрии" носит заявительный характер.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8.15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том числе членов семей участников Государственной программы по проекту переселения "Объекты туриндустрии"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чел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31,58%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Участие в проекте переселения "Объекты туриндустрии" носит заявительный характер.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3071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8.16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миграционный прирост на 1000 человек населения Калужской области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тыс.чел.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-0,339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-17,84%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 оценке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Калугастата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миграционная убыль по итогам 2019 года составила 339 человек.</a:t>
                      </a:r>
                      <a:b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 данным УМВД России по Калужской области в 2019 году  снято с учета 3 соотечественника (1 участник Программы и 2 члена его семьи).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соответствии с производственным планом Росстата на 2020 год сведения о миграционном приросте будут опубликованы в конце 1 квартала 2020 года.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931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725324"/>
              </p:ext>
            </p:extLst>
          </p:nvPr>
        </p:nvGraphicFramePr>
        <p:xfrm>
          <a:off x="0" y="0"/>
          <a:ext cx="9118602" cy="67817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993678"/>
              </a:tblGrid>
              <a:tr h="33095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663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855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63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1084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"Безопасность жизнедеятельности на территории Калужской области"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8398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9.1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населения Калужской области, охваченного средствами оповещения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101,18%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21841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9.2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Коэффициент участия пожарно-спасательных подразделений (далее – ПСП) в оказании помощи пострадавшим в деструктивных событиях (ЧС, пожары, дорожно-транспортные происшествия (далее – ДТП), происшествия на водных объектах)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0,52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0,54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0,74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137,037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142,31%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Отклонение значения индикатора обусловлено происшествиями (деструктивными событиями), которые охватывали массовое количество пострадавших (ДТП с автобусами, переполненными автомобилями).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342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194111"/>
              </p:ext>
            </p:extLst>
          </p:nvPr>
        </p:nvGraphicFramePr>
        <p:xfrm>
          <a:off x="0" y="0"/>
          <a:ext cx="9118602" cy="68579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993678"/>
              </a:tblGrid>
              <a:tr h="31398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578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349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78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5445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«Развитие культуры в Калужской области»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0937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10.1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Число посещений организаций культуры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тыс.чел.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4772,046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4809,9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100,793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102,34%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Повышение эффективности работы учреждений культуры области, реализация национального проекта "Культура"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7234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10.2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Число обращений к цифровым ресурсам в сфере культуры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млн. обращений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240,00%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Расширение перечня региональных цифровых ресурсов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29315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10.3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объектов культурного наследия, находящихся в удовлетворительном состоянии, в общем количестве объектов культурного наследия федерального, регионального и местного (муниципального) значения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36,3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37,2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104,839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107,44%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связи с подготовкой к празднованию 650-летия Калуги ГАУК КО "Центр Наследия", собственниками и пользователями зданий, являющихся объектами культурного наследия, в течение года проводились активные мероприятия по проведению работ по сохранению объектов культурного наследия, что привело к увеличению значения показателя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852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988472"/>
              </p:ext>
            </p:extLst>
          </p:nvPr>
        </p:nvGraphicFramePr>
        <p:xfrm>
          <a:off x="0" y="1"/>
          <a:ext cx="9067800" cy="68523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3102"/>
                <a:gridCol w="2652141"/>
                <a:gridCol w="530428"/>
                <a:gridCol w="454653"/>
                <a:gridCol w="606204"/>
                <a:gridCol w="606204"/>
                <a:gridCol w="606204"/>
                <a:gridCol w="833530"/>
                <a:gridCol w="1667060"/>
                <a:gridCol w="808274"/>
              </a:tblGrid>
              <a:tr h="26484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331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203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31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481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"Развитие туризма в Калужской области"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9838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11.1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Объем туристского потока в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Калужскойобласти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, включая экскурсантов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тыс.чел.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2502,8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108,817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Значение не рассчитывается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Проведение крупных мероприятий на </a:t>
                      </a:r>
                      <a:r>
                        <a:rPr lang="ru-RU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терриории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региона: международный форум «Хлеб – ты мир!», межрегиональный форум по промышленному туризму, фестиваль </a:t>
                      </a:r>
                      <a:r>
                        <a:rPr lang="ru-RU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крафтовой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культуры </a:t>
                      </a:r>
                      <a:r>
                        <a:rPr lang="ru-RU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Grenader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Fest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(</a:t>
                      </a:r>
                      <a:r>
                        <a:rPr lang="ru-RU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Малоярославецкий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район). Открытие нового объекта туристического показа в Медынском районе - кинокомплекс "</a:t>
                      </a:r>
                      <a:r>
                        <a:rPr lang="ru-RU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Военфильм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"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9748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11.2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Численность граждан, размещенных в коллективных средствах размещения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тыс.чел.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540,7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609,9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112,798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Значение не рассчитывается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Предварительные данные. Точная информация предоставляется </a:t>
                      </a:r>
                      <a:r>
                        <a:rPr lang="ru-RU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Калугастатом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не ранее апреля года следующего за отчетным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4919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11.3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объектов аграрного (сельского) туризма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Значение не рассчитывается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2967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11.4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выставок, пресс-туров, конференций и иных мероприятий туристской направленности по продвижению туристского продукта Калужской области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112,5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Значение не рассчитывается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Проведение пресс-туров на вновь открытый объект туристского показа Медынского района (кинокомплекс </a:t>
                      </a:r>
                      <a:r>
                        <a:rPr lang="ru-RU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Военфильм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), проведение крупных мероприятий на территории региона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799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022439"/>
              </p:ext>
            </p:extLst>
          </p:nvPr>
        </p:nvGraphicFramePr>
        <p:xfrm>
          <a:off x="0" y="0"/>
          <a:ext cx="9118602" cy="68580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4800"/>
                <a:gridCol w="2521258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993678"/>
              </a:tblGrid>
              <a:tr h="30484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532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077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32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7562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Государственная программа Калужской области "Развитие физической культуры и спорта в Калужской области"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2135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12.1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населения, систематически занимающегося физической культурой и спортом, в общей численности населения в возрасте от 3 до 79 лет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40,5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106,17%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7024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12.2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Уровень обеспеченности населения спортивными сооружениями исходя из единовременной пропускной способности объектов спорта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89,6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90,2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100,67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91,95%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связи с ростом в регионе спортивных сооружений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89,6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9513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"Повышение эффективности реализации молодежной политики, развитие волонтерского движения, системы оздоровления и отдыха детей в Калужской области"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7152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13.1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вес численности молодежи Калужской области, охваченной мероприятиями по поддержке талантливой молодежи, в общем количестве молодежи Калужской области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20,2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16,9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112,667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83,66%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Увеличение количества мероприятий по поддержке талантливой молодежи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42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854011"/>
              </p:ext>
            </p:extLst>
          </p:nvPr>
        </p:nvGraphicFramePr>
        <p:xfrm>
          <a:off x="0" y="1"/>
          <a:ext cx="9118602" cy="6919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993678"/>
              </a:tblGrid>
              <a:tr h="29821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499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880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99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6474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13.2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вес численности населения Калужской области, участвующей в добровольческих (волонтерских) мероприятиях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0,69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0,74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135,135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144,93%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Увеличение количества мероприятий по реализации добровольчества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8724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13.3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вес численности детей от 7 до 17 лет включительно, охваченных всеми формами отдыха и оздоровления (к общему числу детей от 7 до 17 лет включительно)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89,1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99,00%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Уменьшение количества детей, охваченных всеми формами отдыха и оздоровления, в связи с общим увеличением количества детей и ограниченным количеством мест оздоровления,  а также увеличением социальной стоимости путевки и питания по сравнению с 2018 годом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4150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"Охрана окружающей среды в Калужской области"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5619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14.1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уловленных и обезвреженных загрязняющих атмосферу веществ в общем количестве отходящих загрязняющих веществ от стационарных источников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88,04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94,667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94,67%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Модернизация системы газоочистки - одно из самых дорогостоящих мероприятий, поэтому предприятия эксплуатируют существующее оборудование до полного его износа. Кроме того, возможно некорректное представление соответствующих показателей в отчете 2ТП – воздух  (информация Росстата)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682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ermolenko\Desktop\бюджет обложка(NEW)-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2400" y="1447800"/>
            <a:ext cx="88392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Администратор доходов бюджета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Орган государственной власти (местного самоуправления), орган управления государственным внебюджетным фондом, Центральный банк Российской Федерации, </a:t>
            </a:r>
            <a:r>
              <a:rPr lang="ru-RU" sz="1200" dirty="0">
                <a:latin typeface="Times New Roman" pitchFamily="18" charset="0"/>
                <a:cs typeface="Times New Roman" pitchFamily="18" charset="0"/>
                <a:hlinkClick r:id="rId3" tooltip="Переход на казенное учереждение"/>
              </a:rPr>
              <a:t>казенное учреждение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осуществляющий(ее): - контроль за правильностью исчисления, - полнотой и своевременностью уплаты, - начисление, - учет, - взыскание, - принятие решений о возврате (зачете) излишне уплаченных (взысканных) платежей, пеней и штрафов по ним, являющихся доходами бюджетов </a:t>
            </a:r>
            <a:r>
              <a:rPr lang="ru-RU" sz="1200" dirty="0">
                <a:latin typeface="Times New Roman" pitchFamily="18" charset="0"/>
                <a:cs typeface="Times New Roman" pitchFamily="18" charset="0"/>
                <a:hlinkClick r:id="rId4" tooltip="Переход на Бюджетную систему"/>
              </a:rPr>
              <a:t>бюджетной системы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 РФ.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Администратор источников финансирования 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  <a:hlinkClick r:id="rId5" tooltip="Переход на дефицит бюджета"/>
              </a:rPr>
              <a:t>дефицита бюджета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Орган государственной власти (местного самоуправления), орган управления государственным внебюджетным фондом, иная организация, имеющий(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ая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) право осуществлять операции с источниками финансирования </a:t>
            </a:r>
            <a:r>
              <a:rPr lang="ru-RU" sz="1200" dirty="0">
                <a:latin typeface="Times New Roman" pitchFamily="18" charset="0"/>
                <a:cs typeface="Times New Roman" pitchFamily="18" charset="0"/>
                <a:hlinkClick r:id="rId5" tooltip="Переход на дефицит бюджета"/>
              </a:rPr>
              <a:t>дефицита бюджета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Бюджет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1. Фонд денежных средств, предназначенный для финансирования функций государства (федеральный и региональный уровень) и местного самоуправления (местный уровень). 2. Представляет собой главный финансовый документ страны (региона, муниципалитета, поселения), утверждаемый органом законодательной власти соответствующего уровня управления. 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Бюджет —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(от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старонормандского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bougette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— кошель, сумка, кожаный мешок) —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Если расходная часть бюджета превышает доходную, то бюджет сводится с дефицитом. Превышение доходов над расходами образует положительный остаток бюджета (профицит).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Сбалансированность бюджета по доходам и расходам — основополагающее требование, предъявляемое к органам, составляющим и утверждающим бюджет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484476" y="220718"/>
            <a:ext cx="8401412" cy="1093804"/>
            <a:chOff x="484476" y="220718"/>
            <a:chExt cx="8401412" cy="10938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799288" y="539234"/>
              <a:ext cx="70866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 smtClean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ГЛОССАРИЙ</a:t>
              </a:r>
              <a:endParaRPr lang="ru-RU" sz="8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Овал 13"/>
            <p:cNvSpPr/>
            <p:nvPr/>
          </p:nvSpPr>
          <p:spPr>
            <a:xfrm>
              <a:off x="484476" y="220718"/>
              <a:ext cx="1093806" cy="1093804"/>
            </a:xfrm>
            <a:prstGeom prst="ellipse">
              <a:avLst/>
            </a:prstGeom>
            <a:solidFill>
              <a:srgbClr val="C5CA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50" name="Picture 2" descr="C:\Users\ermolenko\Desktop\Безымянный-1-0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469" y="337778"/>
              <a:ext cx="1100288" cy="772244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Стрелка вправо 5">
            <a:hlinkClick r:id="rId7" action="ppaction://hlinksldjump"/>
          </p:cNvPr>
          <p:cNvSpPr/>
          <p:nvPr/>
        </p:nvSpPr>
        <p:spPr>
          <a:xfrm rot="10800000">
            <a:off x="8678212" y="546732"/>
            <a:ext cx="313388" cy="36806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5-конечная звезда 8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32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1279125"/>
              </p:ext>
            </p:extLst>
          </p:nvPr>
        </p:nvGraphicFramePr>
        <p:xfrm>
          <a:off x="0" y="0"/>
          <a:ext cx="9144000" cy="70405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1019076"/>
              </a:tblGrid>
              <a:tr h="30626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539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351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39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2931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14.2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Выбросы загрязняющих атмосферу веществ, отходящих от стационарных источников, по отношению к 2007 году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213,2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226,2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44,209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106,10%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Наблюдаемое по годам увеличение выбросов в атмосферу связано с введением в строй новых промышленных предприятий, но при достаточно эффективной очистке выбросов  показатель ИЗА  (качество атмосферного воздуха описывается этим комплексным показателем)  также изменяется, но не столь значительно - в пределах 1,71-5,0 (загрязнение низкое или повышенное).  Также значительно увеличивается количество автотранспорта.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8264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14.3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территории, занятой особо охраняемыми природными территориями регионального значения, в общей площади субъекта Российской Федерации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3,64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3,64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3,64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100,00%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1167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14.4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обезвреженных и утилизированных отходов производства и потребления в общем количестве образующихся отходов I - IV классов опасности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67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69,5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68,57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98,662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102,34%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Калужской области действует 6 объектов обработки отходов (сортировочных  комплексов) общей проектной мощностью 796 тыс. тонн. Данные для расчета индикатора приняты по сведениям из формы 2-ТП отходы (информация Росстата)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616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4618260"/>
              </p:ext>
            </p:extLst>
          </p:nvPr>
        </p:nvGraphicFramePr>
        <p:xfrm>
          <a:off x="0" y="0"/>
          <a:ext cx="9118602" cy="67817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993678"/>
              </a:tblGrid>
              <a:tr h="31502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583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380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83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8598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"Экономическое развитие в Калужской области"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8719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15.1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Инвестиции в основной капитал без учета бюджетных средств на душу населения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руб.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76,9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96,5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137,857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125,49%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Рост показателя обусловлен досрочным завершением ряда инвестиционных проектов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2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5388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"Развитие предпринимательства и инноваций в Калужской области"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29411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16.1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Рост совокупной выручки организаций - участников высокотехнологичных промышленных и инновационных кластеров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млрд. руб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28,5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67,8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116,897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237,89%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Рост  произошел по двум причинам: включение в кластеры Калужской области новых предприятий, выручка которых до вступления в кластеры не учитывалась, а также создание и развитие новых кластеров (кластер по производству и переработке пищевой продукции и туристско-рекреационный кластер)</a:t>
                      </a:r>
                      <a:b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83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541121"/>
              </p:ext>
            </p:extLst>
          </p:nvPr>
        </p:nvGraphicFramePr>
        <p:xfrm>
          <a:off x="0" y="0"/>
          <a:ext cx="9118602" cy="6781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993678"/>
              </a:tblGrid>
              <a:tr h="30626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539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119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39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5311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16.2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субъектов малого и среднего предпринимательства в расчете на 1 тыс. человек населения Калужской области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43,2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98,38%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Оценка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16.3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обрабатывающей промышленности в обороте субъектов малого и среднего предпринимательства (без учета индивидуальных предпринимателей)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24,2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27,9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27,9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115,29%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Оценка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8439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16.4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среднесписочной численности работников (без внешних совместителей), занятых у субъектов малого и среднего предпринимательства, в общей численности занятого населения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28,1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26,7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26,7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95,02%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Оценка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16.5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экспорта малых и средних предприятий в общем объеме экспорта в Калужской области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100,00%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Оценка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8343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16.6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кредитов субъектам малого и среднего предпринимательства в общем кредитном портфеле юридических лиц и индивидуальных предпринимателей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21,1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107,5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101,90%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Рост объемов  кредитования субъектов МСП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6819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16.7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Коэффициент «рождаемости» субъектов малого и среднего предпринимательства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88,6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93,3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116,625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105,30%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Рост количества субъектов МСП в области. 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1468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16.8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Оборот субъектов малого и среднего предпринимательства в постоянных ценах по отношению к показателю 2014 года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103,6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103,6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Значение не рассчитывается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Оценка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549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6127720"/>
              </p:ext>
            </p:extLst>
          </p:nvPr>
        </p:nvGraphicFramePr>
        <p:xfrm>
          <a:off x="-28575" y="0"/>
          <a:ext cx="9172575" cy="685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7280"/>
                <a:gridCol w="2602293"/>
                <a:gridCol w="568601"/>
                <a:gridCol w="638143"/>
                <a:gridCol w="638143"/>
                <a:gridCol w="638143"/>
                <a:gridCol w="638143"/>
                <a:gridCol w="638143"/>
                <a:gridCol w="1549286"/>
                <a:gridCol w="914400"/>
              </a:tblGrid>
              <a:tr h="32656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641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724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41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8226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"Информационное общество и повышение качества государственных и муниципальных услуг в Калужской области"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6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1476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17.1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населения, проживающего в населенных пунктах на территории городских и сельских поселений Калужской области, в которых имеется возможность широкополосного доступа к сети Интернет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108,046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110,59%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Отклонение обусловлено превышением исполнителем Государственного контракта № 0137200001218000018-к планов подключения 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32602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17.2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запросов специалистов органов исполнительной власти/органов местного самоуправления Калужской области, выполненных с использованием результатов космической деятельности (бумажный носитель/электронный носитель/онлайн)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14000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18000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37140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206,333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265,29%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Большой объем обращений связан с формированием материалов для проведения Всероссийской переписи населения 2020 года, с активностью по созданию информационных ресурсов от городской Управы г. Калуга, от публикации  востребованных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геосервисов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на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Геопортале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Калужской области, которые в свою очередь, связаны с поручениями (заявками) ОИВ/ОМСУ. На основании их поручений (заявок), формируются необходимые данные и, публикуются на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геопортале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Калужской области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048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4938943"/>
              </p:ext>
            </p:extLst>
          </p:nvPr>
        </p:nvGraphicFramePr>
        <p:xfrm>
          <a:off x="0" y="0"/>
          <a:ext cx="9118602" cy="68112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993678"/>
              </a:tblGrid>
              <a:tr h="30626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539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119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39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0257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17.3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Уровень удовлетворенности граждан качеством предоставления государственных услуг в соответствии с оценками, переданными в автоматизированную информационную систему "Информационно-аналитическая система мониторинга качества государственных услуг"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99,7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100,20%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Реализация мероприятий по повышению качества оказания услуг в МФЦ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5521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"Развитие дорожного хозяйства Калужской области"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7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0257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18.1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автомобильных дорог регионального значения, соответствующих нормативным требованиям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50,7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50,9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50,9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100,39%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Отклонение фактического значения индикатора от планового отсутствует.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0257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18.2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автомобильных дорог федерального и регионального значения, работающих в режиме перегрузки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2,93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2,88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101,736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95,36%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Достигнуто за счет выполнения мероприятий по реконструкции автомобильных дорог, устройству светофорных объектов, направленных на снижение доли автомобильных дорог федерального и регионального значения, работающих в режиме перегрузки. 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619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1796034"/>
              </p:ext>
            </p:extLst>
          </p:nvPr>
        </p:nvGraphicFramePr>
        <p:xfrm>
          <a:off x="0" y="1"/>
          <a:ext cx="9118602" cy="68292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993678"/>
              </a:tblGrid>
              <a:tr h="29630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489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823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89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24917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18.3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автомобильных дорог федерального и регионального значения, работающих в режиме перегрузки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км.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160,5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155,1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101,373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95,33%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Достигнуто за счет выполнения мероприятий по реконструкции автомобильных дорог, устройству светофорных объектов, направленных на снижение протяженности автомобильных дорог федерального и регионального значения, работающих в режиме перегрузки.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1678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18.4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мест концентрации дорожно-транспортных происшествий (аварийно-опасных участков) на дорожной сети Калужской области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127,273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106,45%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Достигнуто за счет выполнения мероприятий, направленных на повышение безопасности дорожного движения.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6455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18.5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мест концентрации дорожно-транспортных происшествий (аварийно-опасных участков) на дорожной сети Калужской области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63,3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85,8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67,3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127,489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106,32%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Достигнуто за счет выполнения мероприятий, направленных на повышение безопасности дорожного движения.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570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3855039"/>
              </p:ext>
            </p:extLst>
          </p:nvPr>
        </p:nvGraphicFramePr>
        <p:xfrm>
          <a:off x="0" y="1"/>
          <a:ext cx="9118602" cy="68579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993678"/>
              </a:tblGrid>
              <a:tr h="27800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397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278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97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7775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"Развитие сельского хозяйства и регулирования рынков сельскохозяйственной продукции, сырья и продовольствия в Калужской области"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7206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19.1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Индекс производства продукции сельского хозяйства в хозяйствах всех категорий (в сопоставимых ценах) к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году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112,2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107,2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111,8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104,291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99,64%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Рост производства сельскохозяйственной продукции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7061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19.2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Объем производства валовой сельскохозяйственной продукции в фактически действующих ценах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млн.руб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41324,9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44486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52862,1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118,829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127,92%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Рост производства сельскохозяйственной продукции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8543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19.3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Индекс физического объема инвестиций в основной капитал сельского хозяйства по отношению к уровню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года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106,9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104,9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108,675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106,64%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Увеличение инвестиционных вложений в сельскохозяйственное производство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7679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19.4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Темп роста экспорта продукции агропромышленного комплекса Калужской области к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году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159,3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103,8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195,568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127,43%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Рост экспортированной продукции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6459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19.5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Располагаемые ресурсы домашних хозяйств( в среднем на 1 члена домашнего хозяйства в месяц) в сельской местности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руб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23000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23500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23600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100,426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102,61%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Повышение качества жизни на селе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368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4417914"/>
              </p:ext>
            </p:extLst>
          </p:nvPr>
        </p:nvGraphicFramePr>
        <p:xfrm>
          <a:off x="0" y="0"/>
          <a:ext cx="9118602" cy="68580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993678"/>
              </a:tblGrid>
              <a:tr h="30744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545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155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45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6215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Государственная программа Калужской области "Воспроизводство и использование природных ресурсов в Калужской области"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1875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20.1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гидротехнических сооружений с неудовлетворительным и опасным уровнем безопасности, приведенных в безопасное техническое состояние, в общем количестве гидротехнических сооружений с неудовлетворительным и опасным уровнем безопасности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117,78%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4685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"Развитие лесного хозяйства в Калужской области"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0192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21.1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земель лесного фонда, поставленных на государственный кадастровый учет, в общей площади земель лесного фонда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26,6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27,3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27,3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102,63%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Показатель выполнен за счет постановки на государственный кадастровый учет земельных участков в границах лесничеств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20290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21.2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Лесистость Калужской области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45,2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45,1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99,778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99,56%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Уменьшение показателя произошло в связи с изъятием покрытой лесной площади из земель лесного фонда по решению суда, кроме того, в связи с переводами лесных площадей из земель лесного фонда в земли иных категорий.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46,4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02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44449"/>
              </p:ext>
            </p:extLst>
          </p:nvPr>
        </p:nvGraphicFramePr>
        <p:xfrm>
          <a:off x="0" y="0"/>
          <a:ext cx="9118602" cy="6781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993678"/>
              </a:tblGrid>
              <a:tr h="30999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558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231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58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22155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21.3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Объем платежей в бюджетную систему Российской Федерации от использования лесов, расположенных на землях лесного фонда, в расчете на 1 га земель лесного фонда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руб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258,1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362,1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274,2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75,725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106,24%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Невыполнение показателя связано с расторжением договоров аренды, в том числе в судебном порядке. Кроме того, не были заключены планируемые договоры аренды по инвестпроекту в связи с невыполнением инвестором графика реализации проекта.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43,8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6266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"Энергосбережение и повышение </a:t>
                      </a:r>
                      <a:r>
                        <a:rPr lang="ru-RU" sz="1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энергоэффективности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в Калужской области"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1974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22.1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Энергоемкость валового регионального продукта Калужской области (для фактических условий)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кг у. т./тыс. руб.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11,84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13,8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12,49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110,488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105,49%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Указана предварительная оценка, статистические данные будут опубликованы в середине 2020 года за 2018 год.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1974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22.2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Энергоемкость валового регионального продукта Калужской области (для сопоставимых условий)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кг у. т./тыс. руб.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13,14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13,99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13,94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100,359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106,09%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Указана предварительная оценка, статистические данные будут опубликованы в середине 2020 года за 2018 год.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034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26220"/>
              </p:ext>
            </p:extLst>
          </p:nvPr>
        </p:nvGraphicFramePr>
        <p:xfrm>
          <a:off x="0" y="-18097"/>
          <a:ext cx="9118602" cy="68760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1000"/>
                <a:gridCol w="2445058"/>
                <a:gridCol w="638143"/>
                <a:gridCol w="638143"/>
                <a:gridCol w="638143"/>
                <a:gridCol w="638143"/>
                <a:gridCol w="638143"/>
                <a:gridCol w="638143"/>
                <a:gridCol w="1574684"/>
                <a:gridCol w="889002"/>
              </a:tblGrid>
              <a:tr h="30121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514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122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14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2781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22.3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расход тепловой энергии в многоквартирных домах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Гкал/м2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0,139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0,139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99,29%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3143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22.4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расход холодной воды в многоквартирных домах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куб. м/чел.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35,99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35,99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99,97%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981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22.5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расход горячей воды в многоквартирных домах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куб. м/чел.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98,21%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5391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22.6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расход электрической энергии в многоквартирных домах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кВт*ч/м2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28,02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27,5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27,05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101,664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96,54%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связи с применением современного энергосберегающего оборудования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6801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22.7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расход природного газа в многоквартирных домах с индивидуальными системами газового отопления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м3/м2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0,175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0,174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0,174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99,43%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5505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22.8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потерь электрической энергии при ее передаче по распределительным сетям в общем объеме переданной электрической энергии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13,01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11,8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110,169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90,70%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связи с установкой приборов учета с дистанционным сбором данных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4945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22.9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расход электрической энергии, используемой при передаче тепловой энергии в системах теплоснабжения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кВт.ч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/куб. м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1,82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1,815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1,815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99,73%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22.10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потерь тепловой энергии при ее передаче в общем объеме переданной тепловой энергии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14,73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14,7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14,72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99,864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99,93%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связи с износом сетей теплоснабжения.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3543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22.11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потерь воды при ее передаче в общем объеме переданной воды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33,29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33,28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33,29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99,97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100,00%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связи с износом сетей водопровода и канализации.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5276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22.12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расход электрической энергии в системах уличного освещения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кВт*ч/м2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4,38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91,32%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связи с применением энергосберегающих светодиодных светильников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47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ermolenko\Desktop\бюджет обложка(NEW)-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2400" y="1447800"/>
            <a:ext cx="88392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Бюджет государственного внебюджетного фонда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состав бюджетов государственных внебюджетных фондов входят бюджеты государственных внебюджетных фондов Российской Федерации и бюджеты территориальных государственных внебюджетных фондов. Бюджетами государственных внебюджетных фондов Российской Федерации являются: - бюджет Пенсионного фонда Российской Федерации; - бюджет Фонда социального страхования Российской Федерации; - бюджет Федерального фонда обязательного медицинского страхования. Бюджетами территориальных государственных внебюджетных фондов являются бюджеты территориальных фондов обязательного медицинского страхования.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Бюджет консолидированный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Свод бюджетов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3" tooltip="Переход на Бюджетную систему"/>
              </a:rPr>
              <a:t>бюджетной системы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Российской Федерации на соответствующей территории (за исключением бюджетов государственных внебюджетных фондов). Консолидированным может быть бюджет на местном уровне (свод бюджета муниципального образования и бюджетов входящих в него поселений), региональном (свод бюджета субъекта Российской Федерации и бюджетов входящих в него муниципальных образований), федеральном (свод всех бюджетов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3" tooltip="Переход на Бюджетную систему"/>
              </a:rPr>
              <a:t>бюджетной системы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Российской Федерации).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Бюджет муниципального образования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1. Фонд денежных средств, предназначенный для финансирования функций, отнесенных к предметам ведения местного самоуправления. 2. Основной финансовый документ муниципального образования, поселения на текущий финансовый год, принимаемый высшим законодательным органом местного самоуправления.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Группировка доходов и расходов бюджетов всех уровней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3" tooltip="Переход на Бюджетную систему"/>
              </a:rPr>
              <a:t>бюджетной системы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РФ, а также источников финансирования дефицитов этих бюджетов, используемая для составления и исполнения бюджетов.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Бюджетная роспись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Документ, который составляется и ведется: - ГРБС – в целях исполнения бюджета в части расходов; - Главным администратором источников финансирования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4" tooltip="Переход на дефицит бюджета"/>
              </a:rPr>
              <a:t>дефицита бюджета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- в целях исполнения бюджета в части источников финансирования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4" tooltip="Переход на дефицит бюджета"/>
              </a:rPr>
              <a:t>дефицита бюджета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484476" y="220718"/>
            <a:ext cx="8401412" cy="1093804"/>
            <a:chOff x="484476" y="220718"/>
            <a:chExt cx="8401412" cy="1093804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1799288" y="539234"/>
              <a:ext cx="70866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 smtClean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ГЛОССАРИЙ</a:t>
              </a:r>
              <a:endParaRPr lang="ru-RU" sz="8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Овал 17"/>
            <p:cNvSpPr/>
            <p:nvPr/>
          </p:nvSpPr>
          <p:spPr>
            <a:xfrm>
              <a:off x="484476" y="220718"/>
              <a:ext cx="1093806" cy="1093804"/>
            </a:xfrm>
            <a:prstGeom prst="ellipse">
              <a:avLst/>
            </a:prstGeom>
            <a:solidFill>
              <a:srgbClr val="C5CA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Picture 2" descr="C:\Users\ermolenko\Desktop\Безымянный-1-0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469" y="337778"/>
              <a:ext cx="1100288" cy="772244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Стрелка вправо 8">
            <a:hlinkClick r:id="rId6" action="ppaction://hlinksldjump"/>
          </p:cNvPr>
          <p:cNvSpPr/>
          <p:nvPr/>
        </p:nvSpPr>
        <p:spPr>
          <a:xfrm rot="10800000">
            <a:off x="8678212" y="546732"/>
            <a:ext cx="313388" cy="36806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5-конечная звезда 10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52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134246"/>
              </p:ext>
            </p:extLst>
          </p:nvPr>
        </p:nvGraphicFramePr>
        <p:xfrm>
          <a:off x="0" y="0"/>
          <a:ext cx="9118602" cy="685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1000"/>
                <a:gridCol w="2445058"/>
                <a:gridCol w="638143"/>
                <a:gridCol w="638143"/>
                <a:gridCol w="638143"/>
                <a:gridCol w="638143"/>
                <a:gridCol w="638143"/>
                <a:gridCol w="765027"/>
                <a:gridCol w="1371600"/>
                <a:gridCol w="965202"/>
              </a:tblGrid>
              <a:tr h="30724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659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829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59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6673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22.13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расход условного топлива при производстве тепловой энергии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кг у.т./Гкал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179,61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179,46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100,084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Значение не рассчитывается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связи с применением современного энергосберегающего оборудования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9137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22.14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расход электрической энергии на снабжение органов государственной власти Калужской области и государственных учреждений Калужской области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кВт*ч/м2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51,7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50,7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50,2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100,996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97,10%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связи с применением современного энергосберегающего оборудования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9137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22.15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расход тепловой энергии на снабжение органов государственной власти Калужской области и государственных учреждений Калужской области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Гкал/м2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0,245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0,24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0,24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97,96%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9137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22.16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расход холодной воды на снабжение органов государственной власти Калужской области и государственных учреждений Калужской области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куб. м/чел.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34,9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34,5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34,5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98,85%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9137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22.17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расход горячей воды на снабжение органов государственной власти Калужской области и государственных учреждений Калужской области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куб. м/чел.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8,02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8,01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8,01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99,88%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9137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22.18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расход природного газа на снабжение органов государственной власти Калужской области и государственных учреждений Калужской области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куб. м/чел.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54,6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54,59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54,59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99,98%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066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5178708"/>
              </p:ext>
            </p:extLst>
          </p:nvPr>
        </p:nvGraphicFramePr>
        <p:xfrm>
          <a:off x="0" y="0"/>
          <a:ext cx="9118602" cy="685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1000"/>
                <a:gridCol w="2445058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993678"/>
              </a:tblGrid>
              <a:tr h="30626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539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119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39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8359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22.19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тепловой энергии, поставляемой в многоквартирные дома с индивидуальными тепловыми пунктами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6,52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6,7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6,52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97,313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100,00%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связи с недостаточным финансированием муниципальных программ в области энергосбережения и повышения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энергоэффективности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4454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"Управление имущественным комплексом Калужской области"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8169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23.1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объектов имущества, учтенных в Реестре государственной собственности Калужской области, от общего числа выявленных и подлежащих к учету объектов (в рамках текущего года).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100,00%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23.2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вовлеченных в хозяйственный оборот земельных участков в общем количестве земельных участков, находящихся в государственной собственности Калужской области (за исключением земельных участков, изъятых из оборота, и земельных участков, относящихся к землям запаса).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84,5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105,625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105,63%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Проведены работы по вовлечению в оборот земельных участков, ранее учтенных в реестре государственной собственности Калужской области. Проведена работа по переводу земельных участков в земли запаса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4074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23.3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объектов недвижимости государственной казны Калужской области, вовлеченных в хозяйственный оборот в отчетном году, от общего количества объектов недвижимости, принятых в казну Калужской области в отчетном году (без учета земельных участков).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142,86%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077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6908781"/>
              </p:ext>
            </p:extLst>
          </p:nvPr>
        </p:nvGraphicFramePr>
        <p:xfrm>
          <a:off x="0" y="8467"/>
          <a:ext cx="9118602" cy="68495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993678"/>
              </a:tblGrid>
              <a:tr h="30970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557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222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57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8572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23.4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объектов недвижимости в кадастровых кварталах, в отношении которых проведены комплексные кадастровые работы.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шт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1930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2117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109,689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Значение не рассчитывается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результате сложившейся экономии денежных средств проведены дополнительные торги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8572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23.5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Площадь земельных участков сельскохозяйственного назначения, поставленных на государственный кадастровый учет по результатам кадастровых работ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га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35189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35189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Значение не рассчитывается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6260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"Укрепление единства российской нации и этнокультурное развитие в Калужской области"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0267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24.1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граждан, положительно оценивающих состояние межнациональных отношений, в общем количестве граждан Российской Федерации, проживающих на территории Калужской области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101,64%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1963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24.2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Численность участников мероприятий, направленных на этнокультурное развитие народов России, проживающих на территории Калужской области, и поддержку языкового многообразия на территории Калужской области (нарастающим итогом)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тыс.чел.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105,00%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7424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24.3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участников мероприятий, направленных на укрепление общероссийского гражданского единства (нарастающим итогом)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тыс.чел.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104,17%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sp>
        <p:nvSpPr>
          <p:cNvPr id="10" name="5-конечная звезда 9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49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1031775"/>
              </p:ext>
            </p:extLst>
          </p:nvPr>
        </p:nvGraphicFramePr>
        <p:xfrm>
          <a:off x="0" y="0"/>
          <a:ext cx="9118602" cy="6797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1000"/>
                <a:gridCol w="2445058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993678"/>
              </a:tblGrid>
              <a:tr h="30626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539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119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39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6073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"Поддержка развития российского казачества на территории Калужской области"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7350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25.1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общественных (спортивных, культурных, военно-патриотических и других) мероприятий всех уровней с участием калужского казачества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344,44%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Рост значения связан с инициативой казачьих обществ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7056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25.2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казачьих кадетских классов и групп различного профиля, в том числе в составе казачьих кадетских школ, корпусов, учреждений дополнительного образования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76,923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125,00%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 результатам опроса родителей (законных представителей) учащихся 4-9 классов общеобразовательных организаций, находящихся на территории Калужской области не было высказано пожеланий об увеличении численности казачьих кадетских классов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2400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"Патриотическое воспитание населения Калужской области"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7888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26.1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мероприятий патриотической направленности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11738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10003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714,5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85,22%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связи с увеличением мероприятий, проводимых в муниципальных образованиях и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городскиъ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округах Калужской области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sp>
        <p:nvSpPr>
          <p:cNvPr id="8" name="5-конечная звезда 7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47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1326437"/>
              </p:ext>
            </p:extLst>
          </p:nvPr>
        </p:nvGraphicFramePr>
        <p:xfrm>
          <a:off x="-8469" y="1"/>
          <a:ext cx="9118602" cy="69000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3829"/>
                <a:gridCol w="2722640"/>
                <a:gridCol w="609600"/>
                <a:gridCol w="533400"/>
                <a:gridCol w="541018"/>
                <a:gridCol w="754382"/>
                <a:gridCol w="521904"/>
                <a:gridCol w="638143"/>
                <a:gridCol w="1470008"/>
                <a:gridCol w="993678"/>
              </a:tblGrid>
              <a:tr h="27854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400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043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00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3666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26.2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вес граждан Калужской области, участвующих в мероприятиях по патриотическому воспитанию, по отношению к общему количеству граждан Калужской области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40,32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45,7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72,54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113,34%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связи с увеличением количества населения Калужской области, а также в связи с тем, что основной акцент при проведении мероприятий по патриотическому воспитанию направлен на молодежь области.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3666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26.3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вес молодежи Калужской области, вовлеченной в деятельность общественных объединений патриотической направленности, от общего количества молодежи Калужской области в возрасте 14 - 30 лет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26,8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59,6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304,082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222,39%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связи с увеличением количества молодежи, участвующих в мероприятиях, организованных общественными объединениями патриотической направленности 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0759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26.4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вес мероприятий патриотической направленности, освещенных в средствах массовой информации Калужской области, от общего количества мероприятий Калужской области патриотической направленности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78,5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103,659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108,28%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связи с увеличением количества мероприятия, освещенных в средствах массовой информации Калужской области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6858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26.5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вес образовательных организаций, находящихся на территории Калужской области, в которых оформлены героико-исторические и историко-патриотические музеи (комнаты, уголки) образовательных организаций, по отношению к общему количеству образовательных организаций, находящихся на территории Калужской области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72,9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115,068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115,23%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связи с увеличением количества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оформленых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героико-исторических и историко-патриотических музеев в образовательных учреждениях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sp>
        <p:nvSpPr>
          <p:cNvPr id="8" name="5-конечная звезда 7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63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856322"/>
              </p:ext>
            </p:extLst>
          </p:nvPr>
        </p:nvGraphicFramePr>
        <p:xfrm>
          <a:off x="0" y="1"/>
          <a:ext cx="9118602" cy="68892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1069827"/>
                <a:gridCol w="1143000"/>
                <a:gridCol w="889002"/>
              </a:tblGrid>
              <a:tr h="27435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379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169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9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0098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26.6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вес численности молодежи Калужской области в возрасте от 14 до 30 лет, участвующей в мероприятиях по патриотическому воспитанию, в общей численности молодежи Калужской области в возрасте от 14 до 30 лет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120,408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122,92%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связи с увеличением количества мероприятий патриотической направленности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4641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"Формирование современной городской среды в Калужской области"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3429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27.1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благоустроенных дворовых территорий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82,38%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3429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27.2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городов с благоприятной средой от общего количества городов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63,64%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5675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27.3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городов с благоприятной средой от общего количества городов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Значение не рассчитывается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5675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27.4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созданных информационных систем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Значение не рассчитывается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5096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27.5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Прирост среднего индекса качества городской среды по отношению к 2018 году 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Значение не рассчитывается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3429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27.6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благоустроенных общественных территорий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158,18%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3433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27.7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граждан, принявших участие в решении вопросов развития городской среды, от общего количества граждан в возрасте от 14 лет, проживающих в муниципальных образованиях, на территории которых реализуются проекты по созданию комфортной городской среды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150,00%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sp>
        <p:nvSpPr>
          <p:cNvPr id="8" name="5-конечная звезда 7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86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748608"/>
              </p:ext>
            </p:extLst>
          </p:nvPr>
        </p:nvGraphicFramePr>
        <p:xfrm>
          <a:off x="0" y="0"/>
          <a:ext cx="9118602" cy="685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4800"/>
                <a:gridCol w="2521258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993678"/>
              </a:tblGrid>
              <a:tr h="31291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573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317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73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9616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27.8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Реализованы проекты победителей Всероссийского конкурса лучших проектов создания комфортной городской среды в малых городах и исторических поселениях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Значение не рассчитывается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7714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27.9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Среднее значение индекса качества городской среды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158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158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Значение не рассчитывается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7023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"Развитие профессионального образования и науки в Калужской области"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28632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28.1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выпускников образовательных организаций, реализующих программы среднего профессионального образования, продемонстрировавших уровень подготовки, соответствующий стандартам Ворлдскиллс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чел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196,72%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Увеличение индикатора обусловлено необходимостью подготовки к проведению ГИА в профессиональных образовательных организациях Калужской области в соответствии с ФГОС в форме демонстрационного экзамена по стандартам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Ворлдскиллс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Россия в 2021 году.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28.1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sp>
        <p:nvSpPr>
          <p:cNvPr id="8" name="5-конечная звезда 7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52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9287194"/>
              </p:ext>
            </p:extLst>
          </p:nvPr>
        </p:nvGraphicFramePr>
        <p:xfrm>
          <a:off x="0" y="0"/>
          <a:ext cx="9118602" cy="39624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993678"/>
              </a:tblGrid>
              <a:tr h="37779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899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250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99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20797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28.2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участников региональных конкурсов, организация которых осуществляется министерством образования и науки Калужской области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120,267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132,65%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Увеличение индикатора обусловлено повышением интереса к региональным конкурсам за счет проведения информационной кампании среди потенциальных участников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sp>
        <p:nvSpPr>
          <p:cNvPr id="3" name="5-конечная звезда 2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59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28038245"/>
              </p:ext>
            </p:extLst>
          </p:nvPr>
        </p:nvGraphicFramePr>
        <p:xfrm>
          <a:off x="0" y="838200"/>
          <a:ext cx="3102325" cy="3569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object 4"/>
          <p:cNvSpPr/>
          <p:nvPr/>
        </p:nvSpPr>
        <p:spPr>
          <a:xfrm>
            <a:off x="124431" y="99536"/>
            <a:ext cx="637569" cy="6374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762000" y="99536"/>
            <a:ext cx="822960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635" algn="just">
              <a:lnSpc>
                <a:spcPct val="100000"/>
              </a:lnSpc>
            </a:pPr>
            <a:r>
              <a:rPr lang="ru-RU" sz="1600" b="1" dirty="0" smtClean="0">
                <a:solidFill>
                  <a:srgbClr val="365E68"/>
                </a:solidFill>
                <a:latin typeface="Arial"/>
                <a:cs typeface="Arial"/>
              </a:rPr>
              <a:t>ИНФОРМАЦИЯ ОБ УДЕЛЬНОМ ОБЪЕМЕ РАСХОДОВ ОБЛАСТНОГО БЮДЖЕТА КАЛУЖСКОЙ ОБЛАСТИ В 2018-2022 ГОДАХ В ОТДЕЛЬНЫХ СЕКТОРАХ ЭКОНОМИКИ И СОЦИАЛЬНОЙ СФЕРЫ (В РАСЧЕТЕ НА 1 ЖИТЕЛЯ ОБЛАСТИ), </a:t>
            </a:r>
            <a:r>
              <a:rPr lang="ru-RU" sz="1600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r>
              <a:rPr lang="ru-RU" sz="1600" b="1" u="heavy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endParaRPr lang="ru-RU" sz="1600" dirty="0">
              <a:solidFill>
                <a:srgbClr val="365E68"/>
              </a:solidFill>
              <a:latin typeface="Arial"/>
              <a:cs typeface="Arial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3607" y="1019175"/>
            <a:ext cx="1388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Garamond" panose="02020404030301010803" pitchFamily="18" charset="0"/>
                <a:cs typeface="Arial"/>
              </a:rPr>
              <a:t>201</a:t>
            </a:r>
            <a:r>
              <a:rPr lang="ru-RU" b="1" dirty="0" smtClean="0">
                <a:latin typeface="Garamond" panose="02020404030301010803" pitchFamily="18" charset="0"/>
                <a:cs typeface="Arial"/>
              </a:rPr>
              <a:t>8 (отчет)</a:t>
            </a:r>
            <a:endParaRPr lang="ru-RU" dirty="0">
              <a:latin typeface="Garamond" panose="02020404030301010803" pitchFamily="18" charset="0"/>
            </a:endParaRPr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792606192"/>
              </p:ext>
            </p:extLst>
          </p:nvPr>
        </p:nvGraphicFramePr>
        <p:xfrm>
          <a:off x="2819400" y="3810000"/>
          <a:ext cx="3167743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3209844592"/>
              </p:ext>
            </p:extLst>
          </p:nvPr>
        </p:nvGraphicFramePr>
        <p:xfrm>
          <a:off x="3048000" y="965716"/>
          <a:ext cx="3167743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3429000" y="3886200"/>
            <a:ext cx="1324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Garamond" panose="02020404030301010803" pitchFamily="18" charset="0"/>
                <a:cs typeface="Arial"/>
              </a:rPr>
              <a:t>20</a:t>
            </a:r>
            <a:r>
              <a:rPr lang="ru-RU" b="1" dirty="0" smtClean="0">
                <a:latin typeface="Garamond" panose="02020404030301010803" pitchFamily="18" charset="0"/>
                <a:cs typeface="Arial"/>
              </a:rPr>
              <a:t>21 (план)</a:t>
            </a:r>
            <a:endParaRPr lang="ru-RU" dirty="0">
              <a:latin typeface="Garamond" panose="02020404030301010803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641272" y="1019175"/>
            <a:ext cx="1388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Garamond" panose="02020404030301010803" pitchFamily="18" charset="0"/>
                <a:cs typeface="Arial"/>
              </a:rPr>
              <a:t>201</a:t>
            </a:r>
            <a:r>
              <a:rPr lang="ru-RU" b="1" dirty="0" smtClean="0">
                <a:latin typeface="Garamond" panose="02020404030301010803" pitchFamily="18" charset="0"/>
                <a:cs typeface="Arial"/>
              </a:rPr>
              <a:t>9 (отчет)</a:t>
            </a:r>
            <a:endParaRPr lang="ru-RU" dirty="0">
              <a:latin typeface="Garamond" panose="02020404030301010803" pitchFamily="18" charset="0"/>
            </a:endParaRPr>
          </a:p>
        </p:txBody>
      </p:sp>
      <p:pic>
        <p:nvPicPr>
          <p:cNvPr id="2050" name="Picture 2" descr="C:\Users\ermolenko\Desktop\Безымянный-1-0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3225478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497261401"/>
              </p:ext>
            </p:extLst>
          </p:nvPr>
        </p:nvGraphicFramePr>
        <p:xfrm>
          <a:off x="5910963" y="914400"/>
          <a:ext cx="3233037" cy="3453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6629400" y="1022866"/>
            <a:ext cx="1324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Garamond" panose="02020404030301010803" pitchFamily="18" charset="0"/>
                <a:cs typeface="Arial"/>
              </a:rPr>
              <a:t>20</a:t>
            </a:r>
            <a:r>
              <a:rPr lang="ru-RU" b="1" dirty="0" smtClean="0">
                <a:latin typeface="Garamond" panose="02020404030301010803" pitchFamily="18" charset="0"/>
                <a:cs typeface="Arial"/>
              </a:rPr>
              <a:t>20 (план)</a:t>
            </a:r>
            <a:endParaRPr lang="ru-RU" dirty="0">
              <a:latin typeface="Garamond" panose="02020404030301010803" pitchFamily="18" charset="0"/>
            </a:endParaRPr>
          </a:p>
        </p:txBody>
      </p:sp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64471815"/>
              </p:ext>
            </p:extLst>
          </p:nvPr>
        </p:nvGraphicFramePr>
        <p:xfrm>
          <a:off x="15539598" y="685800"/>
          <a:ext cx="3167743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1" name="Прямоугольник 30"/>
          <p:cNvSpPr/>
          <p:nvPr/>
        </p:nvSpPr>
        <p:spPr>
          <a:xfrm>
            <a:off x="6629400" y="3886200"/>
            <a:ext cx="1324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Garamond" panose="02020404030301010803" pitchFamily="18" charset="0"/>
                <a:cs typeface="Arial"/>
              </a:rPr>
              <a:t>202</a:t>
            </a:r>
            <a:r>
              <a:rPr lang="ru-RU" b="1" dirty="0" smtClean="0">
                <a:latin typeface="Garamond" panose="02020404030301010803" pitchFamily="18" charset="0"/>
                <a:cs typeface="Arial"/>
              </a:rPr>
              <a:t>2 (план)</a:t>
            </a:r>
            <a:endParaRPr lang="ru-RU" dirty="0">
              <a:latin typeface="Garamond" panose="02020404030301010803" pitchFamily="18" charset="0"/>
            </a:endParaRPr>
          </a:p>
        </p:txBody>
      </p:sp>
      <p:graphicFrame>
        <p:nvGraphicFramePr>
          <p:cNvPr id="32" name="Диаграмма 31"/>
          <p:cNvGraphicFramePr/>
          <p:nvPr>
            <p:extLst>
              <p:ext uri="{D42A27DB-BD31-4B8C-83A1-F6EECF244321}">
                <p14:modId xmlns:p14="http://schemas.microsoft.com/office/powerpoint/2010/main" val="2880409244"/>
              </p:ext>
            </p:extLst>
          </p:nvPr>
        </p:nvGraphicFramePr>
        <p:xfrm>
          <a:off x="5976257" y="3810000"/>
          <a:ext cx="3167743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3" name="5-конечная звезда 32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6952293"/>
              </p:ext>
            </p:extLst>
          </p:nvPr>
        </p:nvGraphicFramePr>
        <p:xfrm>
          <a:off x="228600" y="722531"/>
          <a:ext cx="8763000" cy="58608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19035"/>
                <a:gridCol w="995497"/>
                <a:gridCol w="1440852"/>
                <a:gridCol w="903808"/>
                <a:gridCol w="903808"/>
              </a:tblGrid>
              <a:tr h="725269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Указ Президента РФ от 7 мая 2012 г. № 600 «О мерах по обеспечению граждан Российской Федерации доступным и комфортным жильем и повышению качества жилищно-коммунальных услуг»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7955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Калужская область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795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Отчетная дата (период) значения показателя (год)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46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плановое</a:t>
                      </a:r>
                      <a:endParaRPr lang="ru-RU" sz="1000" b="1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фактическое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97955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заемных средств в общем объеме капитальных вложений в системы теплоснабжения, водоснабжения, водоотведения и очистки сточных вод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проценты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43,3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43,3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</a:tr>
              <a:tr h="1979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</a:tr>
              <a:tr h="1979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</a:tr>
              <a:tr h="1979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</a:tr>
              <a:tr h="1979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7,72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</a:tr>
              <a:tr h="197955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Превышение среднего уровня процентной ставки по ипотечным жилищным кредитам над индексом потребительских цен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проценты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8,79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</a:tr>
              <a:tr h="1979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8,65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</a:tr>
              <a:tr h="1979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</a:tr>
              <a:tr h="1979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8,69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</a:tr>
              <a:tr h="1979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8,08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</a:tr>
              <a:tr h="197955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предоставленных ипотечных жилищных кредитов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5216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</a:tr>
              <a:tr h="1979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7057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</a:tr>
              <a:tr h="1979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8378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</a:tr>
              <a:tr h="1979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5397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</a:tr>
              <a:tr h="1979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6874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</a:tr>
              <a:tr h="197955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Общая площадь расселенного аварийного жилищного фонда, признанного таковым до 1 января 2012 года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12525,56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12476,3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</a:tr>
              <a:tr h="1979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5244,1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8934,3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</a:tr>
              <a:tr h="1979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27086,12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21608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</a:tr>
              <a:tr h="1979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34 016,00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18 265,30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</a:tr>
              <a:tr h="1979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33 530,22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23 490,35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</a:tr>
              <a:tr h="197955">
                <a:tc v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38 100,00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46780,00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</a:tr>
              <a:tr h="197955">
                <a:tc v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3 090,00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2 690,00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62000" y="76200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"/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ИНФОРМАЦИЯ О ДОСТИЖЕНИИ ПОКАЗАТЕЛЕЙ, СОДЕРЖАЩИХСЯ В УКАЗАХ ПРЕЗИДЕНТА РОССИЙСКОЙ ФЕДЕРАЦИИ</a:t>
            </a:r>
            <a:endParaRPr lang="ru-RU" b="1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5-конечная звезда 7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76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00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00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00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00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00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00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00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00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00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00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00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00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00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00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00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00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00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00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00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42886</TotalTime>
  <Words>28607</Words>
  <Application>Microsoft Office PowerPoint</Application>
  <PresentationFormat>Экран (4:3)</PresentationFormat>
  <Paragraphs>7505</Paragraphs>
  <Slides>175</Slides>
  <Notes>63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175</vt:i4>
      </vt:variant>
    </vt:vector>
  </HeadingPairs>
  <TitlesOfParts>
    <vt:vector size="17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БАЗОВЫЕ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ЭТАПЫ РАБОТЫ С БЮДЖЕТОМ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РАСХОДЫ БЮДЖЕТА ПО ГОСУДАРСТВЕННЫМ ПРОГРАММАМ</vt:lpstr>
      <vt:lpstr>Презентация PowerPoint</vt:lpstr>
      <vt:lpstr>Презентация PowerPoint</vt:lpstr>
      <vt:lpstr>Презентация PowerPoint</vt:lpstr>
      <vt:lpstr>ЗАЧЕМ ФОРМИРОВАТЬ И ИСПОЛНЯТЬ БЮДЖЕТ ПО ПРОГРАММАМ?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РАСХОДЫ НА ПРОГРАММУ "РАЗВИТИЕ РЫНКА ТРУДА В КАЛУЖСКОЙ ОБЛАСТИ</vt:lpstr>
      <vt:lpstr>Презентация PowerPoint</vt:lpstr>
      <vt:lpstr>Презентация PowerPoint</vt:lpstr>
      <vt:lpstr>СОЦИАЛЬНАЯ ПОДДЕРЖКА МОЛОДЕЖИ КАЛУЖСКОЙ ОБЛАСТИ </vt:lpstr>
      <vt:lpstr>СОЦИАЛЬНАЯ ПОДДЕРЖКА В КАЛУЖСКОЙ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РАСХОДЫ НА СТРОИТЕЛЬСТВО,  СОДЕРЖАНИЕ И РЕМОНТ ДОРОГ  В 2018-2022 гг., млн. руб. </vt:lpstr>
      <vt:lpstr>Презентация PowerPoint</vt:lpstr>
      <vt:lpstr>Презентация PowerPoint</vt:lpstr>
      <vt:lpstr>РАСХОДЫ НА МЕРОПРИЯТИЯ ПО ОХРАНЕ ОКРУЖАЮЩЕЙ СРЕДЫ В 2018-2022 гг.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РАСПРЕДЕЛЕНИЕ ДОТАЦИЙ МУНИЦИПАЛЬНЫМ ОБРАЗОВАНИЯМ КАЛУЖСКОЙ ОБЛАСТИ В 2019 ГОДУ (С УЧЕТОМ ДОПОЛНИТЕЛЬНОГО НОРМАТИВА ОТЧИСЛЕНИЙ ОТ НДФЛ)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ПЕРЕЧЕНЬ СУБВЕНЦИЙ, ПРЕДОСТАВЛЯЕМЫХ  МУНИЦИПАЛЬНЫМ ОБРАЗОВАНИЯМ КАЛУЖСКОЙ ОБЛАСТИ В 2018 г., тыс. руб. </vt:lpstr>
      <vt:lpstr>Презентация PowerPoint</vt:lpstr>
      <vt:lpstr>Презентация PowerPoint</vt:lpstr>
      <vt:lpstr>Презентация PowerPoint</vt:lpstr>
      <vt:lpstr>ПЕРЕЧЕНЬ СУБСИДИЙ, ПРЕДОСТАВЛЯЕМЫХ  МУНИЦИПАЛЬНЫМ ОБРАЗОВАНИЯМ КАЛУЖСКОЙ ОБЛАСТИ В 2018 г., тыс. руб. </vt:lpstr>
      <vt:lpstr>ПЕРЕЧЕНЬ СУБСИДИЙ, ПРЕДОСТАВЛЯЕМЫХ  МУНИЦИПАЛЬНЫМ ОБРАЗОВАНИЯМ КАЛУЖСКОЙ ОБЛАСТИ В 2018 г., тыс. руб. (Продолжение) </vt:lpstr>
      <vt:lpstr>Презентация PowerPoint</vt:lpstr>
      <vt:lpstr>Презентация PowerPoint</vt:lpstr>
      <vt:lpstr>Презентация PowerPoint</vt:lpstr>
      <vt:lpstr>ПЕРЕЧЕНЬ ИНЫХ МЕЖБЮДЖЕТНЫХ ТРАНСФЕРТОВ, ПРЕДОСТАВЛЯЕМЫХ  МУНИЦИПАЛЬНЫМ ОБРАЗОВАНИЯМ КАЛУЖСКОЙ ОБЛАСТИ В 2018 г., тыс. руб.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ОТКРЫТЫЕ ГОСУДАРСТВЕННЫЕ ИНФОРМАЦИОННЫЕ РЕСУРСЫ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Лихоманова</dc:creator>
  <cp:lastModifiedBy>Garbuzenko LS.</cp:lastModifiedBy>
  <cp:revision>2664</cp:revision>
  <cp:lastPrinted>2020-06-04T06:12:08Z</cp:lastPrinted>
  <dcterms:created xsi:type="dcterms:W3CDTF">2016-01-25T07:39:58Z</dcterms:created>
  <dcterms:modified xsi:type="dcterms:W3CDTF">2021-03-23T09:37:32Z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2013-06-28T00:00:00Z</vt:filetime>
  </property>
  <property fmtid="{D5CDD505-2E9C-101B-9397-08002B2CF9AE}" pid="3" name="LastSaved">
    <vt:filetime>2016-01-25T00:00:00Z</vt:filetime>
  </property>
</Properties>
</file>